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5"/>
  </p:notesMasterIdLst>
  <p:sldIdLst>
    <p:sldId id="257" r:id="rId2"/>
    <p:sldId id="258" r:id="rId3"/>
    <p:sldId id="259" r:id="rId4"/>
    <p:sldId id="355" r:id="rId5"/>
    <p:sldId id="260" r:id="rId6"/>
    <p:sldId id="261" r:id="rId7"/>
    <p:sldId id="263" r:id="rId8"/>
    <p:sldId id="266" r:id="rId9"/>
    <p:sldId id="265" r:id="rId10"/>
    <p:sldId id="267" r:id="rId11"/>
    <p:sldId id="268" r:id="rId12"/>
    <p:sldId id="269" r:id="rId13"/>
    <p:sldId id="356" r:id="rId14"/>
    <p:sldId id="270" r:id="rId15"/>
    <p:sldId id="271" r:id="rId16"/>
    <p:sldId id="275" r:id="rId17"/>
    <p:sldId id="272" r:id="rId18"/>
    <p:sldId id="273" r:id="rId19"/>
    <p:sldId id="274" r:id="rId20"/>
    <p:sldId id="276" r:id="rId21"/>
    <p:sldId id="277" r:id="rId22"/>
    <p:sldId id="278" r:id="rId23"/>
    <p:sldId id="357" r:id="rId24"/>
    <p:sldId id="280" r:id="rId25"/>
    <p:sldId id="281" r:id="rId26"/>
    <p:sldId id="282" r:id="rId27"/>
    <p:sldId id="285" r:id="rId28"/>
    <p:sldId id="286" r:id="rId29"/>
    <p:sldId id="287" r:id="rId30"/>
    <p:sldId id="288" r:id="rId31"/>
    <p:sldId id="284" r:id="rId32"/>
    <p:sldId id="289" r:id="rId33"/>
    <p:sldId id="290" r:id="rId34"/>
    <p:sldId id="291" r:id="rId35"/>
    <p:sldId id="358" r:id="rId36"/>
    <p:sldId id="292" r:id="rId37"/>
    <p:sldId id="298" r:id="rId38"/>
    <p:sldId id="295" r:id="rId39"/>
    <p:sldId id="296" r:id="rId40"/>
    <p:sldId id="299" r:id="rId41"/>
    <p:sldId id="297" r:id="rId42"/>
    <p:sldId id="300" r:id="rId43"/>
    <p:sldId id="301" r:id="rId44"/>
    <p:sldId id="302" r:id="rId45"/>
    <p:sldId id="359" r:id="rId46"/>
    <p:sldId id="303" r:id="rId47"/>
    <p:sldId id="304" r:id="rId48"/>
    <p:sldId id="305" r:id="rId49"/>
    <p:sldId id="308" r:id="rId50"/>
    <p:sldId id="309" r:id="rId51"/>
    <p:sldId id="310" r:id="rId52"/>
    <p:sldId id="311" r:id="rId53"/>
    <p:sldId id="360" r:id="rId54"/>
    <p:sldId id="312" r:id="rId55"/>
    <p:sldId id="316" r:id="rId56"/>
    <p:sldId id="313" r:id="rId57"/>
    <p:sldId id="314" r:id="rId58"/>
    <p:sldId id="317" r:id="rId59"/>
    <p:sldId id="315" r:id="rId60"/>
    <p:sldId id="318" r:id="rId61"/>
    <p:sldId id="319" r:id="rId62"/>
    <p:sldId id="320" r:id="rId63"/>
    <p:sldId id="361" r:id="rId64"/>
    <p:sldId id="321" r:id="rId65"/>
    <p:sldId id="322" r:id="rId66"/>
    <p:sldId id="327" r:id="rId67"/>
    <p:sldId id="324" r:id="rId68"/>
    <p:sldId id="328" r:id="rId69"/>
    <p:sldId id="326" r:id="rId70"/>
    <p:sldId id="329" r:id="rId71"/>
    <p:sldId id="330" r:id="rId72"/>
    <p:sldId id="331" r:id="rId73"/>
    <p:sldId id="362" r:id="rId74"/>
    <p:sldId id="332" r:id="rId75"/>
    <p:sldId id="335" r:id="rId76"/>
    <p:sldId id="336" r:id="rId77"/>
    <p:sldId id="338" r:id="rId78"/>
    <p:sldId id="339" r:id="rId79"/>
    <p:sldId id="340" r:id="rId80"/>
    <p:sldId id="337" r:id="rId81"/>
    <p:sldId id="341" r:id="rId82"/>
    <p:sldId id="342" r:id="rId83"/>
    <p:sldId id="343" r:id="rId84"/>
    <p:sldId id="363" r:id="rId85"/>
    <p:sldId id="344" r:id="rId86"/>
    <p:sldId id="347" r:id="rId87"/>
    <p:sldId id="351" r:id="rId88"/>
    <p:sldId id="348" r:id="rId89"/>
    <p:sldId id="349" r:id="rId90"/>
    <p:sldId id="350" r:id="rId91"/>
    <p:sldId id="352" r:id="rId92"/>
    <p:sldId id="353" r:id="rId93"/>
    <p:sldId id="354" r:id="rId9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1pPr>
    <a:lvl2pPr marL="0" marR="0" indent="4572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2pPr>
    <a:lvl3pPr marL="0" marR="0" indent="9144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3pPr>
    <a:lvl4pPr marL="0" marR="0" indent="13716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4pPr>
    <a:lvl5pPr marL="0" marR="0" indent="18288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5pPr>
    <a:lvl6pPr marL="0" marR="0" indent="22860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6pPr>
    <a:lvl7pPr marL="0" marR="0" indent="27432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7pPr>
    <a:lvl8pPr marL="0" marR="0" indent="32004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8pPr>
    <a:lvl9pPr marL="0" marR="0" indent="36576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BE54"/>
    <a:srgbClr val="DFEED7"/>
    <a:srgbClr val="68BCB5"/>
    <a:srgbClr val="95D0CA"/>
    <a:srgbClr val="FF66CC"/>
    <a:srgbClr val="FF99FF"/>
    <a:srgbClr val="6DBA44"/>
    <a:srgbClr val="FD45E7"/>
    <a:srgbClr val="FD59E9"/>
    <a:srgbClr val="00A3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7956"/>
              <a:satOff val="14368"/>
              <a:lumOff val="1776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CEEEE"/>
          </a:solidFill>
        </a:fill>
      </a:tcStyle>
    </a:band2H>
    <a:firstCol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71091"/>
              <a:satOff val="15926"/>
              <a:lumOff val="22314"/>
            </a:schemeClr>
          </a:solidFill>
        </a:fill>
      </a:tcStyle>
    </a:firstCol>
    <a:lastRow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45B43B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45B43B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9036"/>
              <a:lumOff val="17111"/>
            </a:schemeClr>
          </a:solidFill>
        </a:fill>
      </a:tcStyle>
    </a:band2H>
    <a:firstCol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BD17"/>
          </a:solidFill>
        </a:fill>
      </a:tcStyle>
    </a:firstCol>
    <a:la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FBD17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8A2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CEEEF"/>
          </a:solidFill>
        </a:fill>
      </a:tcStyle>
    </a:band2H>
    <a:firstCol>
      <a:tcTxStyle b="on" i="off">
        <a:font>
          <a:latin typeface="AvenirNext-DemiBold"/>
          <a:ea typeface="AvenirNext-DemiBold"/>
          <a:cs typeface="AvenirNext-Demi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32C5B9"/>
          </a:solidFill>
        </a:fill>
      </a:tcStyle>
    </a:firstCol>
    <a:la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240640"/>
                  <a:satOff val="2542"/>
                  <a:lumOff val="-1319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venirNext-DemiBold"/>
          <a:ea typeface="AvenirNext-DemiBold"/>
          <a:cs typeface="AvenirNext-DemiBold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240640"/>
              <a:satOff val="2542"/>
              <a:lumOff val="-13198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F"/>
          </a:solidFill>
        </a:fill>
      </a:tcStyle>
    </a:band2H>
    <a:firstCol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Next-DemiBold"/>
          <a:ea typeface="AvenirNext-DemiBold"/>
          <a:cs typeface="AvenirNext-D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4" autoAdjust="0"/>
    <p:restoredTop sz="94725" autoAdjust="0"/>
  </p:normalViewPr>
  <p:slideViewPr>
    <p:cSldViewPr snapToGrid="0">
      <p:cViewPr varScale="1">
        <p:scale>
          <a:sx n="53" d="100"/>
          <a:sy n="53" d="100"/>
        </p:scale>
        <p:origin x="7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2976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3205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2322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34654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399085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7959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71692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637013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593141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74753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900976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42775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450440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183036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260894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56744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337098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822373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934023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131817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87715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524786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00353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99654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18050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4943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533041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470035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672811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420190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916340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363149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36311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5146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92135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9503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33185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0038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77424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해 질 무렵의 해변과 바다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z="12800" spc="-128">
                <a:solidFill>
                  <a:srgbClr val="FFFFFF"/>
                </a:solidFill>
              </a:defRPr>
            </a:lvl1pPr>
          </a:lstStyle>
          <a:p>
            <a:r>
              <a:t>프레젠테이션 제목</a:t>
            </a:r>
          </a:p>
        </p:txBody>
      </p:sp>
      <p:sp>
        <p:nvSpPr>
          <p:cNvPr id="2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569200"/>
            <a:ext cx="21945600" cy="22521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b="1" spc="-59">
                <a:solidFill>
                  <a:srgbClr val="FFFFFF"/>
                </a:solidFill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b="1" spc="-59">
                <a:solidFill>
                  <a:srgbClr val="FFFFFF"/>
                </a:solidFill>
                <a:latin typeface="AvenirNext-DemiBold"/>
                <a:ea typeface="AvenirNext-DemiBold"/>
                <a:cs typeface="AvenirNext-DemiBold"/>
                <a:sym typeface="AvenirNext-D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b="1" spc="-59">
                <a:solidFill>
                  <a:srgbClr val="FFFFFF"/>
                </a:solidFill>
                <a:latin typeface="AvenirNext-DemiBold"/>
                <a:ea typeface="AvenirNext-DemiBold"/>
                <a:cs typeface="AvenirNext-DemiBold"/>
                <a:sym typeface="AvenirNext-D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b="1" spc="-59">
                <a:solidFill>
                  <a:srgbClr val="FFFFFF"/>
                </a:solidFill>
                <a:latin typeface="AvenirNext-DemiBold"/>
                <a:ea typeface="AvenirNext-DemiBold"/>
                <a:cs typeface="AvenirNext-DemiBold"/>
                <a:sym typeface="AvenirNext-D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b="1" spc="-59">
                <a:solidFill>
                  <a:srgbClr val="FFFFFF"/>
                </a:solidFill>
                <a:latin typeface="AvenirNext-DemiBold"/>
                <a:ea typeface="AvenirNext-DemiBold"/>
                <a:cs typeface="AvenirNext-DemiBold"/>
                <a:sym typeface="AvenirNext-DemiBold"/>
              </a:defRPr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9200" y="11988800"/>
            <a:ext cx="21945602" cy="605791"/>
          </a:xfrm>
          <a:prstGeom prst="rect">
            <a:avLst/>
          </a:prstGeom>
        </p:spPr>
        <p:txBody>
          <a:bodyPr/>
          <a:lstStyle>
            <a:lvl1pPr marL="0" indent="0" algn="ctr" defTabSz="808990">
              <a:lnSpc>
                <a:spcPct val="100000"/>
              </a:lnSpc>
              <a:spcBef>
                <a:spcPts val="0"/>
              </a:spcBef>
              <a:buSzTx/>
              <a:buNone/>
              <a:defRPr sz="2940" spc="-29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저자 및 날짜</a:t>
            </a:r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8462239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b="1" spc="-42"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</a:lstStyle>
          <a:p>
            <a:r>
              <a:t>사실 정보</a:t>
            </a:r>
          </a:p>
        </p:txBody>
      </p:sp>
      <p:sp>
        <p:nvSpPr>
          <p:cNvPr id="107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214484"/>
            <a:ext cx="21945600" cy="4269708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11100053"/>
            <a:ext cx="21945602" cy="832613"/>
          </a:xfrm>
          <a:prstGeom prst="rect">
            <a:avLst/>
          </a:prstGeom>
        </p:spPr>
        <p:txBody>
          <a:bodyPr anchor="ctr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178300"/>
            <a:ext cx="21945600" cy="4416425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해 질 무렵의 하늘을 배경으로 둔 바다 2"/>
          <p:cNvSpPr>
            <a:spLocks noGrp="1"/>
          </p:cNvSpPr>
          <p:nvPr>
            <p:ph type="pic" sz="quarter" idx="21"/>
          </p:nvPr>
        </p:nvSpPr>
        <p:spPr>
          <a:xfrm>
            <a:off x="15744825" y="5581752"/>
            <a:ext cx="7365408" cy="8280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해 질 무렵의 하늘을 배경으로 둔 바다 1"/>
          <p:cNvSpPr>
            <a:spLocks noGrp="1"/>
          </p:cNvSpPr>
          <p:nvPr>
            <p:ph type="pic" sz="quarter" idx="22"/>
          </p:nvPr>
        </p:nvSpPr>
        <p:spPr>
          <a:xfrm>
            <a:off x="15363825" y="1270000"/>
            <a:ext cx="8115300" cy="54090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해 질 무렵의 해변과 바다"/>
          <p:cNvSpPr>
            <a:spLocks noGrp="1"/>
          </p:cNvSpPr>
          <p:nvPr>
            <p:ph type="pic" idx="23"/>
          </p:nvPr>
        </p:nvSpPr>
        <p:spPr>
          <a:xfrm>
            <a:off x="-63500" y="1270000"/>
            <a:ext cx="16764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해 질 무렵의 해변과 바다"/>
          <p:cNvSpPr>
            <a:spLocks noGrp="1"/>
          </p:cNvSpPr>
          <p:nvPr>
            <p:ph type="pic" idx="21"/>
          </p:nvPr>
        </p:nvSpPr>
        <p:spPr>
          <a:xfrm>
            <a:off x="1270000" y="-423334"/>
            <a:ext cx="21844000" cy="145626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1215495" y="4585102"/>
            <a:ext cx="9757338" cy="2540001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3" name="해 질 무렵의 하늘을 배경으로 둔 바다"/>
          <p:cNvSpPr>
            <a:spLocks noGrp="1"/>
          </p:cNvSpPr>
          <p:nvPr>
            <p:ph type="pic" idx="21"/>
          </p:nvPr>
        </p:nvSpPr>
        <p:spPr>
          <a:xfrm>
            <a:off x="9283700" y="1270000"/>
            <a:ext cx="167513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016750"/>
            <a:ext cx="9753600" cy="5416550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>
                <a:latin typeface="AvenirNext-DemiBold"/>
                <a:ea typeface="AvenirNext-DemiBold"/>
                <a:cs typeface="AvenirNext-DemiBold"/>
                <a:sym typeface="AvenirNext-D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>
                <a:latin typeface="AvenirNext-DemiBold"/>
                <a:ea typeface="AvenirNext-DemiBold"/>
                <a:cs typeface="AvenirNext-DemiBold"/>
                <a:sym typeface="AvenirNext-D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>
                <a:latin typeface="AvenirNext-DemiBold"/>
                <a:ea typeface="AvenirNext-DemiBold"/>
                <a:cs typeface="AvenirNext-DemiBold"/>
                <a:sym typeface="AvenirNext-D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pc="-44">
                <a:latin typeface="AvenirNext-DemiBold"/>
                <a:ea typeface="AvenirNext-DemiBold"/>
                <a:cs typeface="AvenirNext-DemiBold"/>
                <a:sym typeface="AvenirNext-DemiBold"/>
              </a:defRPr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b="1" spc="-42"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</a:lstStyle>
          <a:p>
            <a:r>
              <a:t>슬라이드 부제</a:t>
            </a:r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5600" cy="8487148"/>
          </a:xfrm>
          <a:prstGeom prst="rect">
            <a:avLst/>
          </a:prstGeom>
        </p:spPr>
        <p:txBody>
          <a:bodyPr numCol="2" spcCol="2558384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1" name="해 질 무렵의 하늘을 배경으로 둔 바다"/>
          <p:cNvSpPr>
            <a:spLocks noGrp="1"/>
          </p:cNvSpPr>
          <p:nvPr>
            <p:ph type="pic" idx="21"/>
          </p:nvPr>
        </p:nvSpPr>
        <p:spPr>
          <a:xfrm>
            <a:off x="12192644" y="718588"/>
            <a:ext cx="10972801" cy="123296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" name="슬라이드 부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b="1" spc="-42"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</a:lstStyle>
          <a:p>
            <a:r>
              <a:t>슬라이드 부제</a:t>
            </a:r>
          </a:p>
        </p:txBody>
      </p:sp>
      <p:sp>
        <p:nvSpPr>
          <p:cNvPr id="63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3880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1219200" y="3242270"/>
            <a:ext cx="21945600" cy="6604001"/>
          </a:xfrm>
          <a:prstGeom prst="rect">
            <a:avLst/>
          </a:prstGeom>
        </p:spPr>
        <p:txBody>
          <a:bodyPr anchor="ctr"/>
          <a:lstStyle>
            <a:lvl1pPr>
              <a:defRPr sz="12800" spc="0"/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b="1" spc="-42"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5600" cy="838554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marL="0" indent="4572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marL="0" indent="9144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marL="0" indent="13716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marL="0" indent="18288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7115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792479">
              <a:lnSpc>
                <a:spcPct val="100000"/>
              </a:lnSpc>
              <a:spcBef>
                <a:spcPts val="0"/>
              </a:spcBef>
              <a:buSzTx/>
              <a:buNone/>
              <a:defRPr sz="4224" b="1" spc="-42">
                <a:latin typeface="AvenirNext-DemiBold"/>
                <a:ea typeface="AvenirNext-DemiBold"/>
                <a:cs typeface="AvenirNext-DemiBold"/>
                <a:sym typeface="AvenirNext-DemiBold"/>
              </a:defRPr>
            </a:lvl1pPr>
          </a:lstStyle>
          <a:p>
            <a:r>
              <a:t>의제 부제</a:t>
            </a:r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91339" y="12684760"/>
            <a:ext cx="408941" cy="4445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3251200"/>
            <a:ext cx="21945600" cy="66040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987530" y="12684760"/>
            <a:ext cx="408941" cy="4445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lnSpc>
                <a:spcPct val="100000"/>
              </a:lnSpc>
              <a:defRPr sz="2000">
                <a:solidFill>
                  <a:srgbClr val="5E5E5E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ransition spd="med"/>
  <p:txStyles>
    <p:titleStyle>
      <a:lvl1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1pPr>
      <a:lvl2pPr marL="0" marR="0" indent="457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2pPr>
      <a:lvl3pPr marL="0" marR="0" indent="914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3pPr>
      <a:lvl4pPr marL="0" marR="0" indent="1371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4pPr>
      <a:lvl5pPr marL="0" marR="0" indent="18288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5pPr>
      <a:lvl6pPr marL="0" marR="0" indent="22860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6pPr>
      <a:lvl7pPr marL="0" marR="0" indent="2743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7pPr>
      <a:lvl8pPr marL="0" marR="0" indent="3200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8pPr>
      <a:lvl9pPr marL="0" marR="0" indent="3657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9pPr>
    </p:titleStyle>
    <p:bodyStyle>
      <a:lvl1pPr marL="5461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1pPr>
      <a:lvl2pPr marL="10922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2pPr>
      <a:lvl3pPr marL="16383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3pPr>
      <a:lvl4pPr marL="21844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4pPr>
      <a:lvl5pPr marL="27305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5pPr>
      <a:lvl6pPr marL="32766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6pPr>
      <a:lvl7pPr marL="38227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7pPr>
      <a:lvl8pPr marL="43688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8pPr>
      <a:lvl9pPr marL="49149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tif"/><Relationship Id="rId4" Type="http://schemas.openxmlformats.org/officeDocument/2006/relationships/image" Target="../media/image4.t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0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882" y="-4601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생명 탄생의 의미를 이해하고 나의 탄생 과정을…"/>
          <p:cNvSpPr txBox="1"/>
          <p:nvPr/>
        </p:nvSpPr>
        <p:spPr>
          <a:xfrm>
            <a:off x="6091362" y="6565503"/>
            <a:ext cx="18244326" cy="2425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/>
          <a:p>
            <a:pPr algn="l" defTabSz="457200">
              <a:lnSpc>
                <a:spcPct val="120000"/>
              </a:lnSpc>
              <a:defRPr sz="6400" b="1">
                <a:solidFill>
                  <a:schemeClr val="accent3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dirty="0" err="1"/>
              <a:t>생명</a:t>
            </a:r>
            <a:r>
              <a:rPr dirty="0"/>
              <a:t> </a:t>
            </a:r>
            <a:r>
              <a:rPr dirty="0" err="1"/>
              <a:t>탄생의</a:t>
            </a:r>
            <a:r>
              <a:rPr dirty="0"/>
              <a:t> </a:t>
            </a:r>
            <a:r>
              <a:rPr dirty="0" err="1"/>
              <a:t>의미를</a:t>
            </a:r>
            <a:r>
              <a:rPr dirty="0"/>
              <a:t> </a:t>
            </a:r>
            <a:r>
              <a:rPr dirty="0" err="1"/>
              <a:t>이해하고</a:t>
            </a:r>
            <a:r>
              <a:rPr dirty="0"/>
              <a:t> </a:t>
            </a:r>
            <a:r>
              <a:rPr dirty="0" err="1"/>
              <a:t>나의</a:t>
            </a:r>
            <a:r>
              <a:rPr dirty="0"/>
              <a:t> </a:t>
            </a:r>
            <a:r>
              <a:rPr dirty="0" err="1" smtClean="0"/>
              <a:t>탄생</a:t>
            </a:r>
            <a:r>
              <a:rPr dirty="0" smtClean="0"/>
              <a:t> </a:t>
            </a:r>
            <a:r>
              <a:rPr dirty="0" err="1"/>
              <a:t>과정을</a:t>
            </a:r>
            <a:r>
              <a:rPr dirty="0"/>
              <a:t> </a:t>
            </a:r>
          </a:p>
          <a:p>
            <a:pPr algn="l" defTabSz="457200">
              <a:lnSpc>
                <a:spcPct val="120000"/>
              </a:lnSpc>
              <a:defRPr sz="6400" b="1">
                <a:solidFill>
                  <a:schemeClr val="accent3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dirty="0" err="1"/>
              <a:t>정리하며</a:t>
            </a:r>
            <a:r>
              <a:rPr dirty="0"/>
              <a:t> </a:t>
            </a:r>
            <a:r>
              <a:rPr dirty="0" err="1"/>
              <a:t>부모님께</a:t>
            </a:r>
            <a:r>
              <a:rPr dirty="0"/>
              <a:t> </a:t>
            </a:r>
            <a:r>
              <a:rPr dirty="0" err="1"/>
              <a:t>감사를</a:t>
            </a:r>
            <a:r>
              <a:rPr dirty="0"/>
              <a:t> </a:t>
            </a:r>
            <a:r>
              <a:rPr dirty="0" err="1"/>
              <a:t>표현한다</a:t>
            </a:r>
            <a:r>
              <a:rPr dirty="0"/>
              <a:t>.</a:t>
            </a:r>
          </a:p>
        </p:txBody>
      </p:sp>
      <p:sp>
        <p:nvSpPr>
          <p:cNvPr id="160" name="● 생명 탄생의 의미를 말할 수 있다.…"/>
          <p:cNvSpPr txBox="1"/>
          <p:nvPr/>
        </p:nvSpPr>
        <p:spPr>
          <a:xfrm>
            <a:off x="6194120" y="9431587"/>
            <a:ext cx="16771387" cy="2925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34340">
              <a:lnSpc>
                <a:spcPct val="160000"/>
              </a:lnSpc>
              <a:defRPr sz="5415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sz="342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●</a:t>
            </a:r>
            <a:r>
              <a:rPr sz="3895" dirty="0"/>
              <a:t> </a:t>
            </a:r>
            <a:r>
              <a:rPr lang="ko-KR" altLang="en-US" dirty="0"/>
              <a:t>생명 탄생의 의미를 말할 수 있다</a:t>
            </a:r>
            <a:r>
              <a:rPr lang="en-US" altLang="ko-KR" dirty="0"/>
              <a:t>.</a:t>
            </a:r>
          </a:p>
          <a:p>
            <a:pPr algn="l" defTabSz="434340">
              <a:lnSpc>
                <a:spcPct val="160000"/>
              </a:lnSpc>
              <a:defRPr sz="5415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sz="342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● </a:t>
            </a:r>
            <a:r>
              <a:rPr lang="ko-KR" altLang="en-US" dirty="0"/>
              <a:t>부모님께 감사한 마음을 표현할 수 있다</a:t>
            </a:r>
            <a:r>
              <a:rPr lang="en-US" altLang="ko-KR" dirty="0"/>
              <a:t>.</a:t>
            </a:r>
          </a:p>
          <a:p>
            <a:pPr algn="l" defTabSz="434340">
              <a:lnSpc>
                <a:spcPct val="160000"/>
              </a:lnSpc>
              <a:defRPr sz="5415">
                <a:latin typeface="나눔고딕"/>
                <a:ea typeface="나눔고딕"/>
                <a:cs typeface="나눔고딕"/>
                <a:sym typeface="나눔고딕"/>
              </a:defRPr>
            </a:pPr>
            <a:endParaRPr dirty="0"/>
          </a:p>
        </p:txBody>
      </p:sp>
      <p:sp>
        <p:nvSpPr>
          <p:cNvPr id="161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dirty="0"/>
              <a:t>1 </a:t>
            </a:r>
            <a:r>
              <a:rPr dirty="0" err="1"/>
              <a:t>건강한</a:t>
            </a:r>
            <a:r>
              <a:rPr dirty="0"/>
              <a:t> </a:t>
            </a:r>
            <a:r>
              <a:rPr dirty="0" err="1"/>
              <a:t>관계와</a:t>
            </a:r>
            <a:r>
              <a:rPr dirty="0"/>
              <a:t> 성</a:t>
            </a:r>
          </a:p>
        </p:txBody>
      </p:sp>
      <p:sp>
        <p:nvSpPr>
          <p:cNvPr id="162" name="01 성의 발달"/>
          <p:cNvSpPr txBox="1"/>
          <p:nvPr/>
        </p:nvSpPr>
        <p:spPr>
          <a:xfrm>
            <a:off x="1049209" y="1354225"/>
            <a:ext cx="286103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dirty="0"/>
              <a:t>01 </a:t>
            </a:r>
            <a:r>
              <a:rPr dirty="0" err="1"/>
              <a:t>성의</a:t>
            </a:r>
            <a:r>
              <a:rPr dirty="0"/>
              <a:t> </a:t>
            </a:r>
            <a:r>
              <a:rPr dirty="0" err="1"/>
              <a:t>발달</a:t>
            </a:r>
            <a:endParaRPr dirty="0"/>
          </a:p>
        </p:txBody>
      </p:sp>
      <p:grpSp>
        <p:nvGrpSpPr>
          <p:cNvPr id="7" name="그룹 6"/>
          <p:cNvGrpSpPr/>
          <p:nvPr/>
        </p:nvGrpSpPr>
        <p:grpSpPr>
          <a:xfrm>
            <a:off x="6775450" y="3192137"/>
            <a:ext cx="10833101" cy="2550650"/>
            <a:chOff x="6921499" y="3192137"/>
            <a:chExt cx="10833101" cy="2550650"/>
          </a:xfrm>
        </p:grpSpPr>
        <p:sp>
          <p:nvSpPr>
            <p:cNvPr id="2" name="직사각형 1"/>
            <p:cNvSpPr/>
            <p:nvPr/>
          </p:nvSpPr>
          <p:spPr>
            <a:xfrm>
              <a:off x="9475470" y="3448016"/>
              <a:ext cx="8279130" cy="1809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2400" dirty="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생명의 탄생</a:t>
              </a:r>
            </a:p>
          </p:txBody>
        </p:sp>
        <p:grpSp>
          <p:nvGrpSpPr>
            <p:cNvPr id="6" name="그룹 5"/>
            <p:cNvGrpSpPr/>
            <p:nvPr/>
          </p:nvGrpSpPr>
          <p:grpSpPr>
            <a:xfrm>
              <a:off x="6921499" y="3192137"/>
              <a:ext cx="2286818" cy="2550650"/>
              <a:chOff x="5728225" y="3192137"/>
              <a:chExt cx="2286818" cy="2550650"/>
            </a:xfrm>
          </p:grpSpPr>
          <p:sp>
            <p:nvSpPr>
              <p:cNvPr id="12" name="타원 11"/>
              <p:cNvSpPr/>
              <p:nvPr/>
            </p:nvSpPr>
            <p:spPr>
              <a:xfrm>
                <a:off x="5728225" y="3192137"/>
                <a:ext cx="2286818" cy="2286818"/>
              </a:xfrm>
              <a:prstGeom prst="ellipse">
                <a:avLst/>
              </a:prstGeom>
              <a:noFill/>
              <a:ln w="1270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6190358" y="3341104"/>
                <a:ext cx="1362552" cy="2401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6200" b="0" i="0" u="none" strike="noStrike" cap="none" spc="0" normalizeH="0" baseline="0" dirty="0" smtClean="0">
                    <a:ln>
                      <a:noFill/>
                    </a:ln>
                    <a:solidFill>
                      <a:srgbClr val="6DBA44"/>
                    </a:solidFill>
                    <a:effectLst/>
                    <a:uFillTx/>
                    <a:latin typeface="Sandoll 고딕NeoRound 07 Bd" panose="020B0600000101010101" pitchFamily="34" charset="-127"/>
                    <a:ea typeface="Sandoll 고딕NeoRound 07 Bd" panose="020B0600000101010101" pitchFamily="34" charset="-127"/>
                    <a:sym typeface="Canela Text Regular"/>
                  </a:rPr>
                  <a:t>1</a:t>
                </a:r>
                <a:endParaRPr kumimoji="0" lang="ko-KR" altLang="en-US" sz="16200" b="0" i="0" u="none" strike="noStrike" cap="none" spc="0" normalizeH="0" baseline="0" dirty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endParaRPr>
              </a:p>
            </p:txBody>
          </p:sp>
        </p:grpSp>
      </p:grpSp>
      <p:grpSp>
        <p:nvGrpSpPr>
          <p:cNvPr id="15" name="그룹 14"/>
          <p:cNvGrpSpPr/>
          <p:nvPr/>
        </p:nvGrpSpPr>
        <p:grpSpPr>
          <a:xfrm>
            <a:off x="2090367" y="6215816"/>
            <a:ext cx="3200691" cy="2905931"/>
            <a:chOff x="2090367" y="6215816"/>
            <a:chExt cx="3200691" cy="2905931"/>
          </a:xfrm>
        </p:grpSpPr>
        <p:grpSp>
          <p:nvGrpSpPr>
            <p:cNvPr id="14" name="그룹 13"/>
            <p:cNvGrpSpPr/>
            <p:nvPr/>
          </p:nvGrpSpPr>
          <p:grpSpPr>
            <a:xfrm>
              <a:off x="2090367" y="6215816"/>
              <a:ext cx="3200691" cy="2905931"/>
              <a:chOff x="1941777" y="10007303"/>
              <a:chExt cx="3200691" cy="2905931"/>
            </a:xfrm>
          </p:grpSpPr>
          <p:sp>
            <p:nvSpPr>
              <p:cNvPr id="40" name="자유형 39"/>
              <p:cNvSpPr/>
              <p:nvPr/>
            </p:nvSpPr>
            <p:spPr>
              <a:xfrm rot="20651236">
                <a:off x="1941777" y="10157461"/>
                <a:ext cx="3040193" cy="2755773"/>
              </a:xfrm>
              <a:custGeom>
                <a:avLst/>
                <a:gdLst>
                  <a:gd name="connsiteX0" fmla="*/ 331796 w 3040193"/>
                  <a:gd name="connsiteY0" fmla="*/ 0 h 2755773"/>
                  <a:gd name="connsiteX1" fmla="*/ 2324949 w 3040193"/>
                  <a:gd name="connsiteY1" fmla="*/ 564484 h 2755773"/>
                  <a:gd name="connsiteX2" fmla="*/ 3002750 w 3040193"/>
                  <a:gd name="connsiteY2" fmla="*/ 1777899 h 2755773"/>
                  <a:gd name="connsiteX3" fmla="*/ 2725805 w 3040193"/>
                  <a:gd name="connsiteY3" fmla="*/ 2755773 h 2755773"/>
                  <a:gd name="connsiteX4" fmla="*/ 732653 w 3040193"/>
                  <a:gd name="connsiteY4" fmla="*/ 2191289 h 2755773"/>
                  <a:gd name="connsiteX5" fmla="*/ 54852 w 3040193"/>
                  <a:gd name="connsiteY5" fmla="*/ 977874 h 2755773"/>
                  <a:gd name="connsiteX6" fmla="*/ 0 w 3040193"/>
                  <a:gd name="connsiteY6" fmla="*/ 1171552 h 2755773"/>
                  <a:gd name="connsiteX7" fmla="*/ 0 w 3040193"/>
                  <a:gd name="connsiteY7" fmla="*/ 1171548 h 2755773"/>
                  <a:gd name="connsiteX8" fmla="*/ 331796 w 3040193"/>
                  <a:gd name="connsiteY8" fmla="*/ 0 h 2755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0193" h="2755773">
                    <a:moveTo>
                      <a:pt x="331796" y="0"/>
                    </a:moveTo>
                    <a:lnTo>
                      <a:pt x="2324949" y="564484"/>
                    </a:lnTo>
                    <a:cubicBezTo>
                      <a:pt x="2847194" y="712390"/>
                      <a:pt x="3150656" y="1255655"/>
                      <a:pt x="3002750" y="1777899"/>
                    </a:cubicBezTo>
                    <a:lnTo>
                      <a:pt x="2725805" y="2755773"/>
                    </a:lnTo>
                    <a:lnTo>
                      <a:pt x="732653" y="2191289"/>
                    </a:lnTo>
                    <a:cubicBezTo>
                      <a:pt x="210408" y="2043383"/>
                      <a:pt x="-93054" y="1500118"/>
                      <a:pt x="54852" y="977874"/>
                    </a:cubicBezTo>
                    <a:lnTo>
                      <a:pt x="0" y="1171552"/>
                    </a:lnTo>
                    <a:lnTo>
                      <a:pt x="0" y="1171548"/>
                    </a:lnTo>
                    <a:lnTo>
                      <a:pt x="331796" y="0"/>
                    </a:lnTo>
                    <a:close/>
                  </a:path>
                </a:pathLst>
              </a:custGeom>
              <a:solidFill>
                <a:srgbClr val="6FBE54"/>
              </a:solidFill>
              <a:ln w="381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solidFill>
                      <a:srgbClr val="68BCB5"/>
                    </a:solidFill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9" name="자유형 38"/>
              <p:cNvSpPr/>
              <p:nvPr/>
            </p:nvSpPr>
            <p:spPr>
              <a:xfrm rot="20651236">
                <a:off x="2102275" y="10007303"/>
                <a:ext cx="3040193" cy="2755773"/>
              </a:xfrm>
              <a:custGeom>
                <a:avLst/>
                <a:gdLst>
                  <a:gd name="connsiteX0" fmla="*/ 331796 w 3040193"/>
                  <a:gd name="connsiteY0" fmla="*/ 0 h 2755773"/>
                  <a:gd name="connsiteX1" fmla="*/ 2324949 w 3040193"/>
                  <a:gd name="connsiteY1" fmla="*/ 564484 h 2755773"/>
                  <a:gd name="connsiteX2" fmla="*/ 3002750 w 3040193"/>
                  <a:gd name="connsiteY2" fmla="*/ 1777899 h 2755773"/>
                  <a:gd name="connsiteX3" fmla="*/ 2725805 w 3040193"/>
                  <a:gd name="connsiteY3" fmla="*/ 2755773 h 2755773"/>
                  <a:gd name="connsiteX4" fmla="*/ 732653 w 3040193"/>
                  <a:gd name="connsiteY4" fmla="*/ 2191289 h 2755773"/>
                  <a:gd name="connsiteX5" fmla="*/ 54852 w 3040193"/>
                  <a:gd name="connsiteY5" fmla="*/ 977874 h 2755773"/>
                  <a:gd name="connsiteX6" fmla="*/ 0 w 3040193"/>
                  <a:gd name="connsiteY6" fmla="*/ 1171552 h 2755773"/>
                  <a:gd name="connsiteX7" fmla="*/ 0 w 3040193"/>
                  <a:gd name="connsiteY7" fmla="*/ 1171548 h 2755773"/>
                  <a:gd name="connsiteX8" fmla="*/ 331796 w 3040193"/>
                  <a:gd name="connsiteY8" fmla="*/ 0 h 2755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0193" h="2755773">
                    <a:moveTo>
                      <a:pt x="331796" y="0"/>
                    </a:moveTo>
                    <a:lnTo>
                      <a:pt x="2324949" y="564484"/>
                    </a:lnTo>
                    <a:cubicBezTo>
                      <a:pt x="2847194" y="712390"/>
                      <a:pt x="3150656" y="1255655"/>
                      <a:pt x="3002750" y="1777899"/>
                    </a:cubicBezTo>
                    <a:lnTo>
                      <a:pt x="2725805" y="2755773"/>
                    </a:lnTo>
                    <a:lnTo>
                      <a:pt x="732653" y="2191289"/>
                    </a:lnTo>
                    <a:cubicBezTo>
                      <a:pt x="210408" y="2043383"/>
                      <a:pt x="-93054" y="1500118"/>
                      <a:pt x="54852" y="977874"/>
                    </a:cubicBezTo>
                    <a:lnTo>
                      <a:pt x="0" y="1171552"/>
                    </a:lnTo>
                    <a:lnTo>
                      <a:pt x="0" y="1171548"/>
                    </a:lnTo>
                    <a:lnTo>
                      <a:pt x="331796" y="0"/>
                    </a:lnTo>
                    <a:close/>
                  </a:path>
                </a:pathLst>
              </a:custGeom>
              <a:solidFill>
                <a:srgbClr val="DFEED7"/>
              </a:solidFill>
              <a:ln w="38100" cap="flat">
                <a:solidFill>
                  <a:srgbClr val="68BCB5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solidFill>
                      <a:srgbClr val="68BCB5"/>
                    </a:solidFill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164" name="학습…"/>
            <p:cNvSpPr txBox="1"/>
            <p:nvPr/>
          </p:nvSpPr>
          <p:spPr>
            <a:xfrm>
              <a:off x="2516554" y="6639362"/>
              <a:ext cx="2554505" cy="19316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 anchor="ctr">
              <a:normAutofit/>
            </a:bodyPr>
            <a:lstStyle/>
            <a:p>
              <a:pPr defTabSz="457200">
                <a:lnSpc>
                  <a:spcPct val="110000"/>
                </a:lnSpc>
                <a:defRPr sz="5100">
                  <a:solidFill>
                    <a:schemeClr val="accent3"/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pPr>
              <a:r>
                <a:rPr lang="ko-KR" altLang="en-US" dirty="0"/>
                <a:t>학습</a:t>
              </a:r>
            </a:p>
            <a:p>
              <a:pPr defTabSz="457200">
                <a:lnSpc>
                  <a:spcPct val="110000"/>
                </a:lnSpc>
                <a:defRPr sz="5100">
                  <a:solidFill>
                    <a:schemeClr val="accent3"/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pPr>
              <a:r>
                <a:rPr lang="ko-KR" altLang="en-US" dirty="0" smtClean="0"/>
                <a:t>목표</a:t>
              </a:r>
              <a:endParaRPr lang="ko-KR" altLang="en-US" dirty="0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882" y="-4601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생명 탄생의 의미를 이해하고 나의 탄생 과정을…"/>
          <p:cNvSpPr txBox="1"/>
          <p:nvPr/>
        </p:nvSpPr>
        <p:spPr>
          <a:xfrm>
            <a:off x="6091362" y="6565503"/>
            <a:ext cx="18244326" cy="2425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/>
          <a:p>
            <a:pPr algn="l" defTabSz="457200">
              <a:lnSpc>
                <a:spcPct val="120000"/>
              </a:lnSpc>
              <a:defRPr sz="6400" b="1">
                <a:solidFill>
                  <a:schemeClr val="accent3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sz="6400" dirty="0">
                <a:sym typeface="나눔고딕"/>
              </a:rPr>
              <a:t>사춘기 몸과 마음의 변화를 알아보고 </a:t>
            </a:r>
            <a:endParaRPr lang="en-US" altLang="ko-KR" sz="6400" dirty="0" smtClean="0">
              <a:sym typeface="나눔고딕"/>
            </a:endParaRPr>
          </a:p>
          <a:p>
            <a:pPr algn="l" defTabSz="457200">
              <a:lnSpc>
                <a:spcPct val="120000"/>
              </a:lnSpc>
              <a:defRPr sz="6400" b="1">
                <a:solidFill>
                  <a:schemeClr val="accent3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sz="6400" dirty="0" smtClean="0">
                <a:sym typeface="나눔고딕"/>
              </a:rPr>
              <a:t>생식 </a:t>
            </a:r>
            <a:r>
              <a:rPr lang="ko-KR" altLang="en-US" sz="6400" dirty="0">
                <a:sym typeface="나눔고딕"/>
              </a:rPr>
              <a:t>기관의 역할과 이차 성징에 대처한다</a:t>
            </a:r>
            <a:r>
              <a:rPr lang="en-US" altLang="ko-KR" sz="6400" dirty="0">
                <a:sym typeface="나눔고딕"/>
              </a:rPr>
              <a:t>.</a:t>
            </a:r>
            <a:endParaRPr dirty="0"/>
          </a:p>
        </p:txBody>
      </p:sp>
      <p:sp>
        <p:nvSpPr>
          <p:cNvPr id="160" name="● 생명 탄생의 의미를 말할 수 있다.…"/>
          <p:cNvSpPr txBox="1"/>
          <p:nvPr/>
        </p:nvSpPr>
        <p:spPr>
          <a:xfrm>
            <a:off x="6194120" y="9431587"/>
            <a:ext cx="16771387" cy="2925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34340">
              <a:lnSpc>
                <a:spcPct val="160000"/>
              </a:lnSpc>
              <a:defRPr sz="5415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sz="342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●</a:t>
            </a:r>
            <a:r>
              <a:rPr sz="3895" dirty="0"/>
              <a:t> </a:t>
            </a:r>
            <a:r>
              <a:rPr lang="ko-KR" altLang="en-US" sz="5415" dirty="0">
                <a:sym typeface="나눔고딕"/>
              </a:rPr>
              <a:t>사춘기 남성에게 나타나는 변화를 말할 수 </a:t>
            </a:r>
            <a:r>
              <a:rPr lang="ko-KR" altLang="en-US" sz="5415" dirty="0" smtClean="0">
                <a:sym typeface="나눔고딕"/>
              </a:rPr>
              <a:t>있다</a:t>
            </a:r>
            <a:r>
              <a:rPr lang="en-US" altLang="ko-KR" dirty="0" smtClean="0"/>
              <a:t>.</a:t>
            </a:r>
          </a:p>
          <a:p>
            <a:pPr algn="l" defTabSz="434340">
              <a:lnSpc>
                <a:spcPct val="160000"/>
              </a:lnSpc>
              <a:defRPr sz="5415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sz="342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● </a:t>
            </a:r>
            <a:r>
              <a:rPr lang="ko-KR" altLang="en-US" sz="5415" dirty="0">
                <a:sym typeface="나눔고딕"/>
              </a:rPr>
              <a:t>사춘기 남성의 신체적 변화에 올바르게 대처할 수 있다</a:t>
            </a:r>
            <a:r>
              <a:rPr lang="en-US" altLang="ko-KR" dirty="0" smtClean="0"/>
              <a:t>.</a:t>
            </a:r>
          </a:p>
          <a:p>
            <a:pPr algn="l" defTabSz="434340">
              <a:lnSpc>
                <a:spcPct val="160000"/>
              </a:lnSpc>
              <a:defRPr sz="5415">
                <a:latin typeface="나눔고딕"/>
                <a:ea typeface="나눔고딕"/>
                <a:cs typeface="나눔고딕"/>
                <a:sym typeface="나눔고딕"/>
              </a:defRPr>
            </a:pPr>
            <a:endParaRPr dirty="0"/>
          </a:p>
        </p:txBody>
      </p:sp>
      <p:sp>
        <p:nvSpPr>
          <p:cNvPr id="161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dirty="0"/>
              <a:t>1 </a:t>
            </a:r>
            <a:r>
              <a:rPr dirty="0" err="1"/>
              <a:t>건강한</a:t>
            </a:r>
            <a:r>
              <a:rPr dirty="0"/>
              <a:t> </a:t>
            </a:r>
            <a:r>
              <a:rPr dirty="0" err="1"/>
              <a:t>관계와</a:t>
            </a:r>
            <a:r>
              <a:rPr dirty="0"/>
              <a:t> 성</a:t>
            </a:r>
          </a:p>
        </p:txBody>
      </p:sp>
      <p:sp>
        <p:nvSpPr>
          <p:cNvPr id="162" name="01 성의 발달"/>
          <p:cNvSpPr txBox="1"/>
          <p:nvPr/>
        </p:nvSpPr>
        <p:spPr>
          <a:xfrm>
            <a:off x="1049209" y="1354225"/>
            <a:ext cx="286103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dirty="0" smtClean="0"/>
              <a:t>01 </a:t>
            </a:r>
            <a:r>
              <a:rPr dirty="0" err="1" smtClean="0"/>
              <a:t>성의</a:t>
            </a:r>
            <a:r>
              <a:rPr dirty="0" smtClean="0"/>
              <a:t> </a:t>
            </a:r>
            <a:r>
              <a:rPr dirty="0" err="1" smtClean="0"/>
              <a:t>발달</a:t>
            </a:r>
            <a:endParaRPr dirty="0"/>
          </a:p>
        </p:txBody>
      </p:sp>
      <p:grpSp>
        <p:nvGrpSpPr>
          <p:cNvPr id="7" name="그룹 6"/>
          <p:cNvGrpSpPr/>
          <p:nvPr/>
        </p:nvGrpSpPr>
        <p:grpSpPr>
          <a:xfrm>
            <a:off x="4096972" y="3192137"/>
            <a:ext cx="16190057" cy="2550650"/>
            <a:chOff x="6921499" y="3192137"/>
            <a:chExt cx="16190057" cy="2550650"/>
          </a:xfrm>
        </p:grpSpPr>
        <p:sp>
          <p:nvSpPr>
            <p:cNvPr id="2" name="직사각형 1"/>
            <p:cNvSpPr/>
            <p:nvPr/>
          </p:nvSpPr>
          <p:spPr>
            <a:xfrm>
              <a:off x="9475469" y="3448016"/>
              <a:ext cx="13636087" cy="1809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2400" dirty="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사춘기 몸의 변화 ♂ </a:t>
              </a:r>
            </a:p>
          </p:txBody>
        </p:sp>
        <p:grpSp>
          <p:nvGrpSpPr>
            <p:cNvPr id="6" name="그룹 5"/>
            <p:cNvGrpSpPr/>
            <p:nvPr/>
          </p:nvGrpSpPr>
          <p:grpSpPr>
            <a:xfrm>
              <a:off x="6921499" y="3192137"/>
              <a:ext cx="2286818" cy="2550650"/>
              <a:chOff x="5728225" y="3192137"/>
              <a:chExt cx="2286818" cy="2550650"/>
            </a:xfrm>
          </p:grpSpPr>
          <p:sp>
            <p:nvSpPr>
              <p:cNvPr id="12" name="타원 11"/>
              <p:cNvSpPr/>
              <p:nvPr/>
            </p:nvSpPr>
            <p:spPr>
              <a:xfrm>
                <a:off x="5728225" y="3192137"/>
                <a:ext cx="2286818" cy="2286818"/>
              </a:xfrm>
              <a:prstGeom prst="ellipse">
                <a:avLst/>
              </a:prstGeom>
              <a:noFill/>
              <a:ln w="1270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6190358" y="3341104"/>
                <a:ext cx="1362552" cy="2401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6200" b="0" i="0" u="none" strike="noStrike" cap="none" spc="0" normalizeH="0" baseline="0" dirty="0" smtClean="0">
                    <a:ln>
                      <a:noFill/>
                    </a:ln>
                    <a:solidFill>
                      <a:srgbClr val="6DBA44"/>
                    </a:solidFill>
                    <a:effectLst/>
                    <a:uFillTx/>
                    <a:latin typeface="Sandoll 고딕NeoRound 07 Bd" panose="020B0600000101010101" pitchFamily="34" charset="-127"/>
                    <a:ea typeface="Sandoll 고딕NeoRound 07 Bd" panose="020B0600000101010101" pitchFamily="34" charset="-127"/>
                    <a:sym typeface="Canela Text Regular"/>
                  </a:rPr>
                  <a:t>2</a:t>
                </a:r>
                <a:endParaRPr kumimoji="0" lang="ko-KR" altLang="en-US" sz="16200" b="0" i="0" u="none" strike="noStrike" cap="none" spc="0" normalizeH="0" baseline="0" dirty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endParaRPr>
              </a:p>
            </p:txBody>
          </p:sp>
        </p:grpSp>
      </p:grpSp>
      <p:grpSp>
        <p:nvGrpSpPr>
          <p:cNvPr id="14" name="그룹 13"/>
          <p:cNvGrpSpPr/>
          <p:nvPr/>
        </p:nvGrpSpPr>
        <p:grpSpPr>
          <a:xfrm>
            <a:off x="2090367" y="6215816"/>
            <a:ext cx="3200691" cy="2905931"/>
            <a:chOff x="2090367" y="6215816"/>
            <a:chExt cx="3200691" cy="2905931"/>
          </a:xfrm>
        </p:grpSpPr>
        <p:grpSp>
          <p:nvGrpSpPr>
            <p:cNvPr id="15" name="그룹 14"/>
            <p:cNvGrpSpPr/>
            <p:nvPr/>
          </p:nvGrpSpPr>
          <p:grpSpPr>
            <a:xfrm>
              <a:off x="2090367" y="6215816"/>
              <a:ext cx="3200691" cy="2905931"/>
              <a:chOff x="1941777" y="10007303"/>
              <a:chExt cx="3200691" cy="2905931"/>
            </a:xfrm>
          </p:grpSpPr>
          <p:sp>
            <p:nvSpPr>
              <p:cNvPr id="17" name="자유형 16"/>
              <p:cNvSpPr/>
              <p:nvPr/>
            </p:nvSpPr>
            <p:spPr>
              <a:xfrm rot="20651236">
                <a:off x="1941777" y="10157461"/>
                <a:ext cx="3040193" cy="2755773"/>
              </a:xfrm>
              <a:custGeom>
                <a:avLst/>
                <a:gdLst>
                  <a:gd name="connsiteX0" fmla="*/ 331796 w 3040193"/>
                  <a:gd name="connsiteY0" fmla="*/ 0 h 2755773"/>
                  <a:gd name="connsiteX1" fmla="*/ 2324949 w 3040193"/>
                  <a:gd name="connsiteY1" fmla="*/ 564484 h 2755773"/>
                  <a:gd name="connsiteX2" fmla="*/ 3002750 w 3040193"/>
                  <a:gd name="connsiteY2" fmla="*/ 1777899 h 2755773"/>
                  <a:gd name="connsiteX3" fmla="*/ 2725805 w 3040193"/>
                  <a:gd name="connsiteY3" fmla="*/ 2755773 h 2755773"/>
                  <a:gd name="connsiteX4" fmla="*/ 732653 w 3040193"/>
                  <a:gd name="connsiteY4" fmla="*/ 2191289 h 2755773"/>
                  <a:gd name="connsiteX5" fmla="*/ 54852 w 3040193"/>
                  <a:gd name="connsiteY5" fmla="*/ 977874 h 2755773"/>
                  <a:gd name="connsiteX6" fmla="*/ 0 w 3040193"/>
                  <a:gd name="connsiteY6" fmla="*/ 1171552 h 2755773"/>
                  <a:gd name="connsiteX7" fmla="*/ 0 w 3040193"/>
                  <a:gd name="connsiteY7" fmla="*/ 1171548 h 2755773"/>
                  <a:gd name="connsiteX8" fmla="*/ 331796 w 3040193"/>
                  <a:gd name="connsiteY8" fmla="*/ 0 h 2755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0193" h="2755773">
                    <a:moveTo>
                      <a:pt x="331796" y="0"/>
                    </a:moveTo>
                    <a:lnTo>
                      <a:pt x="2324949" y="564484"/>
                    </a:lnTo>
                    <a:cubicBezTo>
                      <a:pt x="2847194" y="712390"/>
                      <a:pt x="3150656" y="1255655"/>
                      <a:pt x="3002750" y="1777899"/>
                    </a:cubicBezTo>
                    <a:lnTo>
                      <a:pt x="2725805" y="2755773"/>
                    </a:lnTo>
                    <a:lnTo>
                      <a:pt x="732653" y="2191289"/>
                    </a:lnTo>
                    <a:cubicBezTo>
                      <a:pt x="210408" y="2043383"/>
                      <a:pt x="-93054" y="1500118"/>
                      <a:pt x="54852" y="977874"/>
                    </a:cubicBezTo>
                    <a:lnTo>
                      <a:pt x="0" y="1171552"/>
                    </a:lnTo>
                    <a:lnTo>
                      <a:pt x="0" y="1171548"/>
                    </a:lnTo>
                    <a:lnTo>
                      <a:pt x="331796" y="0"/>
                    </a:lnTo>
                    <a:close/>
                  </a:path>
                </a:pathLst>
              </a:custGeom>
              <a:solidFill>
                <a:srgbClr val="6FBE54"/>
              </a:solidFill>
              <a:ln w="381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solidFill>
                      <a:srgbClr val="68BCB5"/>
                    </a:solidFill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8" name="자유형 17"/>
              <p:cNvSpPr/>
              <p:nvPr/>
            </p:nvSpPr>
            <p:spPr>
              <a:xfrm rot="20651236">
                <a:off x="2102275" y="10007303"/>
                <a:ext cx="3040193" cy="2755773"/>
              </a:xfrm>
              <a:custGeom>
                <a:avLst/>
                <a:gdLst>
                  <a:gd name="connsiteX0" fmla="*/ 331796 w 3040193"/>
                  <a:gd name="connsiteY0" fmla="*/ 0 h 2755773"/>
                  <a:gd name="connsiteX1" fmla="*/ 2324949 w 3040193"/>
                  <a:gd name="connsiteY1" fmla="*/ 564484 h 2755773"/>
                  <a:gd name="connsiteX2" fmla="*/ 3002750 w 3040193"/>
                  <a:gd name="connsiteY2" fmla="*/ 1777899 h 2755773"/>
                  <a:gd name="connsiteX3" fmla="*/ 2725805 w 3040193"/>
                  <a:gd name="connsiteY3" fmla="*/ 2755773 h 2755773"/>
                  <a:gd name="connsiteX4" fmla="*/ 732653 w 3040193"/>
                  <a:gd name="connsiteY4" fmla="*/ 2191289 h 2755773"/>
                  <a:gd name="connsiteX5" fmla="*/ 54852 w 3040193"/>
                  <a:gd name="connsiteY5" fmla="*/ 977874 h 2755773"/>
                  <a:gd name="connsiteX6" fmla="*/ 0 w 3040193"/>
                  <a:gd name="connsiteY6" fmla="*/ 1171552 h 2755773"/>
                  <a:gd name="connsiteX7" fmla="*/ 0 w 3040193"/>
                  <a:gd name="connsiteY7" fmla="*/ 1171548 h 2755773"/>
                  <a:gd name="connsiteX8" fmla="*/ 331796 w 3040193"/>
                  <a:gd name="connsiteY8" fmla="*/ 0 h 2755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0193" h="2755773">
                    <a:moveTo>
                      <a:pt x="331796" y="0"/>
                    </a:moveTo>
                    <a:lnTo>
                      <a:pt x="2324949" y="564484"/>
                    </a:lnTo>
                    <a:cubicBezTo>
                      <a:pt x="2847194" y="712390"/>
                      <a:pt x="3150656" y="1255655"/>
                      <a:pt x="3002750" y="1777899"/>
                    </a:cubicBezTo>
                    <a:lnTo>
                      <a:pt x="2725805" y="2755773"/>
                    </a:lnTo>
                    <a:lnTo>
                      <a:pt x="732653" y="2191289"/>
                    </a:lnTo>
                    <a:cubicBezTo>
                      <a:pt x="210408" y="2043383"/>
                      <a:pt x="-93054" y="1500118"/>
                      <a:pt x="54852" y="977874"/>
                    </a:cubicBezTo>
                    <a:lnTo>
                      <a:pt x="0" y="1171552"/>
                    </a:lnTo>
                    <a:lnTo>
                      <a:pt x="0" y="1171548"/>
                    </a:lnTo>
                    <a:lnTo>
                      <a:pt x="331796" y="0"/>
                    </a:lnTo>
                    <a:close/>
                  </a:path>
                </a:pathLst>
              </a:custGeom>
              <a:solidFill>
                <a:srgbClr val="DFEED7"/>
              </a:solidFill>
              <a:ln w="38100" cap="flat">
                <a:solidFill>
                  <a:srgbClr val="68BCB5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solidFill>
                      <a:srgbClr val="68BCB5"/>
                    </a:solidFill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16" name="학습…"/>
            <p:cNvSpPr txBox="1"/>
            <p:nvPr/>
          </p:nvSpPr>
          <p:spPr>
            <a:xfrm>
              <a:off x="2516554" y="6639362"/>
              <a:ext cx="2554505" cy="19316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 anchor="ctr">
              <a:normAutofit/>
            </a:bodyPr>
            <a:lstStyle/>
            <a:p>
              <a:pPr defTabSz="457200">
                <a:lnSpc>
                  <a:spcPct val="110000"/>
                </a:lnSpc>
                <a:defRPr sz="5100">
                  <a:solidFill>
                    <a:schemeClr val="accent3"/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pPr>
              <a:r>
                <a:rPr lang="ko-KR" altLang="en-US" dirty="0"/>
                <a:t>학습</a:t>
              </a:r>
            </a:p>
            <a:p>
              <a:pPr defTabSz="457200">
                <a:lnSpc>
                  <a:spcPct val="110000"/>
                </a:lnSpc>
                <a:defRPr sz="5100">
                  <a:solidFill>
                    <a:schemeClr val="accent3"/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pPr>
              <a:r>
                <a:rPr lang="ko-KR" altLang="en-US" dirty="0" smtClean="0"/>
                <a:t>목표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436473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4601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➊ 생명의 탄생에는 소중한 의미가 담겨 있어요.…"/>
          <p:cNvSpPr txBox="1"/>
          <p:nvPr/>
        </p:nvSpPr>
        <p:spPr>
          <a:xfrm>
            <a:off x="6135459" y="5860976"/>
            <a:ext cx="15280966" cy="1428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/>
          <a:p>
            <a:pPr algn="l" defTabSz="457200">
              <a:lnSpc>
                <a:spcPct val="160000"/>
              </a:lnSpc>
              <a:defRPr sz="57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dirty="0" smtClean="0">
                <a:solidFill>
                  <a:schemeClr val="accent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➊</a:t>
            </a:r>
            <a:r>
              <a:rPr lang="en-US" dirty="0" smtClean="0">
                <a:solidFill>
                  <a:schemeClr val="accent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700" dirty="0">
                <a:sym typeface="나눔고딕"/>
              </a:rPr>
              <a:t>사춘기에는 몸과 마음에 변화가 생겨요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 defTabSz="457200">
              <a:lnSpc>
                <a:spcPct val="160000"/>
              </a:lnSpc>
              <a:defRPr sz="5700">
                <a:latin typeface="나눔고딕"/>
                <a:ea typeface="나눔고딕"/>
                <a:cs typeface="나눔고딕"/>
                <a:sym typeface="나눔고딕"/>
              </a:defRPr>
            </a:pPr>
            <a:endParaRPr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9" name="1 건강한 관계와 성"/>
          <p:cNvSpPr txBox="1"/>
          <p:nvPr/>
        </p:nvSpPr>
        <p:spPr>
          <a:xfrm>
            <a:off x="570790" y="583581"/>
            <a:ext cx="4855329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en-US" altLang="ko-KR" dirty="0"/>
              <a:t>1 </a:t>
            </a:r>
            <a:r>
              <a:rPr lang="ko-KR" altLang="en-US" dirty="0"/>
              <a:t>건강한 관계와 </a:t>
            </a:r>
            <a:r>
              <a:rPr lang="ko-KR" altLang="en-US" dirty="0" smtClean="0"/>
              <a:t>성</a:t>
            </a:r>
            <a:endParaRPr lang="ko-KR" altLang="en-US" dirty="0"/>
          </a:p>
        </p:txBody>
      </p:sp>
      <p:sp>
        <p:nvSpPr>
          <p:cNvPr id="170" name="01 성의 발달"/>
          <p:cNvSpPr txBox="1"/>
          <p:nvPr/>
        </p:nvSpPr>
        <p:spPr>
          <a:xfrm>
            <a:off x="1049209" y="1311486"/>
            <a:ext cx="2861033" cy="644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lang="en-US" altLang="ko-KR" dirty="0"/>
              <a:t>01 </a:t>
            </a:r>
            <a:r>
              <a:rPr lang="ko-KR" altLang="en-US" dirty="0"/>
              <a:t>성의 발달</a:t>
            </a:r>
          </a:p>
        </p:txBody>
      </p:sp>
      <p:sp>
        <p:nvSpPr>
          <p:cNvPr id="11" name="➊ 생명의 탄생에는 소중한 의미가 담겨 있어요.…"/>
          <p:cNvSpPr txBox="1"/>
          <p:nvPr/>
        </p:nvSpPr>
        <p:spPr>
          <a:xfrm>
            <a:off x="6135459" y="7232576"/>
            <a:ext cx="15280966" cy="1428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/>
          <a:p>
            <a:pPr algn="l" defTabSz="457200">
              <a:lnSpc>
                <a:spcPct val="160000"/>
              </a:lnSpc>
              <a:defRPr sz="57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dirty="0" smtClean="0">
                <a:solidFill>
                  <a:schemeClr val="accent3"/>
                </a:solidFill>
                <a:latin typeface="나눔고딕"/>
                <a:ea typeface="나눔고딕"/>
                <a:cs typeface="나눔고딕"/>
                <a:sym typeface="나눔고딕"/>
              </a:rPr>
              <a:t>➋ </a:t>
            </a:r>
            <a:r>
              <a:rPr lang="ko-KR" altLang="en-US" sz="5700" dirty="0" smtClean="0">
                <a:sym typeface="나눔고딕"/>
              </a:rPr>
              <a:t>남성의 </a:t>
            </a:r>
            <a:r>
              <a:rPr lang="ko-KR" altLang="en-US" sz="5700" dirty="0">
                <a:sym typeface="나눔고딕"/>
              </a:rPr>
              <a:t>생식 기관은 어떤 역할을 할까요</a:t>
            </a:r>
            <a:r>
              <a:rPr lang="en-US" altLang="ko-KR" sz="5700" dirty="0">
                <a:sym typeface="나눔고딕"/>
              </a:rPr>
              <a:t>?</a:t>
            </a:r>
            <a:endParaRPr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" name="한쪽 모서리가 잘린 사각형 2"/>
          <p:cNvSpPr/>
          <p:nvPr/>
        </p:nvSpPr>
        <p:spPr>
          <a:xfrm>
            <a:off x="2523016" y="6452352"/>
            <a:ext cx="2994609" cy="1804277"/>
          </a:xfrm>
          <a:prstGeom prst="snip1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4" name="한쪽 모서리가 잘린 사각형 13"/>
          <p:cNvSpPr/>
          <p:nvPr/>
        </p:nvSpPr>
        <p:spPr>
          <a:xfrm>
            <a:off x="2703771" y="6254947"/>
            <a:ext cx="2994609" cy="1804277"/>
          </a:xfrm>
          <a:prstGeom prst="snip1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7" name="학습…"/>
          <p:cNvSpPr txBox="1"/>
          <p:nvPr/>
        </p:nvSpPr>
        <p:spPr>
          <a:xfrm>
            <a:off x="2857495" y="6191257"/>
            <a:ext cx="2554505" cy="1931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defTabSz="457200">
              <a:lnSpc>
                <a:spcPct val="110000"/>
              </a:lnSpc>
              <a:defRPr sz="5100">
                <a:solidFill>
                  <a:schemeClr val="accent3"/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pPr>
            <a:r>
              <a:rPr lang="ko-KR" altLang="en-US" dirty="0" smtClean="0">
                <a:solidFill>
                  <a:srgbClr val="EE6B12"/>
                </a:solidFill>
              </a:rPr>
              <a:t>학습</a:t>
            </a:r>
            <a:endParaRPr lang="en-US" altLang="ko-KR" dirty="0" smtClean="0">
              <a:solidFill>
                <a:srgbClr val="EE6B12"/>
              </a:solidFill>
            </a:endParaRPr>
          </a:p>
          <a:p>
            <a:pPr defTabSz="457200">
              <a:lnSpc>
                <a:spcPct val="110000"/>
              </a:lnSpc>
              <a:defRPr sz="5100">
                <a:solidFill>
                  <a:schemeClr val="accent3"/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pPr>
            <a:r>
              <a:rPr lang="ko-KR" altLang="en-US" dirty="0" smtClean="0">
                <a:solidFill>
                  <a:srgbClr val="EE6B12"/>
                </a:solidFill>
              </a:rPr>
              <a:t>계획</a:t>
            </a:r>
            <a:endParaRPr lang="ko-KR" altLang="en-US" dirty="0">
              <a:solidFill>
                <a:srgbClr val="EE6B12"/>
              </a:solidFill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4096972" y="3192137"/>
            <a:ext cx="16190057" cy="2550650"/>
            <a:chOff x="6921499" y="3192137"/>
            <a:chExt cx="16190057" cy="2550650"/>
          </a:xfrm>
        </p:grpSpPr>
        <p:sp>
          <p:nvSpPr>
            <p:cNvPr id="21" name="직사각형 20"/>
            <p:cNvSpPr/>
            <p:nvPr/>
          </p:nvSpPr>
          <p:spPr>
            <a:xfrm>
              <a:off x="9475469" y="3448016"/>
              <a:ext cx="13636087" cy="1809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2400" dirty="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사춘기 몸의 변화 ♂ </a:t>
              </a:r>
            </a:p>
          </p:txBody>
        </p:sp>
        <p:grpSp>
          <p:nvGrpSpPr>
            <p:cNvPr id="22" name="그룹 21"/>
            <p:cNvGrpSpPr/>
            <p:nvPr/>
          </p:nvGrpSpPr>
          <p:grpSpPr>
            <a:xfrm>
              <a:off x="6921499" y="3192137"/>
              <a:ext cx="2286818" cy="2550650"/>
              <a:chOff x="5728225" y="3192137"/>
              <a:chExt cx="2286818" cy="2550650"/>
            </a:xfrm>
          </p:grpSpPr>
          <p:sp>
            <p:nvSpPr>
              <p:cNvPr id="23" name="타원 22"/>
              <p:cNvSpPr/>
              <p:nvPr/>
            </p:nvSpPr>
            <p:spPr>
              <a:xfrm>
                <a:off x="5728225" y="3192137"/>
                <a:ext cx="2286818" cy="2286818"/>
              </a:xfrm>
              <a:prstGeom prst="ellipse">
                <a:avLst/>
              </a:prstGeom>
              <a:noFill/>
              <a:ln w="1270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190358" y="3341104"/>
                <a:ext cx="1362552" cy="2401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6200" b="0" i="0" u="none" strike="noStrike" cap="none" spc="0" normalizeH="0" baseline="0" dirty="0" smtClean="0">
                    <a:ln>
                      <a:noFill/>
                    </a:ln>
                    <a:solidFill>
                      <a:srgbClr val="6DBA44"/>
                    </a:solidFill>
                    <a:effectLst/>
                    <a:uFillTx/>
                    <a:latin typeface="Sandoll 고딕NeoRound 07 Bd" panose="020B0600000101010101" pitchFamily="34" charset="-127"/>
                    <a:ea typeface="Sandoll 고딕NeoRound 07 Bd" panose="020B0600000101010101" pitchFamily="34" charset="-127"/>
                    <a:sym typeface="Canela Text Regular"/>
                  </a:rPr>
                  <a:t>2</a:t>
                </a:r>
                <a:endParaRPr kumimoji="0" lang="ko-KR" altLang="en-US" sz="16200" b="0" i="0" u="none" strike="noStrike" cap="none" spc="0" normalizeH="0" baseline="0" dirty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endParaRPr>
              </a:p>
            </p:txBody>
          </p:sp>
        </p:grpSp>
      </p:grpSp>
      <p:sp>
        <p:nvSpPr>
          <p:cNvPr id="25" name="➊ 생명의 탄생에는 소중한 의미가 담겨 있어요.…"/>
          <p:cNvSpPr txBox="1"/>
          <p:nvPr/>
        </p:nvSpPr>
        <p:spPr>
          <a:xfrm>
            <a:off x="6139004" y="8594711"/>
            <a:ext cx="15280966" cy="1428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/>
          <a:p>
            <a:pPr algn="l" defTabSz="457200">
              <a:lnSpc>
                <a:spcPct val="160000"/>
              </a:lnSpc>
              <a:defRPr sz="57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dirty="0">
                <a:solidFill>
                  <a:schemeClr val="accent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➌</a:t>
            </a:r>
            <a:r>
              <a:rPr lang="en-US" dirty="0" smtClean="0">
                <a:solidFill>
                  <a:schemeClr val="accent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700" dirty="0">
                <a:sym typeface="나눔고딕"/>
              </a:rPr>
              <a:t>사춘기 남성의 변화에 올바르게 대처해요</a:t>
            </a:r>
            <a:endParaRPr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6" name="➊ 생명의 탄생에는 소중한 의미가 담겨 있어요.…"/>
          <p:cNvSpPr txBox="1"/>
          <p:nvPr/>
        </p:nvSpPr>
        <p:spPr>
          <a:xfrm>
            <a:off x="6139004" y="9966311"/>
            <a:ext cx="15280966" cy="1428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/>
          <a:p>
            <a:pPr algn="l" defTabSz="457200">
              <a:lnSpc>
                <a:spcPct val="160000"/>
              </a:lnSpc>
              <a:defRPr sz="57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sz="5700" dirty="0">
                <a:solidFill>
                  <a:srgbClr val="45B53C"/>
                </a:solidFill>
                <a:sym typeface="나눔고딕"/>
              </a:rPr>
              <a:t>➍</a:t>
            </a:r>
            <a:r>
              <a:rPr lang="ko-KR" altLang="en-US" dirty="0" smtClean="0">
                <a:solidFill>
                  <a:schemeClr val="accent3"/>
                </a:solidFill>
                <a:latin typeface="나눔고딕"/>
                <a:ea typeface="나눔고딕"/>
                <a:cs typeface="나눔고딕"/>
                <a:sym typeface="나눔고딕"/>
              </a:rPr>
              <a:t> </a:t>
            </a:r>
            <a:r>
              <a:rPr lang="ko-KR" altLang="en-US" sz="5700" dirty="0">
                <a:sym typeface="나눔고딕"/>
              </a:rPr>
              <a:t>사정</a:t>
            </a:r>
            <a:r>
              <a:rPr lang="en-US" altLang="ko-KR" sz="5700" dirty="0">
                <a:sym typeface="나눔고딕"/>
              </a:rPr>
              <a:t>(</a:t>
            </a:r>
            <a:r>
              <a:rPr lang="ko-KR" altLang="en-US" sz="5700" dirty="0">
                <a:sym typeface="나눔고딕"/>
              </a:rPr>
              <a:t>유정과 몽정</a:t>
            </a:r>
            <a:r>
              <a:rPr lang="en-US" altLang="ko-KR" sz="5700" dirty="0">
                <a:sym typeface="나눔고딕"/>
              </a:rPr>
              <a:t>) </a:t>
            </a:r>
            <a:r>
              <a:rPr lang="ko-KR" altLang="en-US" sz="5700" dirty="0">
                <a:sym typeface="나눔고딕"/>
              </a:rPr>
              <a:t>현상</a:t>
            </a:r>
            <a:endParaRPr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6135459" y="11674549"/>
            <a:ext cx="12846254" cy="1571964"/>
            <a:chOff x="6376024" y="11674549"/>
            <a:chExt cx="12846254" cy="1571964"/>
          </a:xfrm>
        </p:grpSpPr>
        <p:sp>
          <p:nvSpPr>
            <p:cNvPr id="171" name="부모님께 감사 편지 쓰기"/>
            <p:cNvSpPr txBox="1"/>
            <p:nvPr/>
          </p:nvSpPr>
          <p:spPr>
            <a:xfrm>
              <a:off x="9265618" y="11674549"/>
              <a:ext cx="9956660" cy="157196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rmAutofit/>
            </a:bodyPr>
            <a:lstStyle>
              <a:lvl1pPr algn="l" defTabSz="457200">
                <a:lnSpc>
                  <a:spcPct val="160000"/>
                </a:lnSpc>
                <a:defRPr sz="5300" b="1">
                  <a:solidFill>
                    <a:srgbClr val="67288E"/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r>
                <a:rPr lang="ko-KR" altLang="en-US" dirty="0" smtClean="0"/>
                <a:t>사춘기 </a:t>
              </a:r>
              <a:r>
                <a:rPr lang="ko-KR" altLang="en-US" dirty="0"/>
                <a:t>남성의 신체 변화 알아보기</a:t>
              </a:r>
              <a:endParaRPr dirty="0"/>
            </a:p>
          </p:txBody>
        </p:sp>
        <p:grpSp>
          <p:nvGrpSpPr>
            <p:cNvPr id="10" name="그룹 9"/>
            <p:cNvGrpSpPr/>
            <p:nvPr/>
          </p:nvGrpSpPr>
          <p:grpSpPr>
            <a:xfrm>
              <a:off x="6376024" y="11997636"/>
              <a:ext cx="2585660" cy="909168"/>
              <a:chOff x="6376024" y="11997636"/>
              <a:chExt cx="2585660" cy="909168"/>
            </a:xfrm>
          </p:grpSpPr>
          <p:grpSp>
            <p:nvGrpSpPr>
              <p:cNvPr id="7" name="그룹 6"/>
              <p:cNvGrpSpPr/>
              <p:nvPr/>
            </p:nvGrpSpPr>
            <p:grpSpPr>
              <a:xfrm>
                <a:off x="6376024" y="11997636"/>
                <a:ext cx="2585660" cy="909168"/>
                <a:chOff x="6376024" y="11997636"/>
                <a:chExt cx="2585660" cy="909168"/>
              </a:xfrm>
            </p:grpSpPr>
            <p:pic>
              <p:nvPicPr>
                <p:cNvPr id="174" name="이미지" descr="이미지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6376024" y="11997636"/>
                  <a:ext cx="2585660" cy="909168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sp>
              <p:nvSpPr>
                <p:cNvPr id="28" name="직사각형 27"/>
                <p:cNvSpPr/>
                <p:nvPr/>
              </p:nvSpPr>
              <p:spPr>
                <a:xfrm>
                  <a:off x="8276428" y="12255640"/>
                  <a:ext cx="391800" cy="510363"/>
                </a:xfrm>
                <a:prstGeom prst="rect">
                  <a:avLst/>
                </a:prstGeom>
                <a:solidFill>
                  <a:srgbClr val="883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32" name="직사각형 31"/>
              <p:cNvSpPr/>
              <p:nvPr/>
            </p:nvSpPr>
            <p:spPr>
              <a:xfrm>
                <a:off x="8185120" y="12159955"/>
                <a:ext cx="554960" cy="7017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4400" dirty="0">
                    <a:solidFill>
                      <a:schemeClr val="bg1"/>
                    </a:solidFill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</a:rPr>
                  <a:t>2</a:t>
                </a:r>
                <a:endParaRPr lang="ko-KR" altLang="en-US" sz="4400" dirty="0">
                  <a:solidFill>
                    <a:schemeClr val="bg1"/>
                  </a:solidFill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876821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다음 그림을 보면서 떠오르는 것을 이야기해 보세요."/>
          <p:cNvSpPr txBox="1"/>
          <p:nvPr/>
        </p:nvSpPr>
        <p:spPr>
          <a:xfrm>
            <a:off x="4250606" y="2631040"/>
            <a:ext cx="19344890" cy="3463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sz="4800" dirty="0"/>
              <a:t>주변 친구들이나 형들이 짧은 시간에 키가 쑥 자라거나 목소리가 변하는 모습을 </a:t>
            </a:r>
            <a:r>
              <a:rPr lang="ko-KR" altLang="en-US" sz="4800" dirty="0" smtClean="0"/>
              <a:t>보고 </a:t>
            </a:r>
            <a:r>
              <a:rPr lang="ko-KR" altLang="en-US" sz="4800" dirty="0"/>
              <a:t>“왜 갑자기 그런 걸까</a:t>
            </a:r>
            <a:r>
              <a:rPr lang="en-US" altLang="ko-KR" sz="4800" dirty="0"/>
              <a:t>?” </a:t>
            </a:r>
            <a:r>
              <a:rPr lang="ko-KR" altLang="en-US" sz="4800" dirty="0"/>
              <a:t>하고 궁금했던 적이 있나요</a:t>
            </a:r>
            <a:r>
              <a:rPr lang="en-US" altLang="ko-KR" sz="4800" dirty="0"/>
              <a:t>? </a:t>
            </a:r>
            <a:r>
              <a:rPr lang="ko-KR" altLang="en-US" sz="4800" dirty="0"/>
              <a:t>나도 이런 변화들이 </a:t>
            </a:r>
            <a:r>
              <a:rPr lang="ko-KR" altLang="en-US" sz="4800" dirty="0" smtClean="0"/>
              <a:t>나타난다면 </a:t>
            </a:r>
            <a:r>
              <a:rPr lang="ko-KR" altLang="en-US" sz="4800" dirty="0"/>
              <a:t>어떤 기분일까요</a:t>
            </a:r>
            <a:r>
              <a:rPr lang="en-US" altLang="ko-KR" sz="4800" dirty="0"/>
              <a:t>? </a:t>
            </a:r>
            <a:r>
              <a:rPr lang="ko-KR" altLang="en-US" sz="4800" dirty="0"/>
              <a:t>이야기해 보세요</a:t>
            </a:r>
            <a:r>
              <a:rPr lang="en-US" altLang="ko-KR" sz="4800" dirty="0"/>
              <a:t>.</a:t>
            </a:r>
            <a:endParaRPr sz="4800" dirty="0"/>
          </a:p>
        </p:txBody>
      </p:sp>
      <p:sp>
        <p:nvSpPr>
          <p:cNvPr id="179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dirty="0"/>
              <a:t>1 </a:t>
            </a:r>
            <a:r>
              <a:rPr dirty="0" err="1"/>
              <a:t>건강한</a:t>
            </a:r>
            <a:r>
              <a:rPr dirty="0"/>
              <a:t> </a:t>
            </a:r>
            <a:r>
              <a:rPr dirty="0" err="1"/>
              <a:t>관계와</a:t>
            </a:r>
            <a:r>
              <a:rPr dirty="0"/>
              <a:t> 성</a:t>
            </a:r>
          </a:p>
        </p:txBody>
      </p:sp>
      <p:sp>
        <p:nvSpPr>
          <p:cNvPr id="180" name="01 성의 발달"/>
          <p:cNvSpPr txBox="1"/>
          <p:nvPr/>
        </p:nvSpPr>
        <p:spPr>
          <a:xfrm>
            <a:off x="1049209" y="1354225"/>
            <a:ext cx="286103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t>01 성의 발달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17182640" y="768758"/>
            <a:ext cx="6631517" cy="975763"/>
            <a:chOff x="19329492" y="938878"/>
            <a:chExt cx="6631517" cy="975763"/>
          </a:xfrm>
        </p:grpSpPr>
        <p:grpSp>
          <p:nvGrpSpPr>
            <p:cNvPr id="2" name="그룹 1"/>
            <p:cNvGrpSpPr/>
            <p:nvPr/>
          </p:nvGrpSpPr>
          <p:grpSpPr>
            <a:xfrm>
              <a:off x="19329492" y="938878"/>
              <a:ext cx="6631517" cy="878396"/>
              <a:chOff x="19329492" y="917613"/>
              <a:chExt cx="6631517" cy="878396"/>
            </a:xfrm>
          </p:grpSpPr>
          <p:sp>
            <p:nvSpPr>
              <p:cNvPr id="12" name="직사각형 11"/>
              <p:cNvSpPr/>
              <p:nvPr/>
            </p:nvSpPr>
            <p:spPr>
              <a:xfrm>
                <a:off x="20341492" y="974027"/>
                <a:ext cx="5619517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사춘기 몸의 변화 ♂</a:t>
                </a:r>
              </a:p>
            </p:txBody>
          </p:sp>
          <p:sp>
            <p:nvSpPr>
              <p:cNvPr id="14" name="타원 13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2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0295" y="6395936"/>
            <a:ext cx="17410418" cy="6266516"/>
          </a:xfrm>
          <a:prstGeom prst="rect">
            <a:avLst/>
          </a:prstGeom>
        </p:spPr>
      </p:pic>
      <p:pic>
        <p:nvPicPr>
          <p:cNvPr id="16" name="이미지" descr="이미지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96915" y="2480974"/>
            <a:ext cx="3403079" cy="51980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550528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dirty="0"/>
              <a:t>1 </a:t>
            </a:r>
            <a:r>
              <a:rPr dirty="0" err="1"/>
              <a:t>건강한</a:t>
            </a:r>
            <a:r>
              <a:rPr dirty="0"/>
              <a:t> </a:t>
            </a:r>
            <a:r>
              <a:rPr dirty="0" err="1"/>
              <a:t>관계와</a:t>
            </a:r>
            <a:r>
              <a:rPr dirty="0"/>
              <a:t> 성</a:t>
            </a:r>
          </a:p>
        </p:txBody>
      </p:sp>
      <p:sp>
        <p:nvSpPr>
          <p:cNvPr id="180" name="01 성의 발달"/>
          <p:cNvSpPr txBox="1"/>
          <p:nvPr/>
        </p:nvSpPr>
        <p:spPr>
          <a:xfrm>
            <a:off x="1049209" y="1354225"/>
            <a:ext cx="286103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t>01 성의 발달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17182640" y="768758"/>
            <a:ext cx="6631517" cy="975763"/>
            <a:chOff x="19329492" y="938878"/>
            <a:chExt cx="6631517" cy="975763"/>
          </a:xfrm>
        </p:grpSpPr>
        <p:grpSp>
          <p:nvGrpSpPr>
            <p:cNvPr id="2" name="그룹 1"/>
            <p:cNvGrpSpPr/>
            <p:nvPr/>
          </p:nvGrpSpPr>
          <p:grpSpPr>
            <a:xfrm>
              <a:off x="19329492" y="938878"/>
              <a:ext cx="6631517" cy="878396"/>
              <a:chOff x="19329492" y="917613"/>
              <a:chExt cx="6631517" cy="878396"/>
            </a:xfrm>
          </p:grpSpPr>
          <p:sp>
            <p:nvSpPr>
              <p:cNvPr id="12" name="직사각형 11"/>
              <p:cNvSpPr/>
              <p:nvPr/>
            </p:nvSpPr>
            <p:spPr>
              <a:xfrm>
                <a:off x="20341492" y="974027"/>
                <a:ext cx="5619517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사춘기 몸의 변화 ♂</a:t>
                </a:r>
              </a:p>
            </p:txBody>
          </p:sp>
          <p:sp>
            <p:nvSpPr>
              <p:cNvPr id="14" name="타원 13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2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3859" y="4560588"/>
            <a:ext cx="16396282" cy="9013090"/>
          </a:xfrm>
          <a:prstGeom prst="rect">
            <a:avLst/>
          </a:prstGeom>
        </p:spPr>
      </p:pic>
      <p:grpSp>
        <p:nvGrpSpPr>
          <p:cNvPr id="22" name="그룹 21"/>
          <p:cNvGrpSpPr/>
          <p:nvPr/>
        </p:nvGrpSpPr>
        <p:grpSpPr>
          <a:xfrm>
            <a:off x="10637520" y="2650317"/>
            <a:ext cx="3108960" cy="1092062"/>
            <a:chOff x="7936992" y="2803546"/>
            <a:chExt cx="3108960" cy="1092062"/>
          </a:xfrm>
        </p:grpSpPr>
        <p:sp>
          <p:nvSpPr>
            <p:cNvPr id="23" name="모서리가 둥근 직사각형 22"/>
            <p:cNvSpPr/>
            <p:nvPr/>
          </p:nvSpPr>
          <p:spPr>
            <a:xfrm>
              <a:off x="7936992" y="2803546"/>
              <a:ext cx="3108960" cy="1092062"/>
            </a:xfrm>
            <a:prstGeom prst="roundRect">
              <a:avLst>
                <a:gd name="adj" fmla="val 26715"/>
              </a:avLst>
            </a:prstGeom>
            <a:solidFill>
              <a:srgbClr val="6DBA4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4" name="다음 그림을 보면서 떠오르는 것을 이야기해 보세요."/>
            <p:cNvSpPr txBox="1"/>
            <p:nvPr/>
          </p:nvSpPr>
          <p:spPr>
            <a:xfrm>
              <a:off x="8156448" y="2930408"/>
              <a:ext cx="2670048" cy="6554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4800" dirty="0" smtClean="0">
                  <a:solidFill>
                    <a:schemeClr val="bg1"/>
                  </a:solidFill>
                </a:rPr>
                <a:t>어휘 창고</a:t>
              </a:r>
              <a:endParaRPr sz="4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28589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</p:spPr>
      </p:pic>
      <p:sp>
        <p:nvSpPr>
          <p:cNvPr id="188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t>1 건강한 관계와 성</a:t>
            </a:r>
          </a:p>
        </p:txBody>
      </p:sp>
      <p:sp>
        <p:nvSpPr>
          <p:cNvPr id="189" name="01 성의 발달"/>
          <p:cNvSpPr txBox="1"/>
          <p:nvPr/>
        </p:nvSpPr>
        <p:spPr>
          <a:xfrm>
            <a:off x="1049209" y="1354225"/>
            <a:ext cx="286103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t>01 성의 발달</a:t>
            </a:r>
          </a:p>
        </p:txBody>
      </p:sp>
      <p:grpSp>
        <p:nvGrpSpPr>
          <p:cNvPr id="6" name="그룹 5"/>
          <p:cNvGrpSpPr/>
          <p:nvPr/>
        </p:nvGrpSpPr>
        <p:grpSpPr>
          <a:xfrm>
            <a:off x="4771610" y="2964333"/>
            <a:ext cx="14840780" cy="1232862"/>
            <a:chOff x="3929407" y="2964333"/>
            <a:chExt cx="14840780" cy="1232862"/>
          </a:xfrm>
        </p:grpSpPr>
        <p:sp>
          <p:nvSpPr>
            <p:cNvPr id="193" name="생명의 탄생에는 소중한 의미가 담겨 있어요"/>
            <p:cNvSpPr txBox="1"/>
            <p:nvPr/>
          </p:nvSpPr>
          <p:spPr>
            <a:xfrm>
              <a:off x="5107726" y="2964333"/>
              <a:ext cx="13662461" cy="11267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r>
                <a:rPr lang="ko-KR" altLang="en-US" dirty="0"/>
                <a:t>사춘기에는 몸과 마음에 변화가 생겨요</a:t>
              </a:r>
              <a:endParaRPr dirty="0"/>
            </a:p>
          </p:txBody>
        </p:sp>
        <p:grpSp>
          <p:nvGrpSpPr>
            <p:cNvPr id="5" name="그룹 4"/>
            <p:cNvGrpSpPr/>
            <p:nvPr/>
          </p:nvGrpSpPr>
          <p:grpSpPr>
            <a:xfrm>
              <a:off x="3929407" y="3124517"/>
              <a:ext cx="932113" cy="1072678"/>
              <a:chOff x="2532397" y="3124517"/>
              <a:chExt cx="932113" cy="1072678"/>
            </a:xfrm>
          </p:grpSpPr>
          <p:sp>
            <p:nvSpPr>
              <p:cNvPr id="3" name="타원 2"/>
              <p:cNvSpPr/>
              <p:nvPr/>
            </p:nvSpPr>
            <p:spPr>
              <a:xfrm>
                <a:off x="2532397" y="3159008"/>
                <a:ext cx="932113" cy="932113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2654882" y="3124517"/>
                <a:ext cx="699812" cy="10726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68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6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21" name="그룹 20"/>
          <p:cNvGrpSpPr/>
          <p:nvPr/>
        </p:nvGrpSpPr>
        <p:grpSpPr>
          <a:xfrm>
            <a:off x="17182640" y="768758"/>
            <a:ext cx="6631517" cy="975763"/>
            <a:chOff x="19329492" y="938878"/>
            <a:chExt cx="6631517" cy="975763"/>
          </a:xfrm>
        </p:grpSpPr>
        <p:grpSp>
          <p:nvGrpSpPr>
            <p:cNvPr id="22" name="그룹 21"/>
            <p:cNvGrpSpPr/>
            <p:nvPr/>
          </p:nvGrpSpPr>
          <p:grpSpPr>
            <a:xfrm>
              <a:off x="19329492" y="938878"/>
              <a:ext cx="6631517" cy="878396"/>
              <a:chOff x="19329492" y="917613"/>
              <a:chExt cx="6631517" cy="878396"/>
            </a:xfrm>
          </p:grpSpPr>
          <p:sp>
            <p:nvSpPr>
              <p:cNvPr id="24" name="직사각형 23"/>
              <p:cNvSpPr/>
              <p:nvPr/>
            </p:nvSpPr>
            <p:spPr>
              <a:xfrm>
                <a:off x="20341492" y="974027"/>
                <a:ext cx="5619517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사춘기 몸의 변화 ♂</a:t>
                </a:r>
              </a:p>
            </p:txBody>
          </p:sp>
          <p:sp>
            <p:nvSpPr>
              <p:cNvPr id="25" name="타원 24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2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124" y="4595236"/>
            <a:ext cx="18619274" cy="6159150"/>
          </a:xfrm>
          <a:prstGeom prst="rect">
            <a:avLst/>
          </a:prstGeom>
        </p:spPr>
      </p:pic>
      <p:sp>
        <p:nvSpPr>
          <p:cNvPr id="28" name="결혼 후 행복한 시간을 보내던 부모님은…"/>
          <p:cNvSpPr txBox="1"/>
          <p:nvPr/>
        </p:nvSpPr>
        <p:spPr>
          <a:xfrm>
            <a:off x="2549288" y="11152427"/>
            <a:ext cx="19285425" cy="164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fontScale="85000" lnSpcReduction="10000"/>
          </a:bodyPr>
          <a:lstStyle/>
          <a:p>
            <a:pPr algn="l" defTabSz="457200">
              <a:lnSpc>
                <a:spcPct val="160000"/>
              </a:lnSpc>
              <a:defRPr sz="2100" b="1">
                <a:solidFill>
                  <a:srgbClr val="2C2728"/>
                </a:solidFill>
                <a:latin typeface="나눔명조"/>
                <a:ea typeface="나눔명조"/>
                <a:cs typeface="나눔명조"/>
                <a:sym typeface="나눔명조"/>
              </a:defRPr>
            </a:pPr>
            <a:r>
              <a:rPr lang="ko-KR" altLang="en-US" sz="3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사춘기는 몸과 마음이 어른으로 성장하는 시기로 뇌의 발달이 활발하고</a:t>
            </a:r>
            <a:r>
              <a:rPr lang="en-US" altLang="ko-KR" sz="3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36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신체의 </a:t>
            </a:r>
            <a:r>
              <a:rPr lang="ko-KR" altLang="en-US" sz="3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성장도 빨라집니다</a:t>
            </a:r>
            <a:r>
              <a:rPr lang="en-US" altLang="ko-KR" sz="3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3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또한 성호르몬의 분비가 증가하면서 남자와 </a:t>
            </a:r>
            <a:r>
              <a:rPr lang="ko-KR" altLang="en-US" sz="36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여자의 신체적 </a:t>
            </a:r>
            <a:r>
              <a:rPr lang="ko-KR" altLang="en-US" sz="3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특징이 다르게 나타나는데</a:t>
            </a:r>
            <a:r>
              <a:rPr lang="en-US" altLang="ko-KR" sz="3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36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이를 이차 성징이라고 </a:t>
            </a:r>
            <a:r>
              <a:rPr lang="ko-KR" altLang="en-US" sz="36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합니다</a:t>
            </a:r>
            <a:r>
              <a:rPr lang="en-US" altLang="ko-KR" sz="36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sz="36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403405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dirty="0"/>
              <a:t>1 </a:t>
            </a:r>
            <a:r>
              <a:rPr dirty="0" err="1"/>
              <a:t>건강한</a:t>
            </a:r>
            <a:r>
              <a:rPr dirty="0"/>
              <a:t> </a:t>
            </a:r>
            <a:r>
              <a:rPr dirty="0" err="1"/>
              <a:t>관계와</a:t>
            </a:r>
            <a:r>
              <a:rPr dirty="0"/>
              <a:t> 성</a:t>
            </a:r>
          </a:p>
        </p:txBody>
      </p:sp>
      <p:sp>
        <p:nvSpPr>
          <p:cNvPr id="202" name="01 성의 발달"/>
          <p:cNvSpPr txBox="1"/>
          <p:nvPr/>
        </p:nvSpPr>
        <p:spPr>
          <a:xfrm>
            <a:off x="1049209" y="1354225"/>
            <a:ext cx="286103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t>01 성의 발달</a:t>
            </a:r>
          </a:p>
        </p:txBody>
      </p:sp>
      <p:grpSp>
        <p:nvGrpSpPr>
          <p:cNvPr id="21" name="그룹 20"/>
          <p:cNvGrpSpPr/>
          <p:nvPr/>
        </p:nvGrpSpPr>
        <p:grpSpPr>
          <a:xfrm>
            <a:off x="4445093" y="2527426"/>
            <a:ext cx="15493814" cy="1232862"/>
            <a:chOff x="3929407" y="2964333"/>
            <a:chExt cx="15493814" cy="1232862"/>
          </a:xfrm>
        </p:grpSpPr>
        <p:sp>
          <p:nvSpPr>
            <p:cNvPr id="22" name="생명의 탄생에는 소중한 의미가 담겨 있어요"/>
            <p:cNvSpPr txBox="1"/>
            <p:nvPr/>
          </p:nvSpPr>
          <p:spPr>
            <a:xfrm>
              <a:off x="5107726" y="2964333"/>
              <a:ext cx="14315495" cy="12328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r>
                <a:rPr lang="ko-KR" altLang="en-US" dirty="0"/>
                <a:t>남성의 생식 기관은 어떤 역할을 할까요</a:t>
              </a:r>
              <a:r>
                <a:rPr lang="en-US" altLang="ko-KR" dirty="0"/>
                <a:t>?</a:t>
              </a:r>
              <a:endParaRPr dirty="0"/>
            </a:p>
          </p:txBody>
        </p:sp>
        <p:grpSp>
          <p:nvGrpSpPr>
            <p:cNvPr id="23" name="그룹 22"/>
            <p:cNvGrpSpPr/>
            <p:nvPr/>
          </p:nvGrpSpPr>
          <p:grpSpPr>
            <a:xfrm>
              <a:off x="3929407" y="3124517"/>
              <a:ext cx="932113" cy="1072678"/>
              <a:chOff x="2532397" y="3124517"/>
              <a:chExt cx="932113" cy="1072678"/>
            </a:xfrm>
          </p:grpSpPr>
          <p:sp>
            <p:nvSpPr>
              <p:cNvPr id="24" name="타원 23"/>
              <p:cNvSpPr/>
              <p:nvPr/>
            </p:nvSpPr>
            <p:spPr>
              <a:xfrm>
                <a:off x="2532397" y="3159008"/>
                <a:ext cx="932113" cy="932113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654882" y="3124517"/>
                <a:ext cx="699812" cy="10726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68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6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171" y="4220459"/>
            <a:ext cx="2931071" cy="8602056"/>
          </a:xfrm>
          <a:prstGeom prst="rect">
            <a:avLst/>
          </a:prstGeom>
        </p:spPr>
      </p:pic>
      <p:grpSp>
        <p:nvGrpSpPr>
          <p:cNvPr id="20" name="그룹 19"/>
          <p:cNvGrpSpPr/>
          <p:nvPr/>
        </p:nvGrpSpPr>
        <p:grpSpPr>
          <a:xfrm>
            <a:off x="17182640" y="768758"/>
            <a:ext cx="6631517" cy="975763"/>
            <a:chOff x="19329492" y="938878"/>
            <a:chExt cx="6631517" cy="975763"/>
          </a:xfrm>
        </p:grpSpPr>
        <p:grpSp>
          <p:nvGrpSpPr>
            <p:cNvPr id="26" name="그룹 25"/>
            <p:cNvGrpSpPr/>
            <p:nvPr/>
          </p:nvGrpSpPr>
          <p:grpSpPr>
            <a:xfrm>
              <a:off x="19329492" y="938878"/>
              <a:ext cx="6631517" cy="878396"/>
              <a:chOff x="19329492" y="917613"/>
              <a:chExt cx="6631517" cy="878396"/>
            </a:xfrm>
          </p:grpSpPr>
          <p:sp>
            <p:nvSpPr>
              <p:cNvPr id="28" name="직사각형 27"/>
              <p:cNvSpPr/>
              <p:nvPr/>
            </p:nvSpPr>
            <p:spPr>
              <a:xfrm>
                <a:off x="20341492" y="974027"/>
                <a:ext cx="5619517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사춘기 몸의 변화 ♂</a:t>
                </a:r>
              </a:p>
            </p:txBody>
          </p:sp>
          <p:sp>
            <p:nvSpPr>
              <p:cNvPr id="29" name="타원 28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2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12228382" y="8174735"/>
            <a:ext cx="11291416" cy="2664000"/>
            <a:chOff x="12781158" y="8314803"/>
            <a:chExt cx="7354800" cy="2664000"/>
          </a:xfrm>
        </p:grpSpPr>
        <p:sp>
          <p:nvSpPr>
            <p:cNvPr id="49" name="모서리가 둥근 직사각형 48"/>
            <p:cNvSpPr/>
            <p:nvPr/>
          </p:nvSpPr>
          <p:spPr>
            <a:xfrm>
              <a:off x="12781158" y="8314803"/>
              <a:ext cx="7354800" cy="2664000"/>
            </a:xfrm>
            <a:prstGeom prst="roundRect">
              <a:avLst/>
            </a:prstGeom>
            <a:solidFill>
              <a:schemeClr val="bg1"/>
            </a:solidFill>
            <a:ln w="76200" cap="flat">
              <a:solidFill>
                <a:srgbClr val="F193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8" name="가족 모두가 출산 과정을 겪는…"/>
            <p:cNvSpPr txBox="1"/>
            <p:nvPr/>
          </p:nvSpPr>
          <p:spPr>
            <a:xfrm>
              <a:off x="13052543" y="8465087"/>
              <a:ext cx="6812031" cy="23236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/>
            <a:p>
              <a:pPr algn="l">
                <a:lnSpc>
                  <a:spcPct val="150000"/>
                </a:lnSpc>
              </a:pP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정관 </a:t>
              </a:r>
              <a:r>
                <a:rPr lang="en-US" altLang="ko-KR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-</a:t>
              </a: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고환에서 만들어진 정자가 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이동하는 통로</a:t>
              </a:r>
            </a:p>
            <a:p>
              <a:pPr algn="l">
                <a:lnSpc>
                  <a:spcPct val="150000"/>
                </a:lnSpc>
              </a:pP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요도</a:t>
              </a:r>
              <a:r>
                <a:rPr lang="en-US" altLang="ko-KR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-</a:t>
              </a: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소변과 정자가 </a:t>
              </a: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몸 밖으로 나오는 통로</a:t>
              </a:r>
              <a:endPara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l">
                <a:lnSpc>
                  <a:spcPct val="150000"/>
                </a:lnSpc>
              </a:pP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부고환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en-US" altLang="ko-KR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- </a:t>
              </a: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정자의 성숙을 도와주는 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기관</a:t>
              </a:r>
            </a:p>
            <a:p>
              <a:pPr algn="l">
                <a:lnSpc>
                  <a:spcPct val="150000"/>
                </a:lnSpc>
              </a:pP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고환 </a:t>
              </a:r>
              <a:r>
                <a:rPr lang="en-US" altLang="ko-KR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- </a:t>
              </a: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정자를 만드는 곳</a:t>
              </a:r>
              <a:endParaRPr sz="28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4563548" y="4220459"/>
            <a:ext cx="7354957" cy="2032174"/>
            <a:chOff x="4750695" y="4220459"/>
            <a:chExt cx="7354957" cy="2032174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4750695" y="4220459"/>
              <a:ext cx="7354957" cy="2032174"/>
            </a:xfrm>
            <a:prstGeom prst="roundRect">
              <a:avLst/>
            </a:prstGeom>
            <a:solidFill>
              <a:schemeClr val="bg1"/>
            </a:solidFill>
            <a:ln w="76200" cap="flat">
              <a:solidFill>
                <a:srgbClr val="F193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9" name="가족 모두가 출산 과정을 겪는…"/>
            <p:cNvSpPr txBox="1"/>
            <p:nvPr/>
          </p:nvSpPr>
          <p:spPr>
            <a:xfrm>
              <a:off x="5022158" y="4389425"/>
              <a:ext cx="6812031" cy="16942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rmAutofit lnSpcReduction="10000"/>
            </a:bodyPr>
            <a:lstStyle/>
            <a:p>
              <a:pPr algn="l">
                <a:lnSpc>
                  <a:spcPct val="150000"/>
                </a:lnSpc>
              </a:pP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목소리가 굵어지고</a:t>
              </a:r>
              <a:r>
                <a:rPr lang="en-US" altLang="ko-KR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근육이 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발달한다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50000"/>
                </a:lnSpc>
              </a:pP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➊ 크게 소리를 지르지 않는다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50000"/>
                </a:lnSpc>
              </a:pP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➋ 일주일에 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3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번 이상 </a:t>
              </a: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운동을 한다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4563548" y="6536146"/>
            <a:ext cx="7354957" cy="3204000"/>
            <a:chOff x="4750695" y="6712803"/>
            <a:chExt cx="7354957" cy="3204000"/>
          </a:xfrm>
        </p:grpSpPr>
        <p:sp>
          <p:nvSpPr>
            <p:cNvPr id="7" name="모서리가 둥근 직사각형 6"/>
            <p:cNvSpPr/>
            <p:nvPr/>
          </p:nvSpPr>
          <p:spPr>
            <a:xfrm>
              <a:off x="4750695" y="6712803"/>
              <a:ext cx="7354957" cy="3204000"/>
            </a:xfrm>
            <a:prstGeom prst="roundRect">
              <a:avLst/>
            </a:prstGeom>
            <a:solidFill>
              <a:schemeClr val="bg1"/>
            </a:solidFill>
            <a:ln w="76200" cap="flat">
              <a:solidFill>
                <a:srgbClr val="F193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2" name="가족 모두가 출산 과정을 겪는…"/>
            <p:cNvSpPr txBox="1"/>
            <p:nvPr/>
          </p:nvSpPr>
          <p:spPr>
            <a:xfrm>
              <a:off x="5022157" y="6953460"/>
              <a:ext cx="6812031" cy="272268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/>
            <a:p>
              <a:pPr algn="l">
                <a:lnSpc>
                  <a:spcPct val="150000"/>
                </a:lnSpc>
              </a:pP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외모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이성에 관심이 생긴다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50000"/>
                </a:lnSpc>
              </a:pP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➊ 자신의 개성이 </a:t>
              </a: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무엇인지 탐색하고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그것을 잘 </a:t>
              </a: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살릴 수 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있는 방법을 찾는다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50000"/>
                </a:lnSpc>
              </a:pP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➋ 친구들과 함께할 수 </a:t>
              </a: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있는 활동이나 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토론 </a:t>
              </a: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모임에 참여한다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sz="28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4563548" y="10023659"/>
            <a:ext cx="7354957" cy="2736000"/>
            <a:chOff x="4750695" y="10142974"/>
            <a:chExt cx="7354957" cy="2736000"/>
          </a:xfrm>
        </p:grpSpPr>
        <p:sp>
          <p:nvSpPr>
            <p:cNvPr id="47" name="모서리가 둥근 직사각형 46"/>
            <p:cNvSpPr/>
            <p:nvPr/>
          </p:nvSpPr>
          <p:spPr>
            <a:xfrm>
              <a:off x="4750695" y="10142974"/>
              <a:ext cx="7354957" cy="2736000"/>
            </a:xfrm>
            <a:prstGeom prst="roundRect">
              <a:avLst/>
            </a:prstGeom>
            <a:solidFill>
              <a:schemeClr val="bg1"/>
            </a:solidFill>
            <a:ln w="76200" cap="flat">
              <a:solidFill>
                <a:srgbClr val="F193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4" name="가족 모두가 출산 과정을 겪는…"/>
            <p:cNvSpPr txBox="1"/>
            <p:nvPr/>
          </p:nvSpPr>
          <p:spPr>
            <a:xfrm>
              <a:off x="5022158" y="10360785"/>
              <a:ext cx="6812031" cy="230037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/>
            <a:p>
              <a:pPr algn="l">
                <a:lnSpc>
                  <a:spcPct val="150000"/>
                </a:lnSpc>
              </a:pP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이유 없이 짜증이 난다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50000"/>
                </a:lnSpc>
              </a:pP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➊ 자신의 장점을 찾고 </a:t>
              </a: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그것을 잘 활용할 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수 있는 </a:t>
              </a: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모임에 참여한다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50000"/>
                </a:lnSpc>
              </a:pP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➋ 관심 있는 일에 </a:t>
              </a: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집중해 능력을 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키운다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12228382" y="4196043"/>
            <a:ext cx="11291416" cy="3605767"/>
            <a:chOff x="12781158" y="4196044"/>
            <a:chExt cx="7354800" cy="3240000"/>
          </a:xfrm>
        </p:grpSpPr>
        <p:sp>
          <p:nvSpPr>
            <p:cNvPr id="48" name="모서리가 둥근 직사각형 47"/>
            <p:cNvSpPr/>
            <p:nvPr/>
          </p:nvSpPr>
          <p:spPr>
            <a:xfrm>
              <a:off x="12781158" y="4196044"/>
              <a:ext cx="7354800" cy="3240000"/>
            </a:xfrm>
            <a:prstGeom prst="roundRect">
              <a:avLst/>
            </a:prstGeom>
            <a:solidFill>
              <a:schemeClr val="bg1"/>
            </a:solidFill>
            <a:ln w="76200" cap="flat">
              <a:solidFill>
                <a:srgbClr val="F193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1" name="가족 모두가 출산 과정을 겪는…"/>
            <p:cNvSpPr txBox="1"/>
            <p:nvPr/>
          </p:nvSpPr>
          <p:spPr>
            <a:xfrm>
              <a:off x="13052622" y="4462233"/>
              <a:ext cx="6812031" cy="264515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/>
            <a:p>
              <a:pPr algn="l">
                <a:lnSpc>
                  <a:spcPct val="150000"/>
                </a:lnSpc>
              </a:pP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음경과 고환이 발달한다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50000"/>
                </a:lnSpc>
              </a:pP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➊ 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통풍이 잘되는 옷을 입는다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50000"/>
                </a:lnSpc>
              </a:pP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➋ 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음경을 깨끗이 씻고</a:t>
              </a:r>
              <a:r>
                <a:rPr lang="en-US" altLang="ko-KR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</a:t>
              </a: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건조시킨다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50000"/>
                </a:lnSpc>
              </a:pP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➌ 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귀두와 포피 </a:t>
              </a: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사이에 이물질이 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쌓이거나 </a:t>
              </a: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염증이 잦을 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때는 진료를 받는다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50000"/>
                </a:lnSpc>
              </a:pP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➍ 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음경과 고환을 다치지 </a:t>
              </a: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않게 주의한다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12189967" y="11211659"/>
            <a:ext cx="11329831" cy="1548000"/>
            <a:chOff x="12742743" y="11298323"/>
            <a:chExt cx="7354957" cy="1548000"/>
          </a:xfrm>
        </p:grpSpPr>
        <p:sp>
          <p:nvSpPr>
            <p:cNvPr id="50" name="모서리가 둥근 직사각형 49"/>
            <p:cNvSpPr/>
            <p:nvPr/>
          </p:nvSpPr>
          <p:spPr>
            <a:xfrm>
              <a:off x="12742743" y="11298323"/>
              <a:ext cx="7354957" cy="1548000"/>
            </a:xfrm>
            <a:prstGeom prst="roundRect">
              <a:avLst/>
            </a:prstGeom>
            <a:solidFill>
              <a:schemeClr val="bg1"/>
            </a:solidFill>
            <a:ln w="76200" cap="flat">
              <a:solidFill>
                <a:srgbClr val="F193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5" name="가족 모두가 출산 과정을 겪는…"/>
            <p:cNvSpPr txBox="1"/>
            <p:nvPr/>
          </p:nvSpPr>
          <p:spPr>
            <a:xfrm>
              <a:off x="13014206" y="11453441"/>
              <a:ext cx="6812031" cy="108840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/>
            <a:p>
              <a:pPr algn="l">
                <a:lnSpc>
                  <a:spcPct val="150000"/>
                </a:lnSpc>
              </a:pP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여드름이 난다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50000"/>
                </a:lnSpc>
              </a:pP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➊ 피지 분비가 많은 </a:t>
              </a: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곳은 통풍이 잘되게 하고 자주 씻어 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청결하게 관리한다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sz="28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32537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dirty="0"/>
              <a:t>1 </a:t>
            </a:r>
            <a:r>
              <a:rPr dirty="0" err="1"/>
              <a:t>건강한</a:t>
            </a:r>
            <a:r>
              <a:rPr dirty="0"/>
              <a:t> </a:t>
            </a:r>
            <a:r>
              <a:rPr dirty="0" err="1"/>
              <a:t>관계와</a:t>
            </a:r>
            <a:r>
              <a:rPr dirty="0"/>
              <a:t> 성</a:t>
            </a:r>
          </a:p>
        </p:txBody>
      </p:sp>
      <p:sp>
        <p:nvSpPr>
          <p:cNvPr id="202" name="01 성의 발달"/>
          <p:cNvSpPr txBox="1"/>
          <p:nvPr/>
        </p:nvSpPr>
        <p:spPr>
          <a:xfrm>
            <a:off x="1049209" y="1354225"/>
            <a:ext cx="286103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t>01 성의 발달</a:t>
            </a:r>
          </a:p>
        </p:txBody>
      </p:sp>
      <p:grpSp>
        <p:nvGrpSpPr>
          <p:cNvPr id="21" name="그룹 20"/>
          <p:cNvGrpSpPr/>
          <p:nvPr/>
        </p:nvGrpSpPr>
        <p:grpSpPr>
          <a:xfrm>
            <a:off x="1120234" y="3503154"/>
            <a:ext cx="9923592" cy="2480202"/>
            <a:chOff x="3929407" y="2964333"/>
            <a:chExt cx="9923592" cy="2480202"/>
          </a:xfrm>
        </p:grpSpPr>
        <p:sp>
          <p:nvSpPr>
            <p:cNvPr id="22" name="생명의 탄생에는 소중한 의미가 담겨 있어요"/>
            <p:cNvSpPr txBox="1"/>
            <p:nvPr/>
          </p:nvSpPr>
          <p:spPr>
            <a:xfrm>
              <a:off x="5107727" y="2964333"/>
              <a:ext cx="8745272" cy="248020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r>
                <a:rPr lang="ko-KR" altLang="en-US" dirty="0"/>
                <a:t>사춘기 남성의 변화에 올바르게 대처해요</a:t>
              </a:r>
              <a:endParaRPr dirty="0"/>
            </a:p>
          </p:txBody>
        </p:sp>
        <p:grpSp>
          <p:nvGrpSpPr>
            <p:cNvPr id="23" name="그룹 22"/>
            <p:cNvGrpSpPr/>
            <p:nvPr/>
          </p:nvGrpSpPr>
          <p:grpSpPr>
            <a:xfrm>
              <a:off x="3929407" y="3124517"/>
              <a:ext cx="932113" cy="1072678"/>
              <a:chOff x="2532397" y="3124517"/>
              <a:chExt cx="932113" cy="1072678"/>
            </a:xfrm>
          </p:grpSpPr>
          <p:sp>
            <p:nvSpPr>
              <p:cNvPr id="24" name="타원 23"/>
              <p:cNvSpPr/>
              <p:nvPr/>
            </p:nvSpPr>
            <p:spPr>
              <a:xfrm>
                <a:off x="2532397" y="3159008"/>
                <a:ext cx="932113" cy="932113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654882" y="3124517"/>
                <a:ext cx="699812" cy="10726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68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  <a:endParaRPr kumimoji="0" lang="ko-KR" altLang="en-US" sz="6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20" name="그룹 19"/>
          <p:cNvGrpSpPr/>
          <p:nvPr/>
        </p:nvGrpSpPr>
        <p:grpSpPr>
          <a:xfrm>
            <a:off x="17182640" y="768758"/>
            <a:ext cx="6631517" cy="975763"/>
            <a:chOff x="19329492" y="938878"/>
            <a:chExt cx="6631517" cy="975763"/>
          </a:xfrm>
        </p:grpSpPr>
        <p:grpSp>
          <p:nvGrpSpPr>
            <p:cNvPr id="26" name="그룹 25"/>
            <p:cNvGrpSpPr/>
            <p:nvPr/>
          </p:nvGrpSpPr>
          <p:grpSpPr>
            <a:xfrm>
              <a:off x="19329492" y="938878"/>
              <a:ext cx="6631517" cy="878396"/>
              <a:chOff x="19329492" y="917613"/>
              <a:chExt cx="6631517" cy="878396"/>
            </a:xfrm>
          </p:grpSpPr>
          <p:sp>
            <p:nvSpPr>
              <p:cNvPr id="28" name="직사각형 27"/>
              <p:cNvSpPr/>
              <p:nvPr/>
            </p:nvSpPr>
            <p:spPr>
              <a:xfrm>
                <a:off x="20341492" y="974027"/>
                <a:ext cx="5619517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사춘기 몸의 변화 ♂</a:t>
                </a:r>
              </a:p>
            </p:txBody>
          </p:sp>
          <p:sp>
            <p:nvSpPr>
              <p:cNvPr id="29" name="타원 28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2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sp>
        <p:nvSpPr>
          <p:cNvPr id="2" name="직사각형 1"/>
          <p:cNvSpPr/>
          <p:nvPr/>
        </p:nvSpPr>
        <p:spPr>
          <a:xfrm>
            <a:off x="1120234" y="6299374"/>
            <a:ext cx="992359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사춘기가 되면 남성의 신체와 감정에 많은 변화가 나타납니다. 키가 </a:t>
            </a:r>
            <a:r>
              <a:rPr lang="ko-KR" altLang="en-US" sz="3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빠르게 자라고</a:t>
            </a: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체모가 증가합니다. 어깨가 넓어지고 근육이 발달하며, 몽정을 </a:t>
            </a:r>
            <a:r>
              <a:rPr lang="ko-KR" altLang="en-US" sz="3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경험하기도 </a:t>
            </a: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합니다. 또한, 감정 변화가 심해져 불안정할 </a:t>
            </a:r>
            <a:r>
              <a:rPr lang="ko-KR" altLang="en-US" sz="3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수 있습니다</a:t>
            </a: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이는 호르몬 </a:t>
            </a:r>
            <a:r>
              <a:rPr lang="ko-KR" altLang="en-US" sz="3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작용의 </a:t>
            </a: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자연스러운 현상입니다. 올바른 생활 습관을 기르고, 신체와 감정의 </a:t>
            </a:r>
            <a:r>
              <a:rPr lang="ko-KR" altLang="en-US" sz="3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변화를 </a:t>
            </a: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긍정적으로 받아들이는 태도가 필요합니다.</a:t>
            </a:r>
          </a:p>
        </p:txBody>
      </p:sp>
      <p:cxnSp>
        <p:nvCxnSpPr>
          <p:cNvPr id="5" name="직선 연결선 4"/>
          <p:cNvCxnSpPr/>
          <p:nvPr/>
        </p:nvCxnSpPr>
        <p:spPr>
          <a:xfrm>
            <a:off x="12192000" y="2385391"/>
            <a:ext cx="0" cy="10455965"/>
          </a:xfrm>
          <a:prstGeom prst="line">
            <a:avLst/>
          </a:prstGeom>
          <a:noFill/>
          <a:ln w="57150" cap="flat">
            <a:solidFill>
              <a:srgbClr val="F193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7" name="그룹 36"/>
          <p:cNvGrpSpPr/>
          <p:nvPr/>
        </p:nvGrpSpPr>
        <p:grpSpPr>
          <a:xfrm>
            <a:off x="13099240" y="3507734"/>
            <a:ext cx="9923592" cy="1232862"/>
            <a:chOff x="3929407" y="2964333"/>
            <a:chExt cx="9923592" cy="1232862"/>
          </a:xfrm>
        </p:grpSpPr>
        <p:sp>
          <p:nvSpPr>
            <p:cNvPr id="39" name="생명의 탄생에는 소중한 의미가 담겨 있어요"/>
            <p:cNvSpPr txBox="1"/>
            <p:nvPr/>
          </p:nvSpPr>
          <p:spPr>
            <a:xfrm>
              <a:off x="5107727" y="2964333"/>
              <a:ext cx="8745272" cy="122828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r>
                <a:rPr lang="ko-KR" altLang="en-US" dirty="0"/>
                <a:t>사정</a:t>
              </a:r>
              <a:r>
                <a:rPr lang="en-US" altLang="ko-KR" dirty="0"/>
                <a:t>(</a:t>
              </a:r>
              <a:r>
                <a:rPr lang="ko-KR" altLang="en-US" dirty="0"/>
                <a:t>유정과 몽정</a:t>
              </a:r>
              <a:r>
                <a:rPr lang="en-US" altLang="ko-KR" dirty="0"/>
                <a:t>) </a:t>
              </a:r>
              <a:r>
                <a:rPr lang="ko-KR" altLang="en-US" dirty="0"/>
                <a:t>현상</a:t>
              </a:r>
              <a:endParaRPr dirty="0"/>
            </a:p>
          </p:txBody>
        </p:sp>
        <p:grpSp>
          <p:nvGrpSpPr>
            <p:cNvPr id="40" name="그룹 39"/>
            <p:cNvGrpSpPr/>
            <p:nvPr/>
          </p:nvGrpSpPr>
          <p:grpSpPr>
            <a:xfrm>
              <a:off x="3929407" y="3124517"/>
              <a:ext cx="932113" cy="1072678"/>
              <a:chOff x="2532397" y="3124517"/>
              <a:chExt cx="932113" cy="1072678"/>
            </a:xfrm>
          </p:grpSpPr>
          <p:sp>
            <p:nvSpPr>
              <p:cNvPr id="42" name="타원 41"/>
              <p:cNvSpPr/>
              <p:nvPr/>
            </p:nvSpPr>
            <p:spPr>
              <a:xfrm>
                <a:off x="2532397" y="3159008"/>
                <a:ext cx="932113" cy="932113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2654882" y="3124517"/>
                <a:ext cx="699812" cy="10726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68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4</a:t>
                </a:r>
                <a:endParaRPr kumimoji="0" lang="ko-KR" altLang="en-US" sz="6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45" name="직사각형 44"/>
          <p:cNvSpPr/>
          <p:nvPr/>
        </p:nvSpPr>
        <p:spPr>
          <a:xfrm>
            <a:off x="13127886" y="5188300"/>
            <a:ext cx="107633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3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사정 </a:t>
            </a:r>
            <a:r>
              <a:rPr lang="en-US" altLang="ko-KR" sz="3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– </a:t>
            </a:r>
            <a:r>
              <a:rPr lang="ko-KR" altLang="en-US" sz="3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정자가 정액과 함께 요도를 통해 몸 밖으로 나오는 현상</a:t>
            </a:r>
            <a:endParaRPr lang="en-US" altLang="ko-KR" sz="32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3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★ 낮에는 유정</a:t>
            </a:r>
            <a:r>
              <a:rPr lang="en-US" altLang="ko-KR" sz="3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3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밤에는 몽정을 경험할 수 있습니다</a:t>
            </a:r>
            <a:r>
              <a:rPr lang="en-US" altLang="ko-KR" sz="3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32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30" name="그룹 29"/>
          <p:cNvGrpSpPr/>
          <p:nvPr/>
        </p:nvGrpSpPr>
        <p:grpSpPr>
          <a:xfrm>
            <a:off x="13221726" y="7202420"/>
            <a:ext cx="4094519" cy="815009"/>
            <a:chOff x="13221726" y="7017026"/>
            <a:chExt cx="4094519" cy="815009"/>
          </a:xfrm>
        </p:grpSpPr>
        <p:sp>
          <p:nvSpPr>
            <p:cNvPr id="13" name="모서리가 둥근 직사각형 12"/>
            <p:cNvSpPr/>
            <p:nvPr/>
          </p:nvSpPr>
          <p:spPr>
            <a:xfrm>
              <a:off x="13221726" y="7017026"/>
              <a:ext cx="4094519" cy="815009"/>
            </a:xfrm>
            <a:prstGeom prst="roundRect">
              <a:avLst>
                <a:gd name="adj" fmla="val 50000"/>
              </a:avLst>
            </a:prstGeom>
            <a:solidFill>
              <a:srgbClr val="F193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3565296" y="7123935"/>
              <a:ext cx="3403176" cy="6011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36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올바른 대처 방법</a:t>
              </a:r>
              <a:endParaRPr kumimoji="0" lang="ko-KR" alt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15" name="직사각형 14"/>
          <p:cNvSpPr/>
          <p:nvPr/>
        </p:nvSpPr>
        <p:spPr>
          <a:xfrm>
            <a:off x="13221725" y="8276495"/>
            <a:ext cx="105924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ko-KR" sz="3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- </a:t>
            </a:r>
            <a:r>
              <a:rPr lang="ko-KR" altLang="en-US" sz="3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품이 </a:t>
            </a: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넉넉하고 통풍이 잘되는 속옷을 선택하고 자주 </a:t>
            </a:r>
            <a:r>
              <a:rPr lang="ko-KR" altLang="en-US" sz="3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   </a:t>
            </a:r>
            <a:endParaRPr lang="en-US" altLang="ko-KR" sz="32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en-US" altLang="ko-KR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3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3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갈아입습니다</a:t>
            </a: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altLang="ko-KR" sz="3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- </a:t>
            </a:r>
            <a:r>
              <a:rPr lang="ko-KR" altLang="en-US" sz="3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매일 </a:t>
            </a: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목욕을 하고 몸을 깨끗이 관리합니다.</a:t>
            </a:r>
          </a:p>
          <a:p>
            <a:pPr algn="l">
              <a:lnSpc>
                <a:spcPct val="150000"/>
              </a:lnSpc>
            </a:pPr>
            <a:r>
              <a:rPr lang="en-US" altLang="ko-KR" sz="3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- </a:t>
            </a:r>
            <a:r>
              <a:rPr lang="ko-KR" altLang="en-US" sz="3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지나치게 </a:t>
            </a: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걱정하지 말고, 자연스러운 현상임을 이해합니다.</a:t>
            </a:r>
          </a:p>
        </p:txBody>
      </p:sp>
    </p:spTree>
    <p:extLst>
      <p:ext uri="{BB962C8B-B14F-4D97-AF65-F5344CB8AC3E}">
        <p14:creationId xmlns:p14="http://schemas.microsoft.com/office/powerpoint/2010/main" val="8829191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6150" y="3007879"/>
            <a:ext cx="22691701" cy="2312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t>1 건강한 관계와 성</a:t>
            </a:r>
          </a:p>
        </p:txBody>
      </p:sp>
      <p:sp>
        <p:nvSpPr>
          <p:cNvPr id="222" name="01 성의 발달"/>
          <p:cNvSpPr txBox="1"/>
          <p:nvPr/>
        </p:nvSpPr>
        <p:spPr>
          <a:xfrm>
            <a:off x="1049209" y="1354225"/>
            <a:ext cx="286103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t>01 성의 발달</a:t>
            </a:r>
          </a:p>
        </p:txBody>
      </p:sp>
      <p:sp>
        <p:nvSpPr>
          <p:cNvPr id="223" name="부모님께 감사 편지 쓰기"/>
          <p:cNvSpPr txBox="1"/>
          <p:nvPr/>
        </p:nvSpPr>
        <p:spPr>
          <a:xfrm>
            <a:off x="1659062" y="3920429"/>
            <a:ext cx="11972014" cy="1189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fontScale="77500" lnSpcReduction="20000"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dirty="0"/>
              <a:t>사춘기 남성의 신체 변화 알아보기</a:t>
            </a:r>
            <a:endParaRPr dirty="0"/>
          </a:p>
        </p:txBody>
      </p:sp>
      <p:pic>
        <p:nvPicPr>
          <p:cNvPr id="225" name="이미지" descr="이미지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032498" y="4689108"/>
            <a:ext cx="1585488" cy="1782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이미지" descr="이미지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72310" y="5300909"/>
            <a:ext cx="1113337" cy="558801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8" y="5254823"/>
            <a:ext cx="18709364" cy="805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dirty="0"/>
              <a:t>다음은 사춘기 남성의 신체적 변화에 대한 설명입니다</a:t>
            </a:r>
            <a:r>
              <a:rPr lang="en-US" altLang="ko-KR" dirty="0"/>
              <a:t>. </a:t>
            </a:r>
            <a:r>
              <a:rPr lang="ko-KR" altLang="en-US" dirty="0"/>
              <a:t>알맞은 단어를 찾아 표시해 보세요</a:t>
            </a:r>
            <a:r>
              <a:rPr lang="en-US" altLang="ko-KR" dirty="0"/>
              <a:t>.</a:t>
            </a:r>
            <a:endParaRPr dirty="0"/>
          </a:p>
        </p:txBody>
      </p:sp>
      <p:sp>
        <p:nvSpPr>
          <p:cNvPr id="228" name="1. 부모님이 해 주신 힘이 되는 말과…"/>
          <p:cNvSpPr txBox="1"/>
          <p:nvPr/>
        </p:nvSpPr>
        <p:spPr>
          <a:xfrm>
            <a:off x="2573096" y="6673153"/>
            <a:ext cx="19237807" cy="6545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ct val="150000"/>
              </a:lnSpc>
              <a:defRPr sz="4000" b="1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dirty="0" smtClean="0"/>
              <a:t>➊ </a:t>
            </a:r>
            <a:r>
              <a:rPr lang="ko-KR" altLang="en-US" dirty="0"/>
              <a:t>잠을 자는 동안 정자가 몸 밖으로 나오는 현상</a:t>
            </a:r>
          </a:p>
          <a:p>
            <a:pPr algn="l" defTabSz="457200">
              <a:lnSpc>
                <a:spcPct val="150000"/>
              </a:lnSpc>
              <a:defRPr sz="4000" b="1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dirty="0"/>
              <a:t>➋ 목소리가 낮고 굵게 변하는 현상</a:t>
            </a:r>
          </a:p>
          <a:p>
            <a:pPr algn="l" defTabSz="457200">
              <a:lnSpc>
                <a:spcPct val="150000"/>
              </a:lnSpc>
              <a:defRPr sz="4000" b="1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dirty="0"/>
              <a:t>➌ 턱</a:t>
            </a:r>
            <a:r>
              <a:rPr lang="en-US" altLang="ko-KR" dirty="0"/>
              <a:t>, </a:t>
            </a:r>
            <a:r>
              <a:rPr lang="ko-KR" altLang="en-US" dirty="0"/>
              <a:t>입 주변에 나는 체모</a:t>
            </a:r>
          </a:p>
          <a:p>
            <a:pPr algn="l" defTabSz="457200">
              <a:lnSpc>
                <a:spcPct val="150000"/>
              </a:lnSpc>
              <a:defRPr sz="4000" b="1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dirty="0"/>
              <a:t>➍ 정자와 남성호르몬을 만들고 사춘기에 제일 먼저 커지기 시작하는 기관</a:t>
            </a:r>
            <a:r>
              <a:rPr dirty="0" smtClean="0"/>
              <a:t> </a:t>
            </a:r>
            <a:endParaRPr dirty="0"/>
          </a:p>
        </p:txBody>
      </p:sp>
      <p:grpSp>
        <p:nvGrpSpPr>
          <p:cNvPr id="21" name="그룹 20"/>
          <p:cNvGrpSpPr/>
          <p:nvPr/>
        </p:nvGrpSpPr>
        <p:grpSpPr>
          <a:xfrm>
            <a:off x="1829424" y="2835377"/>
            <a:ext cx="2585660" cy="909168"/>
            <a:chOff x="6376024" y="11997636"/>
            <a:chExt cx="2585660" cy="909168"/>
          </a:xfrm>
        </p:grpSpPr>
        <p:grpSp>
          <p:nvGrpSpPr>
            <p:cNvPr id="22" name="그룹 21"/>
            <p:cNvGrpSpPr/>
            <p:nvPr/>
          </p:nvGrpSpPr>
          <p:grpSpPr>
            <a:xfrm>
              <a:off x="6376024" y="11997636"/>
              <a:ext cx="2585660" cy="909168"/>
              <a:chOff x="6376024" y="11997636"/>
              <a:chExt cx="2585660" cy="909168"/>
            </a:xfrm>
          </p:grpSpPr>
          <p:pic>
            <p:nvPicPr>
              <p:cNvPr id="24" name="이미지" descr="이미지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6376024" y="11997636"/>
                <a:ext cx="2585660" cy="909168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25" name="직사각형 24"/>
              <p:cNvSpPr/>
              <p:nvPr/>
            </p:nvSpPr>
            <p:spPr>
              <a:xfrm>
                <a:off x="8276428" y="12255640"/>
                <a:ext cx="391800" cy="510363"/>
              </a:xfrm>
              <a:prstGeom prst="rect">
                <a:avLst/>
              </a:prstGeom>
              <a:solidFill>
                <a:srgbClr val="88318D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3" name="직사각형 22"/>
            <p:cNvSpPr/>
            <p:nvPr/>
          </p:nvSpPr>
          <p:spPr>
            <a:xfrm>
              <a:off x="8185120" y="12159955"/>
              <a:ext cx="554960" cy="701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400" dirty="0">
                  <a:solidFill>
                    <a:schemeClr val="bg1"/>
                  </a:solidFill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</a:rPr>
                <a:t>2</a:t>
              </a:r>
              <a:endParaRPr lang="ko-KR" altLang="en-US" sz="4400" dirty="0">
                <a:solidFill>
                  <a:schemeClr val="bg1"/>
                </a:solidFill>
                <a:latin typeface="학교안심 둥근미소 TTF B" panose="02000703000000000000" pitchFamily="2" charset="-127"/>
                <a:ea typeface="학교안심 둥근미소 TTF B" panose="02000703000000000000" pitchFamily="2" charset="-127"/>
              </a:endParaRPr>
            </a:p>
          </p:txBody>
        </p:sp>
      </p:grpSp>
      <p:grpSp>
        <p:nvGrpSpPr>
          <p:cNvPr id="26" name="그룹 25"/>
          <p:cNvGrpSpPr/>
          <p:nvPr/>
        </p:nvGrpSpPr>
        <p:grpSpPr>
          <a:xfrm>
            <a:off x="17182640" y="768758"/>
            <a:ext cx="6631517" cy="975763"/>
            <a:chOff x="19329492" y="938878"/>
            <a:chExt cx="6631517" cy="975763"/>
          </a:xfrm>
        </p:grpSpPr>
        <p:grpSp>
          <p:nvGrpSpPr>
            <p:cNvPr id="27" name="그룹 26"/>
            <p:cNvGrpSpPr/>
            <p:nvPr/>
          </p:nvGrpSpPr>
          <p:grpSpPr>
            <a:xfrm>
              <a:off x="19329492" y="938878"/>
              <a:ext cx="6631517" cy="878396"/>
              <a:chOff x="19329492" y="917613"/>
              <a:chExt cx="6631517" cy="878396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20341492" y="974027"/>
                <a:ext cx="5619517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사춘기 몸의 변화 ♂</a:t>
                </a:r>
              </a:p>
            </p:txBody>
          </p:sp>
          <p:sp>
            <p:nvSpPr>
              <p:cNvPr id="30" name="타원 29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2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33216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t>1 건강한 관계와 성</a:t>
            </a:r>
          </a:p>
        </p:txBody>
      </p:sp>
      <p:sp>
        <p:nvSpPr>
          <p:cNvPr id="236" name="01 성의 발달"/>
          <p:cNvSpPr txBox="1"/>
          <p:nvPr/>
        </p:nvSpPr>
        <p:spPr>
          <a:xfrm>
            <a:off x="1049209" y="1354225"/>
            <a:ext cx="286103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t>01 성의 발달</a:t>
            </a:r>
          </a:p>
        </p:txBody>
      </p:sp>
      <p:sp>
        <p:nvSpPr>
          <p:cNvPr id="238" name="활동1"/>
          <p:cNvSpPr txBox="1"/>
          <p:nvPr/>
        </p:nvSpPr>
        <p:spPr>
          <a:xfrm>
            <a:off x="2032624" y="3602550"/>
            <a:ext cx="2585660" cy="940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457200">
              <a:lnSpc>
                <a:spcPct val="110000"/>
              </a:lnSpc>
              <a:defRPr sz="5000">
                <a:solidFill>
                  <a:srgbClr val="FFFFFF"/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dirty="0"/>
              <a:t>활동1</a:t>
            </a:r>
          </a:p>
        </p:txBody>
      </p:sp>
      <p:sp>
        <p:nvSpPr>
          <p:cNvPr id="239" name="감사 편지 쓰기 [예시답안]"/>
          <p:cNvSpPr txBox="1"/>
          <p:nvPr/>
        </p:nvSpPr>
        <p:spPr>
          <a:xfrm>
            <a:off x="5276334" y="3553983"/>
            <a:ext cx="11885341" cy="1189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fontScale="77500" lnSpcReduction="20000"/>
          </a:bodyPr>
          <a:lstStyle/>
          <a:p>
            <a:pPr algn="l" defTabSz="457200">
              <a:lnSpc>
                <a:spcPct val="160000"/>
              </a:lnSpc>
              <a:defRPr sz="6500" b="1">
                <a:solidFill>
                  <a:schemeClr val="accent4">
                    <a:hueOff val="-904334"/>
                    <a:lumOff val="2953"/>
                  </a:schemeClr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endParaRPr dirty="0">
              <a:solidFill>
                <a:srgbClr val="000000"/>
              </a:solidFill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17182640" y="768758"/>
            <a:ext cx="6631517" cy="975763"/>
            <a:chOff x="19329492" y="938878"/>
            <a:chExt cx="6631517" cy="975763"/>
          </a:xfrm>
        </p:grpSpPr>
        <p:grpSp>
          <p:nvGrpSpPr>
            <p:cNvPr id="16" name="그룹 15"/>
            <p:cNvGrpSpPr/>
            <p:nvPr/>
          </p:nvGrpSpPr>
          <p:grpSpPr>
            <a:xfrm>
              <a:off x="19329492" y="938878"/>
              <a:ext cx="6631517" cy="878396"/>
              <a:chOff x="19329492" y="917613"/>
              <a:chExt cx="6631517" cy="878396"/>
            </a:xfrm>
          </p:grpSpPr>
          <p:sp>
            <p:nvSpPr>
              <p:cNvPr id="18" name="직사각형 17"/>
              <p:cNvSpPr/>
              <p:nvPr/>
            </p:nvSpPr>
            <p:spPr>
              <a:xfrm>
                <a:off x="20341492" y="974027"/>
                <a:ext cx="5619517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사춘기 몸의 변화 ♂</a:t>
                </a:r>
              </a:p>
            </p:txBody>
          </p:sp>
          <p:sp>
            <p:nvSpPr>
              <p:cNvPr id="19" name="타원 18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2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949" y="2761488"/>
            <a:ext cx="9846551" cy="10050476"/>
          </a:xfrm>
          <a:prstGeom prst="rect">
            <a:avLst/>
          </a:prstGeom>
        </p:spPr>
      </p:pic>
      <p:grpSp>
        <p:nvGrpSpPr>
          <p:cNvPr id="14" name="그룹 13"/>
          <p:cNvGrpSpPr/>
          <p:nvPr/>
        </p:nvGrpSpPr>
        <p:grpSpPr>
          <a:xfrm>
            <a:off x="1049209" y="3108960"/>
            <a:ext cx="3230183" cy="1097280"/>
            <a:chOff x="1049209" y="3108960"/>
            <a:chExt cx="3230183" cy="1097280"/>
          </a:xfrm>
        </p:grpSpPr>
        <p:sp>
          <p:nvSpPr>
            <p:cNvPr id="20" name="모서리가 둥근 직사각형 19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88318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647996" y="3329305"/>
              <a:ext cx="2032608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0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예시답안</a:t>
              </a:r>
              <a:endParaRPr kumimoji="0" lang="ko-KR" altLang="en-US" sz="4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42704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t>1 건강한 관계와 성</a:t>
            </a:r>
          </a:p>
        </p:txBody>
      </p:sp>
      <p:sp>
        <p:nvSpPr>
          <p:cNvPr id="246" name="01 성의 발달"/>
          <p:cNvSpPr txBox="1"/>
          <p:nvPr/>
        </p:nvSpPr>
        <p:spPr>
          <a:xfrm>
            <a:off x="1049209" y="1311486"/>
            <a:ext cx="2861033" cy="644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lang="en-US" altLang="ko-KR" dirty="0"/>
              <a:t>01 </a:t>
            </a:r>
            <a:r>
              <a:rPr lang="ko-KR" altLang="en-US" dirty="0"/>
              <a:t>성의 </a:t>
            </a:r>
            <a:r>
              <a:rPr lang="ko-KR" altLang="en-US" dirty="0" smtClean="0"/>
              <a:t>발달</a:t>
            </a:r>
            <a:endParaRPr lang="ko-KR" altLang="en-US" dirty="0"/>
          </a:p>
        </p:txBody>
      </p:sp>
      <p:pic>
        <p:nvPicPr>
          <p:cNvPr id="247" name="이미지" descr="이미지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10897" y="2588937"/>
            <a:ext cx="21724991" cy="10637603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알맞은 말을 골라 초성 완성해보기"/>
          <p:cNvSpPr txBox="1"/>
          <p:nvPr/>
        </p:nvSpPr>
        <p:spPr>
          <a:xfrm>
            <a:off x="4181815" y="3259811"/>
            <a:ext cx="18102533" cy="107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solidFill>
                  <a:schemeClr val="accent2">
                    <a:hueOff val="240640"/>
                    <a:satOff val="2542"/>
                    <a:lumOff val="-13198"/>
                  </a:schemeClr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sz="4400" dirty="0"/>
              <a:t>다음 </a:t>
            </a:r>
            <a:r>
              <a:rPr lang="en-US" altLang="ko-KR" sz="4400" dirty="0"/>
              <a:t>&lt;</a:t>
            </a:r>
            <a:r>
              <a:rPr lang="ko-KR" altLang="en-US" sz="4400" dirty="0"/>
              <a:t>보기</a:t>
            </a:r>
            <a:r>
              <a:rPr lang="en-US" altLang="ko-KR" sz="4400" dirty="0"/>
              <a:t>&gt;</a:t>
            </a:r>
            <a:r>
              <a:rPr lang="ko-KR" altLang="en-US" sz="4400" dirty="0"/>
              <a:t>에서 남성 생식 기관의 명칭을 찾아 아래 문장을 완성해 보세요</a:t>
            </a:r>
            <a:r>
              <a:rPr lang="en-US" altLang="ko-KR" sz="4400" dirty="0"/>
              <a:t>.</a:t>
            </a:r>
            <a:endParaRPr sz="4400" dirty="0"/>
          </a:p>
        </p:txBody>
      </p:sp>
      <p:sp>
        <p:nvSpPr>
          <p:cNvPr id="11" name="01 성의 발달"/>
          <p:cNvSpPr txBox="1"/>
          <p:nvPr/>
        </p:nvSpPr>
        <p:spPr>
          <a:xfrm>
            <a:off x="4664924" y="6174129"/>
            <a:ext cx="17619424" cy="5488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>
              <a:lnSpc>
                <a:spcPct val="200000"/>
              </a:lnSpc>
            </a:pPr>
            <a:r>
              <a:rPr lang="ko-KR" altLang="en-US" sz="35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소변과 정자는                   을 통해 몸 밖으로 나옵니다</a:t>
            </a:r>
            <a:r>
              <a:rPr lang="en-US" altLang="ko-KR" sz="35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ko-KR" altLang="en-US" sz="35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     에   은 고환에서 만들어진 정자가 이동하는 통로입니다</a:t>
            </a:r>
            <a:r>
              <a:rPr lang="en-US" altLang="ko-KR" sz="35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3500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35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고환에서 만들어진 정자는                           에서 성숙합니다</a:t>
            </a:r>
            <a:r>
              <a:rPr lang="en-US" altLang="ko-KR" sz="35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3500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35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고환과 부고환을 보호하는 곳은                   입니다</a:t>
            </a:r>
            <a:r>
              <a:rPr lang="en-US" altLang="ko-KR" sz="35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ko-KR" altLang="en-US" sz="35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정자를 만드는 곳은                  입니다</a:t>
            </a:r>
            <a:r>
              <a:rPr lang="en-US" altLang="ko-KR" sz="3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sz="35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4181815" y="6709361"/>
            <a:ext cx="389684" cy="389684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8" name="01 성의 발달"/>
          <p:cNvSpPr txBox="1"/>
          <p:nvPr/>
        </p:nvSpPr>
        <p:spPr>
          <a:xfrm>
            <a:off x="4181815" y="6604838"/>
            <a:ext cx="389684" cy="582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r>
              <a:rPr lang="en-US" altLang="ko-KR" sz="2600" dirty="0" smtClean="0">
                <a:solidFill>
                  <a:schemeClr val="bg1"/>
                </a:solidFill>
              </a:rPr>
              <a:t>1</a:t>
            </a:r>
            <a:endParaRPr sz="2600" dirty="0">
              <a:solidFill>
                <a:schemeClr val="bg1"/>
              </a:solidFill>
            </a:endParaRPr>
          </a:p>
        </p:txBody>
      </p:sp>
      <p:sp>
        <p:nvSpPr>
          <p:cNvPr id="39" name="타원 38"/>
          <p:cNvSpPr/>
          <p:nvPr/>
        </p:nvSpPr>
        <p:spPr>
          <a:xfrm>
            <a:off x="4181815" y="7793882"/>
            <a:ext cx="389684" cy="389684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0" name="타원 39"/>
          <p:cNvSpPr/>
          <p:nvPr/>
        </p:nvSpPr>
        <p:spPr>
          <a:xfrm>
            <a:off x="4181815" y="8889035"/>
            <a:ext cx="389684" cy="389684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1" name="타원 40"/>
          <p:cNvSpPr/>
          <p:nvPr/>
        </p:nvSpPr>
        <p:spPr>
          <a:xfrm>
            <a:off x="4181815" y="9888495"/>
            <a:ext cx="389684" cy="389684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2" name="타원 41"/>
          <p:cNvSpPr/>
          <p:nvPr/>
        </p:nvSpPr>
        <p:spPr>
          <a:xfrm>
            <a:off x="4181815" y="10941118"/>
            <a:ext cx="389684" cy="389684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3" name="01 성의 발달"/>
          <p:cNvSpPr txBox="1"/>
          <p:nvPr/>
        </p:nvSpPr>
        <p:spPr>
          <a:xfrm>
            <a:off x="4181815" y="7698731"/>
            <a:ext cx="389684" cy="542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r>
              <a:rPr lang="en-US" altLang="ko-KR" sz="2600" dirty="0" smtClean="0">
                <a:solidFill>
                  <a:schemeClr val="bg1"/>
                </a:solidFill>
              </a:rPr>
              <a:t>2</a:t>
            </a:r>
            <a:endParaRPr sz="2600" dirty="0">
              <a:solidFill>
                <a:schemeClr val="bg1"/>
              </a:solidFill>
            </a:endParaRPr>
          </a:p>
        </p:txBody>
      </p:sp>
      <p:sp>
        <p:nvSpPr>
          <p:cNvPr id="44" name="01 성의 발달"/>
          <p:cNvSpPr txBox="1"/>
          <p:nvPr/>
        </p:nvSpPr>
        <p:spPr>
          <a:xfrm>
            <a:off x="4181815" y="8804517"/>
            <a:ext cx="389684" cy="542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r>
              <a:rPr lang="en-US" altLang="ko-KR" sz="2600" dirty="0" smtClean="0">
                <a:solidFill>
                  <a:schemeClr val="bg1"/>
                </a:solidFill>
              </a:rPr>
              <a:t>3</a:t>
            </a:r>
            <a:endParaRPr sz="2600" dirty="0">
              <a:solidFill>
                <a:schemeClr val="bg1"/>
              </a:solidFill>
            </a:endParaRPr>
          </a:p>
        </p:txBody>
      </p:sp>
      <p:sp>
        <p:nvSpPr>
          <p:cNvPr id="45" name="01 성의 발달"/>
          <p:cNvSpPr txBox="1"/>
          <p:nvPr/>
        </p:nvSpPr>
        <p:spPr>
          <a:xfrm>
            <a:off x="4181815" y="9803977"/>
            <a:ext cx="389684" cy="542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r>
              <a:rPr lang="en-US" altLang="ko-KR" sz="2600" dirty="0" smtClean="0">
                <a:solidFill>
                  <a:schemeClr val="bg1"/>
                </a:solidFill>
              </a:rPr>
              <a:t>4</a:t>
            </a:r>
            <a:endParaRPr sz="2600" dirty="0">
              <a:solidFill>
                <a:schemeClr val="bg1"/>
              </a:solidFill>
            </a:endParaRPr>
          </a:p>
        </p:txBody>
      </p:sp>
      <p:sp>
        <p:nvSpPr>
          <p:cNvPr id="48" name="01 성의 발달"/>
          <p:cNvSpPr txBox="1"/>
          <p:nvPr/>
        </p:nvSpPr>
        <p:spPr>
          <a:xfrm>
            <a:off x="4181815" y="10845968"/>
            <a:ext cx="389684" cy="542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r>
              <a:rPr lang="en-US" altLang="ko-KR" sz="2600" dirty="0" smtClean="0">
                <a:solidFill>
                  <a:schemeClr val="bg1"/>
                </a:solidFill>
              </a:rPr>
              <a:t>5</a:t>
            </a:r>
            <a:endParaRPr sz="2600" dirty="0">
              <a:solidFill>
                <a:schemeClr val="bg1"/>
              </a:solidFill>
            </a:endParaRPr>
          </a:p>
        </p:txBody>
      </p:sp>
      <p:sp>
        <p:nvSpPr>
          <p:cNvPr id="51" name="타원 50"/>
          <p:cNvSpPr/>
          <p:nvPr/>
        </p:nvSpPr>
        <p:spPr>
          <a:xfrm>
            <a:off x="8550549" y="6369444"/>
            <a:ext cx="912234" cy="912234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52" name="타원 51"/>
          <p:cNvSpPr/>
          <p:nvPr/>
        </p:nvSpPr>
        <p:spPr>
          <a:xfrm>
            <a:off x="4721091" y="7480854"/>
            <a:ext cx="912234" cy="912234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53" name="타원 52"/>
          <p:cNvSpPr/>
          <p:nvPr/>
        </p:nvSpPr>
        <p:spPr>
          <a:xfrm>
            <a:off x="5776228" y="7501790"/>
            <a:ext cx="912234" cy="912234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54" name="타원 53"/>
          <p:cNvSpPr/>
          <p:nvPr/>
        </p:nvSpPr>
        <p:spPr>
          <a:xfrm>
            <a:off x="9747428" y="8554414"/>
            <a:ext cx="912234" cy="912234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55" name="타원 54"/>
          <p:cNvSpPr/>
          <p:nvPr/>
        </p:nvSpPr>
        <p:spPr>
          <a:xfrm>
            <a:off x="10796827" y="8554414"/>
            <a:ext cx="912234" cy="912234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56" name="타원 55"/>
          <p:cNvSpPr/>
          <p:nvPr/>
        </p:nvSpPr>
        <p:spPr>
          <a:xfrm>
            <a:off x="10826582" y="9638934"/>
            <a:ext cx="912234" cy="912234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57" name="타원 56"/>
          <p:cNvSpPr/>
          <p:nvPr/>
        </p:nvSpPr>
        <p:spPr>
          <a:xfrm>
            <a:off x="11846988" y="9638934"/>
            <a:ext cx="912234" cy="912234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58" name="타원 57"/>
          <p:cNvSpPr/>
          <p:nvPr/>
        </p:nvSpPr>
        <p:spPr>
          <a:xfrm>
            <a:off x="8457365" y="10744720"/>
            <a:ext cx="912234" cy="912234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59" name="타원 58"/>
          <p:cNvSpPr/>
          <p:nvPr/>
        </p:nvSpPr>
        <p:spPr>
          <a:xfrm>
            <a:off x="9456824" y="10744720"/>
            <a:ext cx="912234" cy="912234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60" name="01 성의 발달"/>
          <p:cNvSpPr txBox="1"/>
          <p:nvPr/>
        </p:nvSpPr>
        <p:spPr>
          <a:xfrm>
            <a:off x="13068815" y="6494227"/>
            <a:ext cx="974629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 smtClean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1" name="01 성의 발달"/>
          <p:cNvSpPr txBox="1"/>
          <p:nvPr/>
        </p:nvSpPr>
        <p:spPr>
          <a:xfrm>
            <a:off x="14208774" y="6504880"/>
            <a:ext cx="857674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r>
              <a:rPr lang="ko-KR" altLang="en-US" dirty="0" smtClean="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</a:t>
            </a:r>
            <a:endParaRPr lang="en-US" altLang="ko-KR" dirty="0" smtClean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8" name="01 성의 발달"/>
          <p:cNvSpPr txBox="1"/>
          <p:nvPr/>
        </p:nvSpPr>
        <p:spPr>
          <a:xfrm>
            <a:off x="13090080" y="7603951"/>
            <a:ext cx="989696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ko-KR" altLang="en-US" dirty="0" smtClean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9" name="01 성의 발달"/>
          <p:cNvSpPr txBox="1"/>
          <p:nvPr/>
        </p:nvSpPr>
        <p:spPr>
          <a:xfrm>
            <a:off x="14230039" y="7621298"/>
            <a:ext cx="857674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 smtClean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0" name="01 성의 발달"/>
          <p:cNvSpPr txBox="1"/>
          <p:nvPr/>
        </p:nvSpPr>
        <p:spPr>
          <a:xfrm>
            <a:off x="15619720" y="8641026"/>
            <a:ext cx="974629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1" name="01 성의 발달"/>
          <p:cNvSpPr txBox="1"/>
          <p:nvPr/>
        </p:nvSpPr>
        <p:spPr>
          <a:xfrm>
            <a:off x="16760590" y="8673920"/>
            <a:ext cx="857674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 smtClean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2" name="01 성의 발달"/>
          <p:cNvSpPr txBox="1"/>
          <p:nvPr/>
        </p:nvSpPr>
        <p:spPr>
          <a:xfrm>
            <a:off x="12632882" y="9737156"/>
            <a:ext cx="974629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 smtClean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3" name="01 성의 발달"/>
          <p:cNvSpPr txBox="1"/>
          <p:nvPr/>
        </p:nvSpPr>
        <p:spPr>
          <a:xfrm>
            <a:off x="13772841" y="9747809"/>
            <a:ext cx="857674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 smtClean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7" name="01 성의 발달"/>
          <p:cNvSpPr txBox="1"/>
          <p:nvPr/>
        </p:nvSpPr>
        <p:spPr>
          <a:xfrm>
            <a:off x="6125755" y="10818309"/>
            <a:ext cx="1037024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dirty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8" name="01 성의 발달"/>
          <p:cNvSpPr txBox="1"/>
          <p:nvPr/>
        </p:nvSpPr>
        <p:spPr>
          <a:xfrm>
            <a:off x="6469078" y="10845968"/>
            <a:ext cx="435442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9" name="01 성의 발달"/>
          <p:cNvSpPr txBox="1"/>
          <p:nvPr/>
        </p:nvSpPr>
        <p:spPr>
          <a:xfrm>
            <a:off x="7485777" y="10845968"/>
            <a:ext cx="390331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0" name="01 성의 발달"/>
          <p:cNvSpPr txBox="1"/>
          <p:nvPr/>
        </p:nvSpPr>
        <p:spPr>
          <a:xfrm>
            <a:off x="12923041" y="9750814"/>
            <a:ext cx="420820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2" name="타원 61"/>
          <p:cNvSpPr/>
          <p:nvPr/>
        </p:nvSpPr>
        <p:spPr>
          <a:xfrm>
            <a:off x="7474496" y="6356925"/>
            <a:ext cx="912234" cy="912234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79" name="그룹 78"/>
          <p:cNvGrpSpPr/>
          <p:nvPr/>
        </p:nvGrpSpPr>
        <p:grpSpPr>
          <a:xfrm>
            <a:off x="17182640" y="768758"/>
            <a:ext cx="6631517" cy="975763"/>
            <a:chOff x="19329492" y="938878"/>
            <a:chExt cx="6631517" cy="975763"/>
          </a:xfrm>
        </p:grpSpPr>
        <p:grpSp>
          <p:nvGrpSpPr>
            <p:cNvPr id="80" name="그룹 79"/>
            <p:cNvGrpSpPr/>
            <p:nvPr/>
          </p:nvGrpSpPr>
          <p:grpSpPr>
            <a:xfrm>
              <a:off x="19329492" y="938878"/>
              <a:ext cx="6631517" cy="878396"/>
              <a:chOff x="19329492" y="917613"/>
              <a:chExt cx="6631517" cy="878396"/>
            </a:xfrm>
          </p:grpSpPr>
          <p:sp>
            <p:nvSpPr>
              <p:cNvPr id="82" name="직사각형 81"/>
              <p:cNvSpPr/>
              <p:nvPr/>
            </p:nvSpPr>
            <p:spPr>
              <a:xfrm>
                <a:off x="20341492" y="974027"/>
                <a:ext cx="5619517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사춘기 몸의 변화 ♂</a:t>
                </a:r>
              </a:p>
            </p:txBody>
          </p:sp>
          <p:sp>
            <p:nvSpPr>
              <p:cNvPr id="83" name="타원 82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81" name="TextBox 80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2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sp>
        <p:nvSpPr>
          <p:cNvPr id="84" name="타원 83"/>
          <p:cNvSpPr/>
          <p:nvPr/>
        </p:nvSpPr>
        <p:spPr>
          <a:xfrm>
            <a:off x="11817075" y="8554414"/>
            <a:ext cx="912234" cy="912234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1635075" y="11863161"/>
            <a:ext cx="9414479" cy="980633"/>
            <a:chOff x="11635075" y="12793518"/>
            <a:chExt cx="9414479" cy="980633"/>
          </a:xfrm>
        </p:grpSpPr>
        <p:sp>
          <p:nvSpPr>
            <p:cNvPr id="85" name="모서리가 둥근 직사각형 84"/>
            <p:cNvSpPr/>
            <p:nvPr/>
          </p:nvSpPr>
          <p:spPr>
            <a:xfrm>
              <a:off x="12131435" y="12881304"/>
              <a:ext cx="8918119" cy="892847"/>
            </a:xfrm>
            <a:prstGeom prst="roundRect">
              <a:avLst>
                <a:gd name="adj" fmla="val 45610"/>
              </a:avLst>
            </a:prstGeom>
            <a:solidFill>
              <a:srgbClr val="00A39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pic>
          <p:nvPicPr>
            <p:cNvPr id="86" name="이미지" descr="이미지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12602276" y="12800420"/>
              <a:ext cx="1744720" cy="78662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1" name="이미지" descr="이미지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14202476" y="12793518"/>
              <a:ext cx="1744720" cy="78662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2" name="이미지" descr="이미지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15853476" y="12793518"/>
              <a:ext cx="1744720" cy="78662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3" name="이미지" descr="이미지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17453676" y="12793518"/>
              <a:ext cx="1744720" cy="78662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94" name="01 성의 발달"/>
            <p:cNvSpPr txBox="1"/>
            <p:nvPr/>
          </p:nvSpPr>
          <p:spPr>
            <a:xfrm>
              <a:off x="16210410" y="12999844"/>
              <a:ext cx="1037024" cy="5427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2600" b="1" dirty="0" smtClean="0">
                  <a:solidFill>
                    <a:schemeClr val="tx1"/>
                  </a:solidFill>
                </a:rPr>
                <a:t>부고환</a:t>
              </a:r>
              <a:endParaRPr sz="2600" b="1" dirty="0">
                <a:solidFill>
                  <a:schemeClr val="tx1"/>
                </a:solidFill>
              </a:endParaRPr>
            </a:p>
          </p:txBody>
        </p:sp>
        <p:sp>
          <p:nvSpPr>
            <p:cNvPr id="95" name="01 성의 발달"/>
            <p:cNvSpPr txBox="1"/>
            <p:nvPr/>
          </p:nvSpPr>
          <p:spPr>
            <a:xfrm>
              <a:off x="12966056" y="13010478"/>
              <a:ext cx="1037024" cy="5765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2800" dirty="0" smtClean="0">
                  <a:solidFill>
                    <a:schemeClr val="tx1"/>
                  </a:solidFill>
                </a:rPr>
                <a:t>음경</a:t>
              </a:r>
              <a:endParaRPr lang="ko-KR" alt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96" name="01 성의 발달"/>
            <p:cNvSpPr txBox="1"/>
            <p:nvPr/>
          </p:nvSpPr>
          <p:spPr>
            <a:xfrm>
              <a:off x="14560939" y="12999845"/>
              <a:ext cx="1037024" cy="5765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2800" dirty="0" smtClean="0">
                  <a:solidFill>
                    <a:schemeClr val="tx1"/>
                  </a:solidFill>
                </a:rPr>
                <a:t>정관</a:t>
              </a:r>
              <a:endParaRPr lang="ko-KR" alt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97" name="01 성의 발달"/>
            <p:cNvSpPr txBox="1"/>
            <p:nvPr/>
          </p:nvSpPr>
          <p:spPr>
            <a:xfrm>
              <a:off x="17803870" y="12999844"/>
              <a:ext cx="1037024" cy="5765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2800" dirty="0" smtClean="0">
                  <a:solidFill>
                    <a:schemeClr val="tx1"/>
                  </a:solidFill>
                </a:rPr>
                <a:t>음낭</a:t>
              </a:r>
              <a:endParaRPr lang="ko-KR" altLang="en-US" sz="2800" dirty="0">
                <a:solidFill>
                  <a:schemeClr val="tx1"/>
                </a:solidFill>
              </a:endParaRPr>
            </a:p>
          </p:txBody>
        </p:sp>
        <p:grpSp>
          <p:nvGrpSpPr>
            <p:cNvPr id="98" name="그룹 97"/>
            <p:cNvGrpSpPr/>
            <p:nvPr/>
          </p:nvGrpSpPr>
          <p:grpSpPr>
            <a:xfrm>
              <a:off x="11635075" y="13128455"/>
              <a:ext cx="967200" cy="398544"/>
              <a:chOff x="10332056" y="11092070"/>
              <a:chExt cx="967200" cy="398544"/>
            </a:xfrm>
          </p:grpSpPr>
          <p:sp>
            <p:nvSpPr>
              <p:cNvPr id="99" name="모서리가 둥근 직사각형 98"/>
              <p:cNvSpPr/>
              <p:nvPr/>
            </p:nvSpPr>
            <p:spPr>
              <a:xfrm>
                <a:off x="10332056" y="11092070"/>
                <a:ext cx="967200" cy="39854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 cap="flat">
                <a:solidFill>
                  <a:srgbClr val="00A396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10656157" y="11115397"/>
                <a:ext cx="318998" cy="3518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1800" b="1" i="0" u="none" strike="noStrike" cap="none" spc="0" normalizeH="0" baseline="0" dirty="0" smtClean="0">
                    <a:ln>
                      <a:noFill/>
                    </a:ln>
                    <a:solidFill>
                      <a:srgbClr val="00A396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답</a:t>
                </a:r>
                <a:endParaRPr kumimoji="0" lang="ko-KR" altLang="en-US" sz="1800" b="1" i="0" u="none" strike="noStrike" cap="none" spc="0" normalizeH="0" baseline="0" dirty="0">
                  <a:ln>
                    <a:noFill/>
                  </a:ln>
                  <a:solidFill>
                    <a:srgbClr val="00A396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pic>
          <p:nvPicPr>
            <p:cNvPr id="101" name="이미지" descr="이미지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18968727" y="12811206"/>
              <a:ext cx="1744720" cy="78662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2" name="01 성의 발달"/>
            <p:cNvSpPr txBox="1"/>
            <p:nvPr/>
          </p:nvSpPr>
          <p:spPr>
            <a:xfrm>
              <a:off x="19318921" y="13017532"/>
              <a:ext cx="1037024" cy="5765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2800" dirty="0" smtClean="0">
                  <a:solidFill>
                    <a:schemeClr val="tx1"/>
                  </a:solidFill>
                </a:rPr>
                <a:t>고환</a:t>
              </a:r>
              <a:endParaRPr lang="ko-KR" alt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4" name="그룹 133"/>
          <p:cNvGrpSpPr/>
          <p:nvPr/>
        </p:nvGrpSpPr>
        <p:grpSpPr>
          <a:xfrm>
            <a:off x="3636346" y="4775107"/>
            <a:ext cx="12310849" cy="1097280"/>
            <a:chOff x="3636346" y="4775107"/>
            <a:chExt cx="12310849" cy="1097280"/>
          </a:xfrm>
        </p:grpSpPr>
        <p:grpSp>
          <p:nvGrpSpPr>
            <p:cNvPr id="135" name="그룹 134"/>
            <p:cNvGrpSpPr/>
            <p:nvPr/>
          </p:nvGrpSpPr>
          <p:grpSpPr>
            <a:xfrm>
              <a:off x="3636346" y="4775107"/>
              <a:ext cx="12310849" cy="1097280"/>
              <a:chOff x="3636346" y="12456684"/>
              <a:chExt cx="12310849" cy="1097280"/>
            </a:xfrm>
          </p:grpSpPr>
          <p:grpSp>
            <p:nvGrpSpPr>
              <p:cNvPr id="137" name="그룹 136"/>
              <p:cNvGrpSpPr/>
              <p:nvPr/>
            </p:nvGrpSpPr>
            <p:grpSpPr>
              <a:xfrm>
                <a:off x="3636346" y="12456684"/>
                <a:ext cx="12310849" cy="1097280"/>
                <a:chOff x="3636346" y="6157358"/>
                <a:chExt cx="12310849" cy="1097280"/>
              </a:xfrm>
            </p:grpSpPr>
            <p:sp>
              <p:nvSpPr>
                <p:cNvPr id="141" name="모서리가 둥근 직사각형 140"/>
                <p:cNvSpPr/>
                <p:nvPr/>
              </p:nvSpPr>
              <p:spPr>
                <a:xfrm>
                  <a:off x="4181814" y="6157358"/>
                  <a:ext cx="11765381" cy="109728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ap="flat">
                  <a:solidFill>
                    <a:srgbClr val="2CD2C6"/>
                  </a:solidFill>
                  <a:prstDash val="dash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grpSp>
              <p:nvGrpSpPr>
                <p:cNvPr id="142" name="그룹 141"/>
                <p:cNvGrpSpPr/>
                <p:nvPr/>
              </p:nvGrpSpPr>
              <p:grpSpPr>
                <a:xfrm>
                  <a:off x="3636346" y="6456705"/>
                  <a:ext cx="1202354" cy="498587"/>
                  <a:chOff x="3636346" y="6344681"/>
                  <a:chExt cx="1202354" cy="498587"/>
                </a:xfrm>
              </p:grpSpPr>
              <p:sp>
                <p:nvSpPr>
                  <p:cNvPr id="152" name="모서리가 둥근 직사각형 151"/>
                  <p:cNvSpPr/>
                  <p:nvPr/>
                </p:nvSpPr>
                <p:spPr>
                  <a:xfrm>
                    <a:off x="3636346" y="6344681"/>
                    <a:ext cx="1202354" cy="49544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22A097"/>
                  </a:solidFill>
                  <a:ln w="1905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11303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ko-KR" altLang="en-US" sz="32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Avenir Next Regular"/>
                      <a:ea typeface="Avenir Next Regular"/>
                      <a:cs typeface="Avenir Next Regular"/>
                      <a:sym typeface="Avenir Next Regular"/>
                    </a:endParaRPr>
                  </a:p>
                </p:txBody>
              </p:sp>
              <p:sp>
                <p:nvSpPr>
                  <p:cNvPr id="153" name="TextBox 152"/>
                  <p:cNvSpPr txBox="1"/>
                  <p:nvPr/>
                </p:nvSpPr>
                <p:spPr>
                  <a:xfrm>
                    <a:off x="3778373" y="6352877"/>
                    <a:ext cx="918300" cy="49039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2438400" rtl="0" fontAlgn="auto" latinLnBrk="0" hangingPunct="0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ko-KR" altLang="en-US" sz="2800" b="1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sym typeface="Canela Text Regular"/>
                      </a:rPr>
                      <a:t>보기</a:t>
                    </a:r>
                    <a:endParaRPr kumimoji="0" lang="ko-KR" altLang="en-US" sz="2800" b="1" i="0" u="none" strike="noStrike" cap="none" spc="0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FillTx/>
                      <a:latin typeface="나눔고딕" panose="020D0604000000000000" pitchFamily="50" charset="-127"/>
                      <a:ea typeface="나눔고딕" panose="020D0604000000000000" pitchFamily="50" charset="-127"/>
                      <a:sym typeface="Canela Text Regular"/>
                    </a:endParaRPr>
                  </a:p>
                </p:txBody>
              </p:sp>
            </p:grpSp>
            <p:grpSp>
              <p:nvGrpSpPr>
                <p:cNvPr id="143" name="그룹 142"/>
                <p:cNvGrpSpPr/>
                <p:nvPr/>
              </p:nvGrpSpPr>
              <p:grpSpPr>
                <a:xfrm>
                  <a:off x="5441912" y="6396055"/>
                  <a:ext cx="1640271" cy="619886"/>
                  <a:chOff x="5441912" y="6369444"/>
                  <a:chExt cx="1640271" cy="619886"/>
                </a:xfrm>
              </p:grpSpPr>
              <p:sp>
                <p:nvSpPr>
                  <p:cNvPr id="150" name="모서리가 둥근 직사각형 149"/>
                  <p:cNvSpPr/>
                  <p:nvPr/>
                </p:nvSpPr>
                <p:spPr>
                  <a:xfrm>
                    <a:off x="5441912" y="6369444"/>
                    <a:ext cx="1640271" cy="61988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E9F4F5"/>
                  </a:solidFill>
                  <a:ln w="1905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11303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ko-KR" altLang="en-US" sz="32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Avenir Next Regular"/>
                      <a:ea typeface="Avenir Next Regular"/>
                      <a:cs typeface="Avenir Next Regular"/>
                      <a:sym typeface="Avenir Next Regular"/>
                    </a:endParaRPr>
                  </a:p>
                </p:txBody>
              </p:sp>
              <p:sp>
                <p:nvSpPr>
                  <p:cNvPr id="151" name="01 성의 발달"/>
                  <p:cNvSpPr txBox="1"/>
                  <p:nvPr/>
                </p:nvSpPr>
                <p:spPr>
                  <a:xfrm>
                    <a:off x="5743535" y="6408031"/>
                    <a:ext cx="1037024" cy="542713"/>
                  </a:xfrm>
                  <a:prstGeom prst="rect">
                    <a:avLst/>
                  </a:prstGeom>
                  <a:ln w="12700">
                    <a:miter lim="400000"/>
                  </a:ln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50800" tIns="50800" rIns="50800" bIns="50800" anchor="ctr">
                    <a:spAutoFit/>
                  </a:bodyPr>
                  <a:lstStyle>
                    <a:lvl1pPr algn="l" defTabSz="457200">
                      <a:lnSpc>
                        <a:spcPct val="120000"/>
                      </a:lnSpc>
                      <a:defRPr sz="3200">
                        <a:solidFill>
                          <a:schemeClr val="accent4">
                            <a:hueOff val="349036"/>
                            <a:lumOff val="17111"/>
                          </a:schemeClr>
                        </a:solidFill>
                        <a:latin typeface="나눔고딕 ExtraBold"/>
                        <a:ea typeface="나눔고딕 ExtraBold"/>
                        <a:cs typeface="나눔고딕 ExtraBold"/>
                        <a:sym typeface="나눔고딕 ExtraBold"/>
                      </a:defRPr>
                    </a:lvl1pPr>
                  </a:lstStyle>
                  <a:p>
                    <a:pPr algn="ctr"/>
                    <a:r>
                      <a:rPr lang="ko-KR" altLang="en-US" sz="2600" dirty="0" smtClean="0">
                        <a:solidFill>
                          <a:schemeClr val="tx1"/>
                        </a:solidFill>
                      </a:rPr>
                      <a:t>음경</a:t>
                    </a:r>
                    <a:endParaRPr sz="26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44" name="그룹 143"/>
                <p:cNvGrpSpPr/>
                <p:nvPr/>
              </p:nvGrpSpPr>
              <p:grpSpPr>
                <a:xfrm>
                  <a:off x="7613968" y="6396055"/>
                  <a:ext cx="1640271" cy="619886"/>
                  <a:chOff x="7613968" y="6361171"/>
                  <a:chExt cx="1640271" cy="619886"/>
                </a:xfrm>
              </p:grpSpPr>
              <p:sp>
                <p:nvSpPr>
                  <p:cNvPr id="148" name="모서리가 둥근 직사각형 147"/>
                  <p:cNvSpPr/>
                  <p:nvPr/>
                </p:nvSpPr>
                <p:spPr>
                  <a:xfrm>
                    <a:off x="7613968" y="6361171"/>
                    <a:ext cx="1640271" cy="61988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E9F4F5"/>
                  </a:solidFill>
                  <a:ln w="1905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11303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ko-KR" altLang="en-US" sz="32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Avenir Next Regular"/>
                      <a:ea typeface="Avenir Next Regular"/>
                      <a:cs typeface="Avenir Next Regular"/>
                      <a:sym typeface="Avenir Next Regular"/>
                    </a:endParaRPr>
                  </a:p>
                </p:txBody>
              </p:sp>
              <p:sp>
                <p:nvSpPr>
                  <p:cNvPr id="149" name="01 성의 발달"/>
                  <p:cNvSpPr txBox="1"/>
                  <p:nvPr/>
                </p:nvSpPr>
                <p:spPr>
                  <a:xfrm>
                    <a:off x="7915591" y="6399758"/>
                    <a:ext cx="1037024" cy="542713"/>
                  </a:xfrm>
                  <a:prstGeom prst="rect">
                    <a:avLst/>
                  </a:prstGeom>
                  <a:ln w="12700">
                    <a:miter lim="400000"/>
                  </a:ln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50800" tIns="50800" rIns="50800" bIns="50800" anchor="ctr">
                    <a:spAutoFit/>
                  </a:bodyPr>
                  <a:lstStyle>
                    <a:lvl1pPr algn="l" defTabSz="457200">
                      <a:lnSpc>
                        <a:spcPct val="120000"/>
                      </a:lnSpc>
                      <a:defRPr sz="3200">
                        <a:solidFill>
                          <a:schemeClr val="accent4">
                            <a:hueOff val="349036"/>
                            <a:lumOff val="17111"/>
                          </a:schemeClr>
                        </a:solidFill>
                        <a:latin typeface="나눔고딕 ExtraBold"/>
                        <a:ea typeface="나눔고딕 ExtraBold"/>
                        <a:cs typeface="나눔고딕 ExtraBold"/>
                        <a:sym typeface="나눔고딕 ExtraBold"/>
                      </a:defRPr>
                    </a:lvl1pPr>
                  </a:lstStyle>
                  <a:p>
                    <a:pPr algn="ctr"/>
                    <a:r>
                      <a:rPr lang="ko-KR" altLang="en-US" sz="2600" dirty="0" smtClean="0">
                        <a:solidFill>
                          <a:schemeClr val="tx1"/>
                        </a:solidFill>
                      </a:rPr>
                      <a:t>음낭</a:t>
                    </a:r>
                    <a:endParaRPr sz="26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45" name="그룹 144"/>
                <p:cNvGrpSpPr/>
                <p:nvPr/>
              </p:nvGrpSpPr>
              <p:grpSpPr>
                <a:xfrm>
                  <a:off x="9823124" y="6396055"/>
                  <a:ext cx="1640271" cy="619886"/>
                  <a:chOff x="9823124" y="6361171"/>
                  <a:chExt cx="1640271" cy="619886"/>
                </a:xfrm>
              </p:grpSpPr>
              <p:sp>
                <p:nvSpPr>
                  <p:cNvPr id="146" name="모서리가 둥근 직사각형 145"/>
                  <p:cNvSpPr/>
                  <p:nvPr/>
                </p:nvSpPr>
                <p:spPr>
                  <a:xfrm>
                    <a:off x="9823124" y="6361171"/>
                    <a:ext cx="1640271" cy="61988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E9F4F5"/>
                  </a:solidFill>
                  <a:ln w="1905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11303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ko-KR" altLang="en-US" sz="32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Avenir Next Regular"/>
                      <a:ea typeface="Avenir Next Regular"/>
                      <a:cs typeface="Avenir Next Regular"/>
                      <a:sym typeface="Avenir Next Regular"/>
                    </a:endParaRPr>
                  </a:p>
                </p:txBody>
              </p:sp>
              <p:sp>
                <p:nvSpPr>
                  <p:cNvPr id="147" name="01 성의 발달"/>
                  <p:cNvSpPr txBox="1"/>
                  <p:nvPr/>
                </p:nvSpPr>
                <p:spPr>
                  <a:xfrm>
                    <a:off x="10124747" y="6399758"/>
                    <a:ext cx="1037024" cy="542713"/>
                  </a:xfrm>
                  <a:prstGeom prst="rect">
                    <a:avLst/>
                  </a:prstGeom>
                  <a:ln w="12700">
                    <a:miter lim="400000"/>
                  </a:ln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50800" tIns="50800" rIns="50800" bIns="50800" anchor="ctr">
                    <a:spAutoFit/>
                  </a:bodyPr>
                  <a:lstStyle>
                    <a:lvl1pPr algn="l" defTabSz="457200">
                      <a:lnSpc>
                        <a:spcPct val="120000"/>
                      </a:lnSpc>
                      <a:defRPr sz="3200">
                        <a:solidFill>
                          <a:schemeClr val="accent4">
                            <a:hueOff val="349036"/>
                            <a:lumOff val="17111"/>
                          </a:schemeClr>
                        </a:solidFill>
                        <a:latin typeface="나눔고딕 ExtraBold"/>
                        <a:ea typeface="나눔고딕 ExtraBold"/>
                        <a:cs typeface="나눔고딕 ExtraBold"/>
                        <a:sym typeface="나눔고딕 ExtraBold"/>
                      </a:defRPr>
                    </a:lvl1pPr>
                  </a:lstStyle>
                  <a:p>
                    <a:pPr algn="ctr"/>
                    <a:r>
                      <a:rPr lang="ko-KR" altLang="en-US" sz="2600" dirty="0" smtClean="0">
                        <a:solidFill>
                          <a:schemeClr val="tx1"/>
                        </a:solidFill>
                      </a:rPr>
                      <a:t>고환</a:t>
                    </a:r>
                    <a:endParaRPr sz="26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38" name="모서리가 둥근 직사각형 137"/>
              <p:cNvSpPr/>
              <p:nvPr/>
            </p:nvSpPr>
            <p:spPr>
              <a:xfrm>
                <a:off x="11897167" y="12695381"/>
                <a:ext cx="1640271" cy="619886"/>
              </a:xfrm>
              <a:prstGeom prst="roundRect">
                <a:avLst>
                  <a:gd name="adj" fmla="val 50000"/>
                </a:avLst>
              </a:prstGeom>
              <a:solidFill>
                <a:srgbClr val="E9F4F5"/>
              </a:solidFill>
              <a:ln w="1905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39" name="01 성의 발달"/>
              <p:cNvSpPr txBox="1"/>
              <p:nvPr/>
            </p:nvSpPr>
            <p:spPr>
              <a:xfrm>
                <a:off x="12198790" y="12733968"/>
                <a:ext cx="1037024" cy="54271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 algn="l" defTabSz="457200">
                  <a:lnSpc>
                    <a:spcPct val="120000"/>
                  </a:lnSpc>
                  <a:defRPr sz="3200">
                    <a:solidFill>
                      <a:schemeClr val="accent4">
                        <a:hueOff val="349036"/>
                        <a:lumOff val="17111"/>
                      </a:schemeClr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lvl1pPr>
              </a:lstStyle>
              <a:p>
                <a:pPr algn="ctr"/>
                <a:r>
                  <a:rPr lang="ko-KR" altLang="en-US" sz="2600" dirty="0" smtClean="0">
                    <a:solidFill>
                      <a:schemeClr val="tx1"/>
                    </a:solidFill>
                  </a:rPr>
                  <a:t>부고환</a:t>
                </a:r>
                <a:endParaRPr sz="2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0" name="모서리가 둥근 직사각형 139"/>
              <p:cNvSpPr/>
              <p:nvPr/>
            </p:nvSpPr>
            <p:spPr>
              <a:xfrm>
                <a:off x="13949221" y="12683571"/>
                <a:ext cx="1640271" cy="619886"/>
              </a:xfrm>
              <a:prstGeom prst="roundRect">
                <a:avLst>
                  <a:gd name="adj" fmla="val 50000"/>
                </a:avLst>
              </a:prstGeom>
              <a:solidFill>
                <a:srgbClr val="E9F4F5"/>
              </a:solidFill>
              <a:ln w="1905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136" name="01 성의 발달"/>
            <p:cNvSpPr txBox="1"/>
            <p:nvPr/>
          </p:nvSpPr>
          <p:spPr>
            <a:xfrm>
              <a:off x="14250844" y="5022711"/>
              <a:ext cx="1037024" cy="5427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2600" smtClean="0">
                  <a:solidFill>
                    <a:schemeClr val="tx1"/>
                  </a:solidFill>
                </a:rPr>
                <a:t>정관</a:t>
              </a:r>
              <a:endParaRPr sz="2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1205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601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➊ 생명의 탄생에는 소중한 의미가 담겨 있어요.…"/>
          <p:cNvSpPr txBox="1"/>
          <p:nvPr/>
        </p:nvSpPr>
        <p:spPr>
          <a:xfrm>
            <a:off x="6135459" y="6652653"/>
            <a:ext cx="15280966" cy="1428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/>
          <a:p>
            <a:pPr algn="l" defTabSz="457200">
              <a:lnSpc>
                <a:spcPct val="160000"/>
              </a:lnSpc>
              <a:defRPr sz="57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dirty="0" smtClean="0">
                <a:solidFill>
                  <a:schemeClr val="accent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➊</a:t>
            </a:r>
            <a:r>
              <a:rPr lang="en-US" dirty="0" smtClean="0">
                <a:solidFill>
                  <a:schemeClr val="accent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생명의 </a:t>
            </a: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탄생에는 소중한 의미가 담겨 </a:t>
            </a:r>
            <a:r>
              <a:rPr lang="ko-KR" altLang="en-US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있어요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 defTabSz="457200">
              <a:lnSpc>
                <a:spcPct val="160000"/>
              </a:lnSpc>
              <a:defRPr sz="5700">
                <a:latin typeface="나눔고딕"/>
                <a:ea typeface="나눔고딕"/>
                <a:cs typeface="나눔고딕"/>
                <a:sym typeface="나눔고딕"/>
              </a:defRPr>
            </a:pPr>
            <a:endParaRPr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9" name="1 건강한 관계와 성"/>
          <p:cNvSpPr txBox="1"/>
          <p:nvPr/>
        </p:nvSpPr>
        <p:spPr>
          <a:xfrm>
            <a:off x="570790" y="583581"/>
            <a:ext cx="4855329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en-US" altLang="ko-KR" dirty="0"/>
              <a:t>1 </a:t>
            </a:r>
            <a:r>
              <a:rPr lang="ko-KR" altLang="en-US" dirty="0"/>
              <a:t>건강한 관계와 </a:t>
            </a:r>
            <a:r>
              <a:rPr lang="ko-KR" altLang="en-US" dirty="0" smtClean="0"/>
              <a:t>성</a:t>
            </a:r>
            <a:endParaRPr lang="ko-KR" altLang="en-US" dirty="0"/>
          </a:p>
        </p:txBody>
      </p:sp>
      <p:sp>
        <p:nvSpPr>
          <p:cNvPr id="170" name="01 성의 발달"/>
          <p:cNvSpPr txBox="1"/>
          <p:nvPr/>
        </p:nvSpPr>
        <p:spPr>
          <a:xfrm>
            <a:off x="1049209" y="1311486"/>
            <a:ext cx="2861033" cy="644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lang="en-US" altLang="ko-KR" dirty="0"/>
              <a:t>01 </a:t>
            </a:r>
            <a:r>
              <a:rPr lang="ko-KR" altLang="en-US" dirty="0"/>
              <a:t>성의 발달</a:t>
            </a:r>
          </a:p>
        </p:txBody>
      </p:sp>
      <p:sp>
        <p:nvSpPr>
          <p:cNvPr id="171" name="부모님께 감사 편지 쓰기"/>
          <p:cNvSpPr txBox="1"/>
          <p:nvPr/>
        </p:nvSpPr>
        <p:spPr>
          <a:xfrm>
            <a:off x="9265618" y="9909544"/>
            <a:ext cx="11972014" cy="15647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ct val="160000"/>
              </a:lnSpc>
              <a:defRPr sz="5300" b="1">
                <a:solidFill>
                  <a:srgbClr val="67288E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dirty="0"/>
              <a:t>부모님께 감사 편지 쓰기</a:t>
            </a:r>
          </a:p>
          <a:p>
            <a:endParaRPr dirty="0"/>
          </a:p>
        </p:txBody>
      </p:sp>
      <p:pic>
        <p:nvPicPr>
          <p:cNvPr id="174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76024" y="10232631"/>
            <a:ext cx="2585660" cy="909168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➊ 생명의 탄생에는 소중한 의미가 담겨 있어요.…"/>
          <p:cNvSpPr txBox="1"/>
          <p:nvPr/>
        </p:nvSpPr>
        <p:spPr>
          <a:xfrm>
            <a:off x="6135459" y="8024253"/>
            <a:ext cx="15280966" cy="1428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/>
          <a:p>
            <a:pPr algn="l" defTabSz="457200">
              <a:lnSpc>
                <a:spcPct val="160000"/>
              </a:lnSpc>
              <a:defRPr sz="57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dirty="0" smtClean="0">
                <a:solidFill>
                  <a:schemeClr val="accent3"/>
                </a:solidFill>
                <a:latin typeface="나눔고딕"/>
                <a:ea typeface="나눔고딕"/>
                <a:cs typeface="나눔고딕"/>
                <a:sym typeface="나눔고딕"/>
              </a:rPr>
              <a:t>➋ </a:t>
            </a:r>
            <a:r>
              <a:rPr lang="ko-KR" altLang="en-US" dirty="0">
                <a:latin typeface="나눔고딕" panose="020D0604000000000000" pitchFamily="50" charset="-127"/>
                <a:ea typeface="나눔고딕" panose="020D0604000000000000" pitchFamily="50" charset="-127"/>
              </a:rPr>
              <a:t>태어나게 </a:t>
            </a:r>
            <a:r>
              <a:rPr lang="ko-KR" altLang="en-US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해 주셔서 고맙습니다</a:t>
            </a:r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 defTabSz="457200">
              <a:lnSpc>
                <a:spcPct val="160000"/>
              </a:lnSpc>
              <a:defRPr sz="5700">
                <a:latin typeface="나눔고딕"/>
                <a:ea typeface="나눔고딕"/>
                <a:cs typeface="나눔고딕"/>
                <a:sym typeface="나눔고딕"/>
              </a:defRPr>
            </a:pPr>
            <a:endParaRPr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" name="한쪽 모서리가 잘린 사각형 2"/>
          <p:cNvSpPr/>
          <p:nvPr/>
        </p:nvSpPr>
        <p:spPr>
          <a:xfrm>
            <a:off x="2523016" y="7244029"/>
            <a:ext cx="2994609" cy="1804277"/>
          </a:xfrm>
          <a:prstGeom prst="snip1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4" name="한쪽 모서리가 잘린 사각형 13"/>
          <p:cNvSpPr/>
          <p:nvPr/>
        </p:nvSpPr>
        <p:spPr>
          <a:xfrm>
            <a:off x="2703771" y="7046624"/>
            <a:ext cx="2994609" cy="1804277"/>
          </a:xfrm>
          <a:prstGeom prst="snip1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7" name="학습…"/>
          <p:cNvSpPr txBox="1"/>
          <p:nvPr/>
        </p:nvSpPr>
        <p:spPr>
          <a:xfrm>
            <a:off x="2857495" y="6982934"/>
            <a:ext cx="2554505" cy="1931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defTabSz="457200">
              <a:lnSpc>
                <a:spcPct val="110000"/>
              </a:lnSpc>
              <a:defRPr sz="5100">
                <a:solidFill>
                  <a:schemeClr val="accent3"/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pPr>
            <a:r>
              <a:rPr lang="ko-KR" altLang="en-US" dirty="0" smtClean="0">
                <a:solidFill>
                  <a:srgbClr val="EE6B12"/>
                </a:solidFill>
              </a:rPr>
              <a:t>학습</a:t>
            </a:r>
            <a:endParaRPr lang="en-US" altLang="ko-KR" dirty="0" smtClean="0">
              <a:solidFill>
                <a:srgbClr val="EE6B12"/>
              </a:solidFill>
            </a:endParaRPr>
          </a:p>
          <a:p>
            <a:pPr defTabSz="457200">
              <a:lnSpc>
                <a:spcPct val="110000"/>
              </a:lnSpc>
              <a:defRPr sz="5100">
                <a:solidFill>
                  <a:schemeClr val="accent3"/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pPr>
            <a:r>
              <a:rPr lang="ko-KR" altLang="en-US" dirty="0" smtClean="0">
                <a:solidFill>
                  <a:srgbClr val="EE6B12"/>
                </a:solidFill>
              </a:rPr>
              <a:t>계획</a:t>
            </a:r>
            <a:endParaRPr lang="ko-KR" altLang="en-US" dirty="0">
              <a:solidFill>
                <a:srgbClr val="EE6B12"/>
              </a:solidFill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6775450" y="3192137"/>
            <a:ext cx="10833101" cy="2550650"/>
            <a:chOff x="6921499" y="3192137"/>
            <a:chExt cx="10833101" cy="2550650"/>
          </a:xfrm>
        </p:grpSpPr>
        <p:sp>
          <p:nvSpPr>
            <p:cNvPr id="15" name="직사각형 14"/>
            <p:cNvSpPr/>
            <p:nvPr/>
          </p:nvSpPr>
          <p:spPr>
            <a:xfrm>
              <a:off x="9475470" y="3448016"/>
              <a:ext cx="8279130" cy="1809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2400" dirty="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생명의 탄생</a:t>
              </a:r>
            </a:p>
          </p:txBody>
        </p:sp>
        <p:grpSp>
          <p:nvGrpSpPr>
            <p:cNvPr id="16" name="그룹 15"/>
            <p:cNvGrpSpPr/>
            <p:nvPr/>
          </p:nvGrpSpPr>
          <p:grpSpPr>
            <a:xfrm>
              <a:off x="6921499" y="3192137"/>
              <a:ext cx="2286818" cy="2550650"/>
              <a:chOff x="5728225" y="3192137"/>
              <a:chExt cx="2286818" cy="2550650"/>
            </a:xfrm>
          </p:grpSpPr>
          <p:sp>
            <p:nvSpPr>
              <p:cNvPr id="18" name="타원 17"/>
              <p:cNvSpPr/>
              <p:nvPr/>
            </p:nvSpPr>
            <p:spPr>
              <a:xfrm>
                <a:off x="5728225" y="3192137"/>
                <a:ext cx="2286818" cy="2286818"/>
              </a:xfrm>
              <a:prstGeom prst="ellipse">
                <a:avLst/>
              </a:prstGeom>
              <a:noFill/>
              <a:ln w="1270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190358" y="3341104"/>
                <a:ext cx="1362552" cy="2401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6200" b="0" i="0" u="none" strike="noStrike" cap="none" spc="0" normalizeH="0" baseline="0" dirty="0" smtClean="0">
                    <a:ln>
                      <a:noFill/>
                    </a:ln>
                    <a:solidFill>
                      <a:srgbClr val="6DBA44"/>
                    </a:solidFill>
                    <a:effectLst/>
                    <a:uFillTx/>
                    <a:latin typeface="Sandoll 고딕NeoRound 07 Bd" panose="020B0600000101010101" pitchFamily="34" charset="-127"/>
                    <a:ea typeface="Sandoll 고딕NeoRound 07 Bd" panose="020B0600000101010101" pitchFamily="34" charset="-127"/>
                    <a:sym typeface="Canela Text Regular"/>
                  </a:rPr>
                  <a:t>1</a:t>
                </a:r>
                <a:endParaRPr kumimoji="0" lang="ko-KR" altLang="en-US" sz="16200" b="0" i="0" u="none" strike="noStrike" cap="none" spc="0" normalizeH="0" baseline="0" dirty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endParaRPr>
              </a:p>
            </p:txBody>
          </p:sp>
        </p:grp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882" y="-4601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생명 탄생의 의미를 이해하고 나의 탄생 과정을…"/>
          <p:cNvSpPr txBox="1"/>
          <p:nvPr/>
        </p:nvSpPr>
        <p:spPr>
          <a:xfrm>
            <a:off x="6091362" y="6565503"/>
            <a:ext cx="18244326" cy="2425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/>
          <a:p>
            <a:pPr algn="l" defTabSz="457200">
              <a:lnSpc>
                <a:spcPct val="120000"/>
              </a:lnSpc>
              <a:defRPr sz="6400" b="1">
                <a:solidFill>
                  <a:schemeClr val="accent3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sz="6400" dirty="0">
                <a:sym typeface="나눔고딕"/>
              </a:rPr>
              <a:t>사춘기 몸과 마음의 변화를 알아보고 </a:t>
            </a:r>
            <a:endParaRPr lang="en-US" altLang="ko-KR" sz="6400" dirty="0" smtClean="0">
              <a:sym typeface="나눔고딕"/>
            </a:endParaRPr>
          </a:p>
          <a:p>
            <a:pPr algn="l" defTabSz="457200">
              <a:lnSpc>
                <a:spcPct val="120000"/>
              </a:lnSpc>
              <a:defRPr sz="6400" b="1">
                <a:solidFill>
                  <a:schemeClr val="accent3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sz="6400" dirty="0" smtClean="0">
                <a:sym typeface="나눔고딕"/>
              </a:rPr>
              <a:t>생식 </a:t>
            </a:r>
            <a:r>
              <a:rPr lang="ko-KR" altLang="en-US" sz="6400" dirty="0">
                <a:sym typeface="나눔고딕"/>
              </a:rPr>
              <a:t>기관의 역할과 이차 성징에 대처한다</a:t>
            </a:r>
            <a:r>
              <a:rPr lang="en-US" altLang="ko-KR" sz="6400" dirty="0">
                <a:sym typeface="나눔고딕"/>
              </a:rPr>
              <a:t>.</a:t>
            </a:r>
            <a:endParaRPr dirty="0"/>
          </a:p>
        </p:txBody>
      </p:sp>
      <p:sp>
        <p:nvSpPr>
          <p:cNvPr id="160" name="● 생명 탄생의 의미를 말할 수 있다.…"/>
          <p:cNvSpPr txBox="1"/>
          <p:nvPr/>
        </p:nvSpPr>
        <p:spPr>
          <a:xfrm>
            <a:off x="6194120" y="9431587"/>
            <a:ext cx="16771387" cy="2925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34340">
              <a:lnSpc>
                <a:spcPct val="160000"/>
              </a:lnSpc>
              <a:defRPr sz="5415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sz="342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●</a:t>
            </a:r>
            <a:r>
              <a:rPr sz="3895" dirty="0"/>
              <a:t> </a:t>
            </a:r>
            <a:r>
              <a:rPr lang="ko-KR" altLang="en-US" sz="5415" dirty="0" smtClean="0">
                <a:sym typeface="나눔고딕"/>
              </a:rPr>
              <a:t>사춘기 여성에게 나타나는 변화를 말할 수 있다</a:t>
            </a:r>
            <a:r>
              <a:rPr lang="en-US" altLang="ko-KR" dirty="0" smtClean="0"/>
              <a:t>.</a:t>
            </a:r>
          </a:p>
          <a:p>
            <a:pPr algn="l" defTabSz="434340">
              <a:lnSpc>
                <a:spcPct val="160000"/>
              </a:lnSpc>
              <a:defRPr sz="5415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sz="342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● </a:t>
            </a:r>
            <a:r>
              <a:rPr lang="ko-KR" altLang="en-US" sz="5415" dirty="0" smtClean="0">
                <a:sym typeface="나눔고딕"/>
              </a:rPr>
              <a:t>사춘기 여성의 신체적 변화에 올바르게 대처할 수 있다</a:t>
            </a:r>
            <a:r>
              <a:rPr lang="en-US" altLang="ko-KR" dirty="0" smtClean="0"/>
              <a:t>.</a:t>
            </a:r>
          </a:p>
          <a:p>
            <a:pPr algn="l" defTabSz="434340">
              <a:lnSpc>
                <a:spcPct val="160000"/>
              </a:lnSpc>
              <a:defRPr sz="5415">
                <a:latin typeface="나눔고딕"/>
                <a:ea typeface="나눔고딕"/>
                <a:cs typeface="나눔고딕"/>
                <a:sym typeface="나눔고딕"/>
              </a:defRPr>
            </a:pPr>
            <a:endParaRPr dirty="0"/>
          </a:p>
        </p:txBody>
      </p:sp>
      <p:sp>
        <p:nvSpPr>
          <p:cNvPr id="161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dirty="0"/>
              <a:t>1 </a:t>
            </a:r>
            <a:r>
              <a:rPr dirty="0" err="1"/>
              <a:t>건강한</a:t>
            </a:r>
            <a:r>
              <a:rPr dirty="0"/>
              <a:t> </a:t>
            </a:r>
            <a:r>
              <a:rPr dirty="0" err="1"/>
              <a:t>관계와</a:t>
            </a:r>
            <a:r>
              <a:rPr dirty="0"/>
              <a:t> 성</a:t>
            </a:r>
          </a:p>
        </p:txBody>
      </p:sp>
      <p:sp>
        <p:nvSpPr>
          <p:cNvPr id="162" name="01 성의 발달"/>
          <p:cNvSpPr txBox="1"/>
          <p:nvPr/>
        </p:nvSpPr>
        <p:spPr>
          <a:xfrm>
            <a:off x="1049209" y="1354225"/>
            <a:ext cx="286103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dirty="0" smtClean="0"/>
              <a:t>01 </a:t>
            </a:r>
            <a:r>
              <a:rPr dirty="0" err="1" smtClean="0"/>
              <a:t>성의</a:t>
            </a:r>
            <a:r>
              <a:rPr dirty="0" smtClean="0"/>
              <a:t> </a:t>
            </a:r>
            <a:r>
              <a:rPr dirty="0" err="1" smtClean="0"/>
              <a:t>발달</a:t>
            </a:r>
            <a:endParaRPr dirty="0"/>
          </a:p>
        </p:txBody>
      </p:sp>
      <p:grpSp>
        <p:nvGrpSpPr>
          <p:cNvPr id="7" name="그룹 6"/>
          <p:cNvGrpSpPr/>
          <p:nvPr/>
        </p:nvGrpSpPr>
        <p:grpSpPr>
          <a:xfrm>
            <a:off x="4096972" y="3192137"/>
            <a:ext cx="16190057" cy="2550650"/>
            <a:chOff x="6921499" y="3192137"/>
            <a:chExt cx="16190057" cy="2550650"/>
          </a:xfrm>
        </p:grpSpPr>
        <p:sp>
          <p:nvSpPr>
            <p:cNvPr id="2" name="직사각형 1"/>
            <p:cNvSpPr/>
            <p:nvPr/>
          </p:nvSpPr>
          <p:spPr>
            <a:xfrm>
              <a:off x="9475469" y="3448016"/>
              <a:ext cx="13636087" cy="1809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2400" dirty="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사춘기 몸의 변화 ♀ </a:t>
              </a:r>
            </a:p>
          </p:txBody>
        </p:sp>
        <p:grpSp>
          <p:nvGrpSpPr>
            <p:cNvPr id="6" name="그룹 5"/>
            <p:cNvGrpSpPr/>
            <p:nvPr/>
          </p:nvGrpSpPr>
          <p:grpSpPr>
            <a:xfrm>
              <a:off x="6921499" y="3192137"/>
              <a:ext cx="2286818" cy="2550650"/>
              <a:chOff x="5728225" y="3192137"/>
              <a:chExt cx="2286818" cy="2550650"/>
            </a:xfrm>
          </p:grpSpPr>
          <p:sp>
            <p:nvSpPr>
              <p:cNvPr id="12" name="타원 11"/>
              <p:cNvSpPr/>
              <p:nvPr/>
            </p:nvSpPr>
            <p:spPr>
              <a:xfrm>
                <a:off x="5728225" y="3192137"/>
                <a:ext cx="2286818" cy="2286818"/>
              </a:xfrm>
              <a:prstGeom prst="ellipse">
                <a:avLst/>
              </a:prstGeom>
              <a:noFill/>
              <a:ln w="1270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6190358" y="3341104"/>
                <a:ext cx="1362552" cy="2401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6200" b="0" i="0" u="none" strike="noStrike" cap="none" spc="0" normalizeH="0" baseline="0" dirty="0" smtClean="0">
                    <a:ln>
                      <a:noFill/>
                    </a:ln>
                    <a:solidFill>
                      <a:srgbClr val="6DBA44"/>
                    </a:solidFill>
                    <a:effectLst/>
                    <a:uFillTx/>
                    <a:latin typeface="Sandoll 고딕NeoRound 07 Bd" panose="020B0600000101010101" pitchFamily="34" charset="-127"/>
                    <a:ea typeface="Sandoll 고딕NeoRound 07 Bd" panose="020B0600000101010101" pitchFamily="34" charset="-127"/>
                    <a:sym typeface="Canela Text Regular"/>
                  </a:rPr>
                  <a:t>2</a:t>
                </a:r>
                <a:endParaRPr kumimoji="0" lang="ko-KR" altLang="en-US" sz="16200" b="0" i="0" u="none" strike="noStrike" cap="none" spc="0" normalizeH="0" baseline="0" dirty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endParaRPr>
              </a:p>
            </p:txBody>
          </p:sp>
        </p:grpSp>
      </p:grpSp>
      <p:grpSp>
        <p:nvGrpSpPr>
          <p:cNvPr id="14" name="그룹 13"/>
          <p:cNvGrpSpPr/>
          <p:nvPr/>
        </p:nvGrpSpPr>
        <p:grpSpPr>
          <a:xfrm>
            <a:off x="2090367" y="6215816"/>
            <a:ext cx="3200691" cy="2905931"/>
            <a:chOff x="2090367" y="6215816"/>
            <a:chExt cx="3200691" cy="2905931"/>
          </a:xfrm>
        </p:grpSpPr>
        <p:grpSp>
          <p:nvGrpSpPr>
            <p:cNvPr id="15" name="그룹 14"/>
            <p:cNvGrpSpPr/>
            <p:nvPr/>
          </p:nvGrpSpPr>
          <p:grpSpPr>
            <a:xfrm>
              <a:off x="2090367" y="6215816"/>
              <a:ext cx="3200691" cy="2905931"/>
              <a:chOff x="1941777" y="10007303"/>
              <a:chExt cx="3200691" cy="2905931"/>
            </a:xfrm>
          </p:grpSpPr>
          <p:sp>
            <p:nvSpPr>
              <p:cNvPr id="17" name="자유형 16"/>
              <p:cNvSpPr/>
              <p:nvPr/>
            </p:nvSpPr>
            <p:spPr>
              <a:xfrm rot="20651236">
                <a:off x="1941777" y="10157461"/>
                <a:ext cx="3040193" cy="2755773"/>
              </a:xfrm>
              <a:custGeom>
                <a:avLst/>
                <a:gdLst>
                  <a:gd name="connsiteX0" fmla="*/ 331796 w 3040193"/>
                  <a:gd name="connsiteY0" fmla="*/ 0 h 2755773"/>
                  <a:gd name="connsiteX1" fmla="*/ 2324949 w 3040193"/>
                  <a:gd name="connsiteY1" fmla="*/ 564484 h 2755773"/>
                  <a:gd name="connsiteX2" fmla="*/ 3002750 w 3040193"/>
                  <a:gd name="connsiteY2" fmla="*/ 1777899 h 2755773"/>
                  <a:gd name="connsiteX3" fmla="*/ 2725805 w 3040193"/>
                  <a:gd name="connsiteY3" fmla="*/ 2755773 h 2755773"/>
                  <a:gd name="connsiteX4" fmla="*/ 732653 w 3040193"/>
                  <a:gd name="connsiteY4" fmla="*/ 2191289 h 2755773"/>
                  <a:gd name="connsiteX5" fmla="*/ 54852 w 3040193"/>
                  <a:gd name="connsiteY5" fmla="*/ 977874 h 2755773"/>
                  <a:gd name="connsiteX6" fmla="*/ 0 w 3040193"/>
                  <a:gd name="connsiteY6" fmla="*/ 1171552 h 2755773"/>
                  <a:gd name="connsiteX7" fmla="*/ 0 w 3040193"/>
                  <a:gd name="connsiteY7" fmla="*/ 1171548 h 2755773"/>
                  <a:gd name="connsiteX8" fmla="*/ 331796 w 3040193"/>
                  <a:gd name="connsiteY8" fmla="*/ 0 h 2755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0193" h="2755773">
                    <a:moveTo>
                      <a:pt x="331796" y="0"/>
                    </a:moveTo>
                    <a:lnTo>
                      <a:pt x="2324949" y="564484"/>
                    </a:lnTo>
                    <a:cubicBezTo>
                      <a:pt x="2847194" y="712390"/>
                      <a:pt x="3150656" y="1255655"/>
                      <a:pt x="3002750" y="1777899"/>
                    </a:cubicBezTo>
                    <a:lnTo>
                      <a:pt x="2725805" y="2755773"/>
                    </a:lnTo>
                    <a:lnTo>
                      <a:pt x="732653" y="2191289"/>
                    </a:lnTo>
                    <a:cubicBezTo>
                      <a:pt x="210408" y="2043383"/>
                      <a:pt x="-93054" y="1500118"/>
                      <a:pt x="54852" y="977874"/>
                    </a:cubicBezTo>
                    <a:lnTo>
                      <a:pt x="0" y="1171552"/>
                    </a:lnTo>
                    <a:lnTo>
                      <a:pt x="0" y="1171548"/>
                    </a:lnTo>
                    <a:lnTo>
                      <a:pt x="331796" y="0"/>
                    </a:lnTo>
                    <a:close/>
                  </a:path>
                </a:pathLst>
              </a:custGeom>
              <a:solidFill>
                <a:srgbClr val="6FBE54"/>
              </a:solidFill>
              <a:ln w="381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solidFill>
                      <a:srgbClr val="68BCB5"/>
                    </a:solidFill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8" name="자유형 17"/>
              <p:cNvSpPr/>
              <p:nvPr/>
            </p:nvSpPr>
            <p:spPr>
              <a:xfrm rot="20651236">
                <a:off x="2102275" y="10007303"/>
                <a:ext cx="3040193" cy="2755773"/>
              </a:xfrm>
              <a:custGeom>
                <a:avLst/>
                <a:gdLst>
                  <a:gd name="connsiteX0" fmla="*/ 331796 w 3040193"/>
                  <a:gd name="connsiteY0" fmla="*/ 0 h 2755773"/>
                  <a:gd name="connsiteX1" fmla="*/ 2324949 w 3040193"/>
                  <a:gd name="connsiteY1" fmla="*/ 564484 h 2755773"/>
                  <a:gd name="connsiteX2" fmla="*/ 3002750 w 3040193"/>
                  <a:gd name="connsiteY2" fmla="*/ 1777899 h 2755773"/>
                  <a:gd name="connsiteX3" fmla="*/ 2725805 w 3040193"/>
                  <a:gd name="connsiteY3" fmla="*/ 2755773 h 2755773"/>
                  <a:gd name="connsiteX4" fmla="*/ 732653 w 3040193"/>
                  <a:gd name="connsiteY4" fmla="*/ 2191289 h 2755773"/>
                  <a:gd name="connsiteX5" fmla="*/ 54852 w 3040193"/>
                  <a:gd name="connsiteY5" fmla="*/ 977874 h 2755773"/>
                  <a:gd name="connsiteX6" fmla="*/ 0 w 3040193"/>
                  <a:gd name="connsiteY6" fmla="*/ 1171552 h 2755773"/>
                  <a:gd name="connsiteX7" fmla="*/ 0 w 3040193"/>
                  <a:gd name="connsiteY7" fmla="*/ 1171548 h 2755773"/>
                  <a:gd name="connsiteX8" fmla="*/ 331796 w 3040193"/>
                  <a:gd name="connsiteY8" fmla="*/ 0 h 2755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0193" h="2755773">
                    <a:moveTo>
                      <a:pt x="331796" y="0"/>
                    </a:moveTo>
                    <a:lnTo>
                      <a:pt x="2324949" y="564484"/>
                    </a:lnTo>
                    <a:cubicBezTo>
                      <a:pt x="2847194" y="712390"/>
                      <a:pt x="3150656" y="1255655"/>
                      <a:pt x="3002750" y="1777899"/>
                    </a:cubicBezTo>
                    <a:lnTo>
                      <a:pt x="2725805" y="2755773"/>
                    </a:lnTo>
                    <a:lnTo>
                      <a:pt x="732653" y="2191289"/>
                    </a:lnTo>
                    <a:cubicBezTo>
                      <a:pt x="210408" y="2043383"/>
                      <a:pt x="-93054" y="1500118"/>
                      <a:pt x="54852" y="977874"/>
                    </a:cubicBezTo>
                    <a:lnTo>
                      <a:pt x="0" y="1171552"/>
                    </a:lnTo>
                    <a:lnTo>
                      <a:pt x="0" y="1171548"/>
                    </a:lnTo>
                    <a:lnTo>
                      <a:pt x="331796" y="0"/>
                    </a:lnTo>
                    <a:close/>
                  </a:path>
                </a:pathLst>
              </a:custGeom>
              <a:solidFill>
                <a:srgbClr val="DFEED7"/>
              </a:solidFill>
              <a:ln w="38100" cap="flat">
                <a:solidFill>
                  <a:srgbClr val="68BCB5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solidFill>
                      <a:srgbClr val="68BCB5"/>
                    </a:solidFill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16" name="학습…"/>
            <p:cNvSpPr txBox="1"/>
            <p:nvPr/>
          </p:nvSpPr>
          <p:spPr>
            <a:xfrm>
              <a:off x="2516554" y="6639362"/>
              <a:ext cx="2554505" cy="19316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 anchor="ctr">
              <a:normAutofit/>
            </a:bodyPr>
            <a:lstStyle/>
            <a:p>
              <a:pPr defTabSz="457200">
                <a:lnSpc>
                  <a:spcPct val="110000"/>
                </a:lnSpc>
                <a:defRPr sz="5100">
                  <a:solidFill>
                    <a:schemeClr val="accent3"/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pPr>
              <a:r>
                <a:rPr lang="ko-KR" altLang="en-US" dirty="0"/>
                <a:t>학습</a:t>
              </a:r>
            </a:p>
            <a:p>
              <a:pPr defTabSz="457200">
                <a:lnSpc>
                  <a:spcPct val="110000"/>
                </a:lnSpc>
                <a:defRPr sz="5100">
                  <a:solidFill>
                    <a:schemeClr val="accent3"/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pPr>
              <a:r>
                <a:rPr lang="ko-KR" altLang="en-US" dirty="0" smtClean="0"/>
                <a:t>목표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657427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4601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➊ 생명의 탄생에는 소중한 의미가 담겨 있어요.…"/>
          <p:cNvSpPr txBox="1"/>
          <p:nvPr/>
        </p:nvSpPr>
        <p:spPr>
          <a:xfrm>
            <a:off x="4096972" y="6068493"/>
            <a:ext cx="15280966" cy="1428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/>
          <a:p>
            <a:pPr algn="l" defTabSz="457200">
              <a:lnSpc>
                <a:spcPct val="160000"/>
              </a:lnSpc>
              <a:defRPr sz="57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dirty="0" smtClean="0">
                <a:solidFill>
                  <a:schemeClr val="accent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➊</a:t>
            </a:r>
            <a:r>
              <a:rPr lang="en-US" dirty="0" smtClean="0">
                <a:solidFill>
                  <a:schemeClr val="accent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700" dirty="0">
                <a:sym typeface="나눔고딕"/>
              </a:rPr>
              <a:t>여성의 생식 기관과 변화를 알아요</a:t>
            </a:r>
            <a:endParaRPr lang="en-US" altLang="ko-KR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 defTabSz="457200">
              <a:lnSpc>
                <a:spcPct val="160000"/>
              </a:lnSpc>
              <a:defRPr sz="5700">
                <a:latin typeface="나눔고딕"/>
                <a:ea typeface="나눔고딕"/>
                <a:cs typeface="나눔고딕"/>
                <a:sym typeface="나눔고딕"/>
              </a:defRPr>
            </a:pPr>
            <a:endParaRPr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9" name="1 건강한 관계와 성"/>
          <p:cNvSpPr txBox="1"/>
          <p:nvPr/>
        </p:nvSpPr>
        <p:spPr>
          <a:xfrm>
            <a:off x="570790" y="583581"/>
            <a:ext cx="4855329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en-US" altLang="ko-KR" dirty="0"/>
              <a:t>1 </a:t>
            </a:r>
            <a:r>
              <a:rPr lang="ko-KR" altLang="en-US" dirty="0"/>
              <a:t>건강한 관계와 </a:t>
            </a:r>
            <a:r>
              <a:rPr lang="ko-KR" altLang="en-US" dirty="0" smtClean="0"/>
              <a:t>성</a:t>
            </a:r>
            <a:endParaRPr lang="ko-KR" altLang="en-US" dirty="0"/>
          </a:p>
        </p:txBody>
      </p:sp>
      <p:sp>
        <p:nvSpPr>
          <p:cNvPr id="170" name="01 성의 발달"/>
          <p:cNvSpPr txBox="1"/>
          <p:nvPr/>
        </p:nvSpPr>
        <p:spPr>
          <a:xfrm>
            <a:off x="1049209" y="1311486"/>
            <a:ext cx="2861033" cy="644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lang="en-US" altLang="ko-KR" dirty="0"/>
              <a:t>01 </a:t>
            </a:r>
            <a:r>
              <a:rPr lang="ko-KR" altLang="en-US" dirty="0"/>
              <a:t>성의 발달</a:t>
            </a:r>
          </a:p>
        </p:txBody>
      </p:sp>
      <p:sp>
        <p:nvSpPr>
          <p:cNvPr id="11" name="➊ 생명의 탄생에는 소중한 의미가 담겨 있어요.…"/>
          <p:cNvSpPr txBox="1"/>
          <p:nvPr/>
        </p:nvSpPr>
        <p:spPr>
          <a:xfrm>
            <a:off x="4096972" y="7440093"/>
            <a:ext cx="15280966" cy="1428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/>
          <a:p>
            <a:pPr algn="l" defTabSz="457200">
              <a:lnSpc>
                <a:spcPct val="160000"/>
              </a:lnSpc>
              <a:defRPr sz="57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dirty="0" smtClean="0">
                <a:solidFill>
                  <a:schemeClr val="accent3"/>
                </a:solidFill>
                <a:latin typeface="나눔고딕"/>
                <a:ea typeface="나눔고딕"/>
                <a:cs typeface="나눔고딕"/>
                <a:sym typeface="나눔고딕"/>
              </a:rPr>
              <a:t>➋ </a:t>
            </a:r>
            <a:r>
              <a:rPr lang="ko-KR" altLang="en-US" sz="5700" dirty="0">
                <a:sym typeface="나눔고딕"/>
              </a:rPr>
              <a:t>월경이 시작되었어요</a:t>
            </a:r>
            <a:endParaRPr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" name="한쪽 모서리가 잘린 사각형 2"/>
          <p:cNvSpPr/>
          <p:nvPr/>
        </p:nvSpPr>
        <p:spPr>
          <a:xfrm>
            <a:off x="484529" y="6659869"/>
            <a:ext cx="2994609" cy="1804277"/>
          </a:xfrm>
          <a:prstGeom prst="snip1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4" name="한쪽 모서리가 잘린 사각형 13"/>
          <p:cNvSpPr/>
          <p:nvPr/>
        </p:nvSpPr>
        <p:spPr>
          <a:xfrm>
            <a:off x="665284" y="6462464"/>
            <a:ext cx="2994609" cy="1804277"/>
          </a:xfrm>
          <a:prstGeom prst="snip1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7" name="학습…"/>
          <p:cNvSpPr txBox="1"/>
          <p:nvPr/>
        </p:nvSpPr>
        <p:spPr>
          <a:xfrm>
            <a:off x="819008" y="6398774"/>
            <a:ext cx="2554505" cy="1931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defTabSz="457200">
              <a:lnSpc>
                <a:spcPct val="110000"/>
              </a:lnSpc>
              <a:defRPr sz="5100">
                <a:solidFill>
                  <a:schemeClr val="accent3"/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pPr>
            <a:r>
              <a:rPr lang="ko-KR" altLang="en-US" dirty="0" smtClean="0">
                <a:solidFill>
                  <a:srgbClr val="EE6B12"/>
                </a:solidFill>
              </a:rPr>
              <a:t>학습</a:t>
            </a:r>
            <a:endParaRPr lang="en-US" altLang="ko-KR" dirty="0" smtClean="0">
              <a:solidFill>
                <a:srgbClr val="EE6B12"/>
              </a:solidFill>
            </a:endParaRPr>
          </a:p>
          <a:p>
            <a:pPr defTabSz="457200">
              <a:lnSpc>
                <a:spcPct val="110000"/>
              </a:lnSpc>
              <a:defRPr sz="5100">
                <a:solidFill>
                  <a:schemeClr val="accent3"/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pPr>
            <a:r>
              <a:rPr lang="ko-KR" altLang="en-US" dirty="0" smtClean="0">
                <a:solidFill>
                  <a:srgbClr val="EE6B12"/>
                </a:solidFill>
              </a:rPr>
              <a:t>계획</a:t>
            </a:r>
            <a:endParaRPr lang="ko-KR" altLang="en-US" dirty="0">
              <a:solidFill>
                <a:srgbClr val="EE6B12"/>
              </a:solidFill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4096972" y="3192137"/>
            <a:ext cx="16190057" cy="2550650"/>
            <a:chOff x="6921499" y="3192137"/>
            <a:chExt cx="16190057" cy="2550650"/>
          </a:xfrm>
        </p:grpSpPr>
        <p:sp>
          <p:nvSpPr>
            <p:cNvPr id="21" name="직사각형 20"/>
            <p:cNvSpPr/>
            <p:nvPr/>
          </p:nvSpPr>
          <p:spPr>
            <a:xfrm>
              <a:off x="9475469" y="3448016"/>
              <a:ext cx="13636087" cy="1809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2400" dirty="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사춘기 몸의 변화 ♀ </a:t>
              </a:r>
            </a:p>
          </p:txBody>
        </p:sp>
        <p:grpSp>
          <p:nvGrpSpPr>
            <p:cNvPr id="22" name="그룹 21"/>
            <p:cNvGrpSpPr/>
            <p:nvPr/>
          </p:nvGrpSpPr>
          <p:grpSpPr>
            <a:xfrm>
              <a:off x="6921499" y="3192137"/>
              <a:ext cx="2286818" cy="2550650"/>
              <a:chOff x="5728225" y="3192137"/>
              <a:chExt cx="2286818" cy="2550650"/>
            </a:xfrm>
          </p:grpSpPr>
          <p:sp>
            <p:nvSpPr>
              <p:cNvPr id="23" name="타원 22"/>
              <p:cNvSpPr/>
              <p:nvPr/>
            </p:nvSpPr>
            <p:spPr>
              <a:xfrm>
                <a:off x="5728225" y="3192137"/>
                <a:ext cx="2286818" cy="2286818"/>
              </a:xfrm>
              <a:prstGeom prst="ellipse">
                <a:avLst/>
              </a:prstGeom>
              <a:noFill/>
              <a:ln w="1270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190358" y="3341104"/>
                <a:ext cx="1362552" cy="2401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6200" b="0" i="0" u="none" strike="noStrike" cap="none" spc="0" normalizeH="0" baseline="0" dirty="0" smtClean="0">
                    <a:ln>
                      <a:noFill/>
                    </a:ln>
                    <a:solidFill>
                      <a:srgbClr val="6DBA44"/>
                    </a:solidFill>
                    <a:effectLst/>
                    <a:uFillTx/>
                    <a:latin typeface="Sandoll 고딕NeoRound 07 Bd" panose="020B0600000101010101" pitchFamily="34" charset="-127"/>
                    <a:ea typeface="Sandoll 고딕NeoRound 07 Bd" panose="020B0600000101010101" pitchFamily="34" charset="-127"/>
                    <a:sym typeface="Canela Text Regular"/>
                  </a:rPr>
                  <a:t>2</a:t>
                </a:r>
                <a:endParaRPr kumimoji="0" lang="ko-KR" altLang="en-US" sz="16200" b="0" i="0" u="none" strike="noStrike" cap="none" spc="0" normalizeH="0" baseline="0" dirty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endParaRPr>
              </a:p>
            </p:txBody>
          </p:sp>
        </p:grpSp>
      </p:grpSp>
      <p:sp>
        <p:nvSpPr>
          <p:cNvPr id="25" name="➊ 생명의 탄생에는 소중한 의미가 담겨 있어요.…"/>
          <p:cNvSpPr txBox="1"/>
          <p:nvPr/>
        </p:nvSpPr>
        <p:spPr>
          <a:xfrm>
            <a:off x="4100517" y="8763309"/>
            <a:ext cx="15280966" cy="1428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/>
          <a:p>
            <a:pPr algn="l" defTabSz="457200">
              <a:lnSpc>
                <a:spcPct val="160000"/>
              </a:lnSpc>
              <a:defRPr sz="57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dirty="0">
                <a:solidFill>
                  <a:schemeClr val="accent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➌</a:t>
            </a:r>
            <a:r>
              <a:rPr lang="en-US" dirty="0" smtClean="0">
                <a:solidFill>
                  <a:schemeClr val="accent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700" dirty="0" err="1">
                <a:sym typeface="나눔고딕"/>
              </a:rPr>
              <a:t>월경통이란</a:t>
            </a:r>
            <a:r>
              <a:rPr lang="ko-KR" altLang="en-US" sz="5700" dirty="0">
                <a:sym typeface="나눔고딕"/>
              </a:rPr>
              <a:t> 무엇인가요</a:t>
            </a:r>
            <a:r>
              <a:rPr lang="en-US" altLang="ko-KR" sz="5700" dirty="0">
                <a:sym typeface="나눔고딕"/>
              </a:rPr>
              <a:t>?</a:t>
            </a:r>
            <a:endParaRPr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4096972" y="10191401"/>
            <a:ext cx="12846254" cy="1571964"/>
            <a:chOff x="6376024" y="11674549"/>
            <a:chExt cx="12846254" cy="1571964"/>
          </a:xfrm>
        </p:grpSpPr>
        <p:sp>
          <p:nvSpPr>
            <p:cNvPr id="171" name="부모님께 감사 편지 쓰기"/>
            <p:cNvSpPr txBox="1"/>
            <p:nvPr/>
          </p:nvSpPr>
          <p:spPr>
            <a:xfrm>
              <a:off x="9265618" y="11674549"/>
              <a:ext cx="9956660" cy="157196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rmAutofit/>
            </a:bodyPr>
            <a:lstStyle>
              <a:lvl1pPr algn="l" defTabSz="457200">
                <a:lnSpc>
                  <a:spcPct val="160000"/>
                </a:lnSpc>
                <a:defRPr sz="5300" b="1">
                  <a:solidFill>
                    <a:srgbClr val="67288E"/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r>
                <a:rPr lang="ko-KR" altLang="en-US" dirty="0"/>
                <a:t>사춘기 몸과 마음의 변화 알아보기</a:t>
              </a:r>
              <a:endParaRPr dirty="0"/>
            </a:p>
          </p:txBody>
        </p:sp>
        <p:grpSp>
          <p:nvGrpSpPr>
            <p:cNvPr id="10" name="그룹 9"/>
            <p:cNvGrpSpPr/>
            <p:nvPr/>
          </p:nvGrpSpPr>
          <p:grpSpPr>
            <a:xfrm>
              <a:off x="6376024" y="11997636"/>
              <a:ext cx="2585660" cy="909168"/>
              <a:chOff x="6376024" y="11997636"/>
              <a:chExt cx="2585660" cy="909168"/>
            </a:xfrm>
          </p:grpSpPr>
          <p:grpSp>
            <p:nvGrpSpPr>
              <p:cNvPr id="7" name="그룹 6"/>
              <p:cNvGrpSpPr/>
              <p:nvPr/>
            </p:nvGrpSpPr>
            <p:grpSpPr>
              <a:xfrm>
                <a:off x="6376024" y="11997636"/>
                <a:ext cx="2585660" cy="909168"/>
                <a:chOff x="6376024" y="11997636"/>
                <a:chExt cx="2585660" cy="909168"/>
              </a:xfrm>
            </p:grpSpPr>
            <p:pic>
              <p:nvPicPr>
                <p:cNvPr id="174" name="이미지" descr="이미지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6376024" y="11997636"/>
                  <a:ext cx="2585660" cy="909168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sp>
              <p:nvSpPr>
                <p:cNvPr id="28" name="직사각형 27"/>
                <p:cNvSpPr/>
                <p:nvPr/>
              </p:nvSpPr>
              <p:spPr>
                <a:xfrm>
                  <a:off x="8276428" y="12255640"/>
                  <a:ext cx="391800" cy="510363"/>
                </a:xfrm>
                <a:prstGeom prst="rect">
                  <a:avLst/>
                </a:prstGeom>
                <a:solidFill>
                  <a:srgbClr val="883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32" name="직사각형 31"/>
              <p:cNvSpPr/>
              <p:nvPr/>
            </p:nvSpPr>
            <p:spPr>
              <a:xfrm>
                <a:off x="8185120" y="12159955"/>
                <a:ext cx="554960" cy="7017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4400" dirty="0" smtClean="0">
                    <a:solidFill>
                      <a:schemeClr val="bg1"/>
                    </a:solidFill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</a:rPr>
                  <a:t>4</a:t>
                </a:r>
                <a:endParaRPr lang="ko-KR" altLang="en-US" sz="4400" dirty="0">
                  <a:solidFill>
                    <a:schemeClr val="bg1"/>
                  </a:solidFill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</a:endParaRPr>
              </a:p>
            </p:txBody>
          </p:sp>
        </p:grpSp>
      </p:grpSp>
      <p:grpSp>
        <p:nvGrpSpPr>
          <p:cNvPr id="27" name="그룹 26"/>
          <p:cNvGrpSpPr/>
          <p:nvPr/>
        </p:nvGrpSpPr>
        <p:grpSpPr>
          <a:xfrm>
            <a:off x="11593628" y="7442245"/>
            <a:ext cx="12633628" cy="1571964"/>
            <a:chOff x="6376024" y="11674549"/>
            <a:chExt cx="12633628" cy="1571964"/>
          </a:xfrm>
        </p:grpSpPr>
        <p:sp>
          <p:nvSpPr>
            <p:cNvPr id="29" name="부모님께 감사 편지 쓰기"/>
            <p:cNvSpPr txBox="1"/>
            <p:nvPr/>
          </p:nvSpPr>
          <p:spPr>
            <a:xfrm>
              <a:off x="9052992" y="11674549"/>
              <a:ext cx="9956660" cy="157196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rmAutofit/>
            </a:bodyPr>
            <a:lstStyle>
              <a:lvl1pPr algn="l" defTabSz="457200">
                <a:lnSpc>
                  <a:spcPct val="160000"/>
                </a:lnSpc>
                <a:defRPr sz="5300" b="1">
                  <a:solidFill>
                    <a:srgbClr val="67288E"/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r>
                <a:rPr lang="ko-KR" altLang="en-US" dirty="0" smtClean="0"/>
                <a:t>사춘기 여성의 </a:t>
              </a:r>
              <a:r>
                <a:rPr lang="ko-KR" altLang="en-US" dirty="0"/>
                <a:t>신체 변화 알아보기</a:t>
              </a:r>
              <a:endParaRPr dirty="0"/>
            </a:p>
          </p:txBody>
        </p:sp>
        <p:grpSp>
          <p:nvGrpSpPr>
            <p:cNvPr id="30" name="그룹 29"/>
            <p:cNvGrpSpPr/>
            <p:nvPr/>
          </p:nvGrpSpPr>
          <p:grpSpPr>
            <a:xfrm>
              <a:off x="6376024" y="11997636"/>
              <a:ext cx="2585660" cy="909168"/>
              <a:chOff x="6376024" y="11997636"/>
              <a:chExt cx="2585660" cy="909168"/>
            </a:xfrm>
          </p:grpSpPr>
          <p:grpSp>
            <p:nvGrpSpPr>
              <p:cNvPr id="31" name="그룹 30"/>
              <p:cNvGrpSpPr/>
              <p:nvPr/>
            </p:nvGrpSpPr>
            <p:grpSpPr>
              <a:xfrm>
                <a:off x="6376024" y="11997636"/>
                <a:ext cx="2585660" cy="909168"/>
                <a:chOff x="6376024" y="11997636"/>
                <a:chExt cx="2585660" cy="909168"/>
              </a:xfrm>
            </p:grpSpPr>
            <p:pic>
              <p:nvPicPr>
                <p:cNvPr id="34" name="이미지" descr="이미지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6376024" y="11997636"/>
                  <a:ext cx="2585660" cy="909168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sp>
              <p:nvSpPr>
                <p:cNvPr id="35" name="직사각형 34"/>
                <p:cNvSpPr/>
                <p:nvPr/>
              </p:nvSpPr>
              <p:spPr>
                <a:xfrm>
                  <a:off x="8276428" y="12255640"/>
                  <a:ext cx="391800" cy="510363"/>
                </a:xfrm>
                <a:prstGeom prst="rect">
                  <a:avLst/>
                </a:prstGeom>
                <a:solidFill>
                  <a:srgbClr val="883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33" name="직사각형 32"/>
              <p:cNvSpPr/>
              <p:nvPr/>
            </p:nvSpPr>
            <p:spPr>
              <a:xfrm>
                <a:off x="8185120" y="12159955"/>
                <a:ext cx="554960" cy="7017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4400" dirty="0" smtClean="0">
                    <a:solidFill>
                      <a:schemeClr val="bg1"/>
                    </a:solidFill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</a:rPr>
                  <a:t>3</a:t>
                </a:r>
                <a:endParaRPr lang="ko-KR" altLang="en-US" sz="4400" dirty="0">
                  <a:solidFill>
                    <a:schemeClr val="bg1"/>
                  </a:solidFill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</a:endParaRPr>
              </a:p>
            </p:txBody>
          </p:sp>
        </p:grpSp>
      </p:grpSp>
      <p:grpSp>
        <p:nvGrpSpPr>
          <p:cNvPr id="36" name="그룹 35"/>
          <p:cNvGrpSpPr/>
          <p:nvPr/>
        </p:nvGrpSpPr>
        <p:grpSpPr>
          <a:xfrm>
            <a:off x="4096972" y="11253740"/>
            <a:ext cx="18161746" cy="1571964"/>
            <a:chOff x="6376024" y="11674549"/>
            <a:chExt cx="18161746" cy="1571964"/>
          </a:xfrm>
        </p:grpSpPr>
        <p:sp>
          <p:nvSpPr>
            <p:cNvPr id="37" name="부모님께 감사 편지 쓰기"/>
            <p:cNvSpPr txBox="1"/>
            <p:nvPr/>
          </p:nvSpPr>
          <p:spPr>
            <a:xfrm>
              <a:off x="9265617" y="11674549"/>
              <a:ext cx="15272153" cy="157196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ct val="160000"/>
                </a:lnSpc>
                <a:defRPr sz="5300" b="1">
                  <a:solidFill>
                    <a:srgbClr val="67288E"/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r>
                <a:rPr lang="ko-KR" altLang="en-US" dirty="0"/>
                <a:t>사춘기 남성과 여성의 신체 변화에 올바르게 대처하기</a:t>
              </a:r>
              <a:endParaRPr dirty="0"/>
            </a:p>
          </p:txBody>
        </p:sp>
        <p:grpSp>
          <p:nvGrpSpPr>
            <p:cNvPr id="38" name="그룹 37"/>
            <p:cNvGrpSpPr/>
            <p:nvPr/>
          </p:nvGrpSpPr>
          <p:grpSpPr>
            <a:xfrm>
              <a:off x="6376024" y="11997636"/>
              <a:ext cx="2585660" cy="909168"/>
              <a:chOff x="6376024" y="11997636"/>
              <a:chExt cx="2585660" cy="909168"/>
            </a:xfrm>
          </p:grpSpPr>
          <p:grpSp>
            <p:nvGrpSpPr>
              <p:cNvPr id="39" name="그룹 38"/>
              <p:cNvGrpSpPr/>
              <p:nvPr/>
            </p:nvGrpSpPr>
            <p:grpSpPr>
              <a:xfrm>
                <a:off x="6376024" y="11997636"/>
                <a:ext cx="2585660" cy="909168"/>
                <a:chOff x="6376024" y="11997636"/>
                <a:chExt cx="2585660" cy="909168"/>
              </a:xfrm>
            </p:grpSpPr>
            <p:pic>
              <p:nvPicPr>
                <p:cNvPr id="41" name="이미지" descr="이미지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6376024" y="11997636"/>
                  <a:ext cx="2585660" cy="909168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sp>
              <p:nvSpPr>
                <p:cNvPr id="42" name="직사각형 41"/>
                <p:cNvSpPr/>
                <p:nvPr/>
              </p:nvSpPr>
              <p:spPr>
                <a:xfrm>
                  <a:off x="8276428" y="12255640"/>
                  <a:ext cx="391800" cy="510363"/>
                </a:xfrm>
                <a:prstGeom prst="rect">
                  <a:avLst/>
                </a:prstGeom>
                <a:solidFill>
                  <a:srgbClr val="883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40" name="직사각형 39"/>
              <p:cNvSpPr/>
              <p:nvPr/>
            </p:nvSpPr>
            <p:spPr>
              <a:xfrm>
                <a:off x="8185120" y="12159955"/>
                <a:ext cx="554960" cy="7017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4400" dirty="0">
                    <a:solidFill>
                      <a:schemeClr val="bg1"/>
                    </a:solidFill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</a:rPr>
                  <a:t>5</a:t>
                </a:r>
                <a:endParaRPr lang="ko-KR" altLang="en-US" sz="4400" dirty="0">
                  <a:solidFill>
                    <a:schemeClr val="bg1"/>
                  </a:solidFill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56485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다음 그림을 보면서 떠오르는 것을 이야기해 보세요."/>
          <p:cNvSpPr txBox="1"/>
          <p:nvPr/>
        </p:nvSpPr>
        <p:spPr>
          <a:xfrm>
            <a:off x="4250606" y="3766021"/>
            <a:ext cx="19344890" cy="1344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dirty="0"/>
              <a:t>다음 그림을 보고 떠오른 생각을 이야기해 보세요</a:t>
            </a:r>
            <a:r>
              <a:rPr lang="en-US" altLang="ko-KR" dirty="0"/>
              <a:t>.</a:t>
            </a:r>
            <a:endParaRPr lang="en-US" altLang="ko-KR" sz="4800" dirty="0"/>
          </a:p>
        </p:txBody>
      </p:sp>
      <p:sp>
        <p:nvSpPr>
          <p:cNvPr id="179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dirty="0"/>
              <a:t>1 </a:t>
            </a:r>
            <a:r>
              <a:rPr dirty="0" err="1"/>
              <a:t>건강한</a:t>
            </a:r>
            <a:r>
              <a:rPr dirty="0"/>
              <a:t> </a:t>
            </a:r>
            <a:r>
              <a:rPr dirty="0" err="1"/>
              <a:t>관계와</a:t>
            </a:r>
            <a:r>
              <a:rPr dirty="0"/>
              <a:t> 성</a:t>
            </a:r>
          </a:p>
        </p:txBody>
      </p:sp>
      <p:sp>
        <p:nvSpPr>
          <p:cNvPr id="180" name="01 성의 발달"/>
          <p:cNvSpPr txBox="1"/>
          <p:nvPr/>
        </p:nvSpPr>
        <p:spPr>
          <a:xfrm>
            <a:off x="1049209" y="1354225"/>
            <a:ext cx="286103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t>01 성의 발달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17182640" y="768758"/>
            <a:ext cx="6631517" cy="975763"/>
            <a:chOff x="19329492" y="938878"/>
            <a:chExt cx="6631517" cy="975763"/>
          </a:xfrm>
        </p:grpSpPr>
        <p:grpSp>
          <p:nvGrpSpPr>
            <p:cNvPr id="2" name="그룹 1"/>
            <p:cNvGrpSpPr/>
            <p:nvPr/>
          </p:nvGrpSpPr>
          <p:grpSpPr>
            <a:xfrm>
              <a:off x="19329492" y="938878"/>
              <a:ext cx="6631517" cy="878396"/>
              <a:chOff x="19329492" y="917613"/>
              <a:chExt cx="6631517" cy="878396"/>
            </a:xfrm>
          </p:grpSpPr>
          <p:sp>
            <p:nvSpPr>
              <p:cNvPr id="12" name="직사각형 11"/>
              <p:cNvSpPr/>
              <p:nvPr/>
            </p:nvSpPr>
            <p:spPr>
              <a:xfrm>
                <a:off x="20341492" y="974027"/>
                <a:ext cx="5619517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사춘기 몸의 변화 ♀</a:t>
                </a:r>
              </a:p>
            </p:txBody>
          </p:sp>
          <p:sp>
            <p:nvSpPr>
              <p:cNvPr id="14" name="타원 13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2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pic>
        <p:nvPicPr>
          <p:cNvPr id="16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9209" y="2480974"/>
            <a:ext cx="3403079" cy="5198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1496" y="5426128"/>
            <a:ext cx="8801008" cy="727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593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dirty="0"/>
              <a:t>1 </a:t>
            </a:r>
            <a:r>
              <a:rPr dirty="0" err="1"/>
              <a:t>건강한</a:t>
            </a:r>
            <a:r>
              <a:rPr dirty="0"/>
              <a:t> </a:t>
            </a:r>
            <a:r>
              <a:rPr dirty="0" err="1"/>
              <a:t>관계와</a:t>
            </a:r>
            <a:r>
              <a:rPr dirty="0"/>
              <a:t> 성</a:t>
            </a:r>
          </a:p>
        </p:txBody>
      </p:sp>
      <p:sp>
        <p:nvSpPr>
          <p:cNvPr id="180" name="01 성의 발달"/>
          <p:cNvSpPr txBox="1"/>
          <p:nvPr/>
        </p:nvSpPr>
        <p:spPr>
          <a:xfrm>
            <a:off x="1049209" y="1354225"/>
            <a:ext cx="286103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t>01 성의 발달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17182640" y="768758"/>
            <a:ext cx="6631517" cy="975763"/>
            <a:chOff x="19329492" y="938878"/>
            <a:chExt cx="6631517" cy="975763"/>
          </a:xfrm>
        </p:grpSpPr>
        <p:grpSp>
          <p:nvGrpSpPr>
            <p:cNvPr id="2" name="그룹 1"/>
            <p:cNvGrpSpPr/>
            <p:nvPr/>
          </p:nvGrpSpPr>
          <p:grpSpPr>
            <a:xfrm>
              <a:off x="19329492" y="938878"/>
              <a:ext cx="6631517" cy="878396"/>
              <a:chOff x="19329492" y="917613"/>
              <a:chExt cx="6631517" cy="878396"/>
            </a:xfrm>
          </p:grpSpPr>
          <p:sp>
            <p:nvSpPr>
              <p:cNvPr id="12" name="직사각형 11"/>
              <p:cNvSpPr/>
              <p:nvPr/>
            </p:nvSpPr>
            <p:spPr>
              <a:xfrm>
                <a:off x="20341492" y="974027"/>
                <a:ext cx="5619517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사춘기 몸의 변화 ♀</a:t>
                </a:r>
              </a:p>
            </p:txBody>
          </p:sp>
          <p:sp>
            <p:nvSpPr>
              <p:cNvPr id="14" name="타원 13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2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0414" y="3005279"/>
            <a:ext cx="12442423" cy="10137746"/>
          </a:xfrm>
          <a:prstGeom prst="rect">
            <a:avLst/>
          </a:prstGeom>
        </p:spPr>
      </p:pic>
      <p:grpSp>
        <p:nvGrpSpPr>
          <p:cNvPr id="16" name="그룹 15"/>
          <p:cNvGrpSpPr/>
          <p:nvPr/>
        </p:nvGrpSpPr>
        <p:grpSpPr>
          <a:xfrm>
            <a:off x="2479725" y="7528121"/>
            <a:ext cx="3108960" cy="1092062"/>
            <a:chOff x="7936992" y="2803546"/>
            <a:chExt cx="3108960" cy="1092062"/>
          </a:xfrm>
        </p:grpSpPr>
        <p:sp>
          <p:nvSpPr>
            <p:cNvPr id="19" name="모서리가 둥근 직사각형 18"/>
            <p:cNvSpPr/>
            <p:nvPr/>
          </p:nvSpPr>
          <p:spPr>
            <a:xfrm>
              <a:off x="7936992" y="2803546"/>
              <a:ext cx="3108960" cy="1092062"/>
            </a:xfrm>
            <a:prstGeom prst="roundRect">
              <a:avLst>
                <a:gd name="adj" fmla="val 26715"/>
              </a:avLst>
            </a:prstGeom>
            <a:solidFill>
              <a:srgbClr val="6DBA4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0" name="다음 그림을 보면서 떠오르는 것을 이야기해 보세요."/>
            <p:cNvSpPr txBox="1"/>
            <p:nvPr/>
          </p:nvSpPr>
          <p:spPr>
            <a:xfrm>
              <a:off x="8156448" y="2930408"/>
              <a:ext cx="2670048" cy="6554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4800" dirty="0" smtClean="0">
                  <a:solidFill>
                    <a:schemeClr val="bg1"/>
                  </a:solidFill>
                </a:rPr>
                <a:t>어휘 창고</a:t>
              </a:r>
              <a:endParaRPr sz="4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6178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dirty="0"/>
              <a:t>1 </a:t>
            </a:r>
            <a:r>
              <a:rPr dirty="0" err="1"/>
              <a:t>건강한</a:t>
            </a:r>
            <a:r>
              <a:rPr dirty="0"/>
              <a:t> </a:t>
            </a:r>
            <a:r>
              <a:rPr dirty="0" err="1"/>
              <a:t>관계와</a:t>
            </a:r>
            <a:r>
              <a:rPr dirty="0"/>
              <a:t> 성</a:t>
            </a:r>
          </a:p>
        </p:txBody>
      </p:sp>
      <p:sp>
        <p:nvSpPr>
          <p:cNvPr id="202" name="01 성의 발달"/>
          <p:cNvSpPr txBox="1"/>
          <p:nvPr/>
        </p:nvSpPr>
        <p:spPr>
          <a:xfrm>
            <a:off x="1049209" y="1354225"/>
            <a:ext cx="286103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t>01 성의 발달</a:t>
            </a:r>
          </a:p>
        </p:txBody>
      </p:sp>
      <p:grpSp>
        <p:nvGrpSpPr>
          <p:cNvPr id="21" name="그룹 20"/>
          <p:cNvGrpSpPr/>
          <p:nvPr/>
        </p:nvGrpSpPr>
        <p:grpSpPr>
          <a:xfrm>
            <a:off x="5578659" y="2527426"/>
            <a:ext cx="13226682" cy="1232862"/>
            <a:chOff x="3929407" y="2964333"/>
            <a:chExt cx="13226682" cy="1232862"/>
          </a:xfrm>
        </p:grpSpPr>
        <p:sp>
          <p:nvSpPr>
            <p:cNvPr id="22" name="생명의 탄생에는 소중한 의미가 담겨 있어요"/>
            <p:cNvSpPr txBox="1"/>
            <p:nvPr/>
          </p:nvSpPr>
          <p:spPr>
            <a:xfrm>
              <a:off x="5107727" y="2964333"/>
              <a:ext cx="12048362" cy="11267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r>
                <a:rPr lang="ko-KR" altLang="en-US" dirty="0"/>
                <a:t>여성의 생식 기관과 변화를 알아요</a:t>
              </a:r>
              <a:endParaRPr dirty="0"/>
            </a:p>
          </p:txBody>
        </p:sp>
        <p:grpSp>
          <p:nvGrpSpPr>
            <p:cNvPr id="23" name="그룹 22"/>
            <p:cNvGrpSpPr/>
            <p:nvPr/>
          </p:nvGrpSpPr>
          <p:grpSpPr>
            <a:xfrm>
              <a:off x="3929407" y="3124517"/>
              <a:ext cx="932113" cy="1072678"/>
              <a:chOff x="2532397" y="3124517"/>
              <a:chExt cx="932113" cy="1072678"/>
            </a:xfrm>
          </p:grpSpPr>
          <p:sp>
            <p:nvSpPr>
              <p:cNvPr id="24" name="타원 23"/>
              <p:cNvSpPr/>
              <p:nvPr/>
            </p:nvSpPr>
            <p:spPr>
              <a:xfrm>
                <a:off x="2532397" y="3159008"/>
                <a:ext cx="932113" cy="932113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654882" y="3124517"/>
                <a:ext cx="699812" cy="10726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68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6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20" name="그룹 19"/>
          <p:cNvGrpSpPr/>
          <p:nvPr/>
        </p:nvGrpSpPr>
        <p:grpSpPr>
          <a:xfrm>
            <a:off x="17182640" y="768758"/>
            <a:ext cx="6631517" cy="975763"/>
            <a:chOff x="19329492" y="938878"/>
            <a:chExt cx="6631517" cy="975763"/>
          </a:xfrm>
        </p:grpSpPr>
        <p:grpSp>
          <p:nvGrpSpPr>
            <p:cNvPr id="26" name="그룹 25"/>
            <p:cNvGrpSpPr/>
            <p:nvPr/>
          </p:nvGrpSpPr>
          <p:grpSpPr>
            <a:xfrm>
              <a:off x="19329492" y="938878"/>
              <a:ext cx="6631517" cy="878396"/>
              <a:chOff x="19329492" y="917613"/>
              <a:chExt cx="6631517" cy="878396"/>
            </a:xfrm>
          </p:grpSpPr>
          <p:sp>
            <p:nvSpPr>
              <p:cNvPr id="28" name="직사각형 27"/>
              <p:cNvSpPr/>
              <p:nvPr/>
            </p:nvSpPr>
            <p:spPr>
              <a:xfrm>
                <a:off x="20341492" y="974027"/>
                <a:ext cx="5619517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사춘기 몸의 변화 ♀</a:t>
                </a:r>
              </a:p>
            </p:txBody>
          </p:sp>
          <p:sp>
            <p:nvSpPr>
              <p:cNvPr id="29" name="타원 28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2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12228382" y="6536146"/>
            <a:ext cx="11291416" cy="2664000"/>
            <a:chOff x="12781158" y="7557731"/>
            <a:chExt cx="7354800" cy="2664000"/>
          </a:xfrm>
        </p:grpSpPr>
        <p:sp>
          <p:nvSpPr>
            <p:cNvPr id="49" name="모서리가 둥근 직사각형 48"/>
            <p:cNvSpPr/>
            <p:nvPr/>
          </p:nvSpPr>
          <p:spPr>
            <a:xfrm>
              <a:off x="12781158" y="7557731"/>
              <a:ext cx="7354800" cy="2664000"/>
            </a:xfrm>
            <a:prstGeom prst="roundRect">
              <a:avLst/>
            </a:prstGeom>
            <a:solidFill>
              <a:schemeClr val="bg1"/>
            </a:solidFill>
            <a:ln w="76200" cap="flat">
              <a:solidFill>
                <a:srgbClr val="F193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8" name="가족 모두가 출산 과정을 겪는…"/>
            <p:cNvSpPr txBox="1"/>
            <p:nvPr/>
          </p:nvSpPr>
          <p:spPr>
            <a:xfrm>
              <a:off x="13052543" y="7667570"/>
              <a:ext cx="6812031" cy="23236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/>
            <a:p>
              <a:pPr algn="l">
                <a:lnSpc>
                  <a:spcPct val="150000"/>
                </a:lnSpc>
              </a:pP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질 분비물이 나온다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50000"/>
                </a:lnSpc>
              </a:pP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➊ 소변을 본 뒤에는 </a:t>
              </a: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앞에서 뒤로 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닦는다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50000"/>
                </a:lnSpc>
              </a:pP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➋ 외부 생식기는 </a:t>
              </a:r>
              <a:r>
                <a:rPr lang="ko-KR" altLang="en-US" dirty="0" err="1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약산성비누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en-US" altLang="ko-KR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주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2~3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회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를 </a:t>
              </a: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사용하여 씻는다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50000"/>
                </a:lnSpc>
              </a:pP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➌ 질 분비물이 많거나 </a:t>
              </a: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색깔이 짙고 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냄새가 심하면 </a:t>
              </a: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병원 진료를 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받는다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sz="28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4563548" y="4220459"/>
            <a:ext cx="7354957" cy="2032174"/>
            <a:chOff x="4750695" y="4220459"/>
            <a:chExt cx="7354957" cy="2032174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4750695" y="4220459"/>
              <a:ext cx="7354957" cy="2032174"/>
            </a:xfrm>
            <a:prstGeom prst="roundRect">
              <a:avLst/>
            </a:prstGeom>
            <a:solidFill>
              <a:schemeClr val="bg1"/>
            </a:solidFill>
            <a:ln w="76200" cap="flat">
              <a:solidFill>
                <a:srgbClr val="F193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9" name="가족 모두가 출산 과정을 겪는…"/>
            <p:cNvSpPr txBox="1"/>
            <p:nvPr/>
          </p:nvSpPr>
          <p:spPr>
            <a:xfrm>
              <a:off x="5022158" y="4309913"/>
              <a:ext cx="6812031" cy="16942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/>
            <a:p>
              <a:pPr algn="l">
                <a:lnSpc>
                  <a:spcPct val="160000"/>
                </a:lnSpc>
              </a:pP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이유 없이 짜증이 난다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60000"/>
                </a:lnSpc>
              </a:pP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➊ 자신의 장점을 활용할 </a:t>
              </a: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수 있는 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모임에 참여한다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60000"/>
                </a:lnSpc>
              </a:pP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➋ 관심 있는 일에 </a:t>
              </a: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집중해 자신의 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능력을 키운다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4563548" y="6536146"/>
            <a:ext cx="7354957" cy="1991628"/>
            <a:chOff x="4750695" y="6712803"/>
            <a:chExt cx="7354957" cy="3204000"/>
          </a:xfrm>
        </p:grpSpPr>
        <p:sp>
          <p:nvSpPr>
            <p:cNvPr id="7" name="모서리가 둥근 직사각형 6"/>
            <p:cNvSpPr/>
            <p:nvPr/>
          </p:nvSpPr>
          <p:spPr>
            <a:xfrm>
              <a:off x="4750695" y="6712803"/>
              <a:ext cx="7354957" cy="3204000"/>
            </a:xfrm>
            <a:prstGeom prst="roundRect">
              <a:avLst/>
            </a:prstGeom>
            <a:solidFill>
              <a:schemeClr val="bg1"/>
            </a:solidFill>
            <a:ln w="76200" cap="flat">
              <a:solidFill>
                <a:srgbClr val="F193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2" name="가족 모두가 출산 과정을 겪는…"/>
            <p:cNvSpPr txBox="1"/>
            <p:nvPr/>
          </p:nvSpPr>
          <p:spPr>
            <a:xfrm>
              <a:off x="5022157" y="6889505"/>
              <a:ext cx="6812031" cy="26371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/>
            <a:p>
              <a:pPr algn="l">
                <a:lnSpc>
                  <a:spcPct val="150000"/>
                </a:lnSpc>
              </a:pP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가슴에 몽우리가 생기고</a:t>
              </a:r>
              <a:r>
                <a:rPr lang="en-US" altLang="ko-KR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유방이 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발달한다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50000"/>
                </a:lnSpc>
              </a:pP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➊ 몸에 알맞은 </a:t>
              </a: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크기의 속옷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브래지어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)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을 입는다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50000"/>
                </a:lnSpc>
              </a:pP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➋ 가슴에 충격이 가지 </a:t>
              </a: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않도록 주의하고 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보호한다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sz="28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4563548" y="8811287"/>
            <a:ext cx="7354957" cy="1704516"/>
            <a:chOff x="4750695" y="10142974"/>
            <a:chExt cx="7354957" cy="2736000"/>
          </a:xfrm>
        </p:grpSpPr>
        <p:sp>
          <p:nvSpPr>
            <p:cNvPr id="47" name="모서리가 둥근 직사각형 46"/>
            <p:cNvSpPr/>
            <p:nvPr/>
          </p:nvSpPr>
          <p:spPr>
            <a:xfrm>
              <a:off x="4750695" y="10142974"/>
              <a:ext cx="7354957" cy="2736000"/>
            </a:xfrm>
            <a:prstGeom prst="roundRect">
              <a:avLst/>
            </a:prstGeom>
            <a:solidFill>
              <a:schemeClr val="bg1"/>
            </a:solidFill>
            <a:ln w="76200" cap="flat">
              <a:solidFill>
                <a:srgbClr val="F193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4" name="가족 모두가 출산 과정을 겪는…"/>
            <p:cNvSpPr txBox="1"/>
            <p:nvPr/>
          </p:nvSpPr>
          <p:spPr>
            <a:xfrm>
              <a:off x="5022158" y="10476995"/>
              <a:ext cx="6812031" cy="18889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/>
            <a:p>
              <a:pPr algn="l">
                <a:lnSpc>
                  <a:spcPct val="150000"/>
                </a:lnSpc>
              </a:pP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골반이 커지고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엉덩이가 넓어진다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50000"/>
                </a:lnSpc>
              </a:pP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➊ 골반이 커지면서 </a:t>
              </a: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체형에 맞는 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옷을 </a:t>
              </a: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선택한다</a:t>
              </a:r>
              <a:r>
                <a:rPr lang="en-US" altLang="ko-KR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12228380" y="4196048"/>
            <a:ext cx="11303999" cy="2034000"/>
            <a:chOff x="12781158" y="4196043"/>
            <a:chExt cx="4795976" cy="2352694"/>
          </a:xfrm>
        </p:grpSpPr>
        <p:sp>
          <p:nvSpPr>
            <p:cNvPr id="48" name="모서리가 둥근 직사각형 47"/>
            <p:cNvSpPr/>
            <p:nvPr/>
          </p:nvSpPr>
          <p:spPr>
            <a:xfrm>
              <a:off x="12781158" y="4196043"/>
              <a:ext cx="4795976" cy="2352694"/>
            </a:xfrm>
            <a:prstGeom prst="roundRect">
              <a:avLst/>
            </a:prstGeom>
            <a:solidFill>
              <a:schemeClr val="bg1"/>
            </a:solidFill>
            <a:ln w="76200" cap="flat">
              <a:solidFill>
                <a:srgbClr val="F193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1" name="가족 모두가 출산 과정을 겪는…"/>
            <p:cNvSpPr txBox="1"/>
            <p:nvPr/>
          </p:nvSpPr>
          <p:spPr>
            <a:xfrm>
              <a:off x="12957929" y="4349123"/>
              <a:ext cx="4271146" cy="205535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/>
            <a:p>
              <a:pPr algn="l">
                <a:lnSpc>
                  <a:spcPct val="150000"/>
                </a:lnSpc>
              </a:pP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생식기 주변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겨드랑이</a:t>
              </a:r>
              <a:r>
                <a:rPr lang="en-US" altLang="ko-KR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팔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다리에 체모가 난다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50000"/>
                </a:lnSpc>
              </a:pP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➊ 감염 위험이 </a:t>
              </a: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있으므로 체모는 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함부로 </a:t>
              </a: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자르지 않는다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50000"/>
                </a:lnSpc>
              </a:pP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➋ 매일 목욕을 해서 </a:t>
              </a: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땀과 피지를 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씻어 낸다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12189967" y="9506244"/>
            <a:ext cx="11329831" cy="3414626"/>
            <a:chOff x="12742743" y="11298323"/>
            <a:chExt cx="7354957" cy="1548000"/>
          </a:xfrm>
        </p:grpSpPr>
        <p:sp>
          <p:nvSpPr>
            <p:cNvPr id="50" name="모서리가 둥근 직사각형 49"/>
            <p:cNvSpPr/>
            <p:nvPr/>
          </p:nvSpPr>
          <p:spPr>
            <a:xfrm>
              <a:off x="12742743" y="11298323"/>
              <a:ext cx="7354957" cy="1548000"/>
            </a:xfrm>
            <a:prstGeom prst="roundRect">
              <a:avLst/>
            </a:prstGeom>
            <a:solidFill>
              <a:schemeClr val="bg1"/>
            </a:solidFill>
            <a:ln w="76200" cap="flat">
              <a:solidFill>
                <a:srgbClr val="F193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5" name="가족 모두가 출산 과정을 겪는…"/>
            <p:cNvSpPr txBox="1"/>
            <p:nvPr/>
          </p:nvSpPr>
          <p:spPr>
            <a:xfrm>
              <a:off x="13014206" y="11416435"/>
              <a:ext cx="6939070" cy="13117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/>
            <a:p>
              <a:pPr algn="l">
                <a:lnSpc>
                  <a:spcPct val="150000"/>
                </a:lnSpc>
              </a:pP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난관</a:t>
              </a:r>
              <a:r>
                <a:rPr lang="en-US" altLang="ko-KR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(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나팔관</a:t>
              </a:r>
              <a:r>
                <a:rPr lang="en-US" altLang="ko-KR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) - </a:t>
              </a: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난소에서 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생긴 </a:t>
              </a: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난자를 자궁으로 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보내는 길</a:t>
              </a:r>
            </a:p>
            <a:p>
              <a:pPr algn="l">
                <a:lnSpc>
                  <a:spcPct val="150000"/>
                </a:lnSpc>
              </a:pP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자궁 </a:t>
              </a:r>
              <a:r>
                <a:rPr lang="en-US" altLang="ko-KR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-</a:t>
              </a: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수정란이 </a:t>
              </a: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착상하고 태아가 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자랄 수 </a:t>
              </a: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있도록 지켜주는 곳으로 임신을 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하지 </a:t>
              </a: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않으면 </a:t>
              </a:r>
              <a:r>
                <a:rPr lang="ko-KR" altLang="en-US" dirty="0" err="1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월경현상이</a:t>
              </a: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일어남</a:t>
              </a:r>
            </a:p>
            <a:p>
              <a:pPr algn="l">
                <a:lnSpc>
                  <a:spcPct val="150000"/>
                </a:lnSpc>
              </a:pP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난소 </a:t>
              </a:r>
              <a:r>
                <a:rPr lang="en-US" altLang="ko-KR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- </a:t>
              </a: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난포를 </a:t>
              </a: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성숙시켜 난자를 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생산하는 곳</a:t>
              </a:r>
            </a:p>
            <a:p>
              <a:pPr algn="l">
                <a:lnSpc>
                  <a:spcPct val="150000"/>
                </a:lnSpc>
              </a:pP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질 </a:t>
              </a:r>
              <a:r>
                <a:rPr lang="en-US" altLang="ko-KR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-</a:t>
              </a: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외부 </a:t>
              </a: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생식기</a:t>
              </a:r>
              <a:r>
                <a:rPr lang="en-US" altLang="ko-KR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내부 생식기를 연결하는 길이며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월경 </a:t>
              </a: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혈액과 아기가 나오는 통로</a:t>
              </a:r>
              <a:endParaRPr sz="28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32" y="3975652"/>
            <a:ext cx="3301500" cy="9227029"/>
          </a:xfrm>
          <a:prstGeom prst="rect">
            <a:avLst/>
          </a:prstGeom>
        </p:spPr>
      </p:pic>
      <p:grpSp>
        <p:nvGrpSpPr>
          <p:cNvPr id="36" name="그룹 35"/>
          <p:cNvGrpSpPr/>
          <p:nvPr/>
        </p:nvGrpSpPr>
        <p:grpSpPr>
          <a:xfrm>
            <a:off x="4563548" y="10793627"/>
            <a:ext cx="7354957" cy="2127243"/>
            <a:chOff x="4750695" y="10142974"/>
            <a:chExt cx="7354957" cy="2736000"/>
          </a:xfrm>
        </p:grpSpPr>
        <p:sp>
          <p:nvSpPr>
            <p:cNvPr id="37" name="모서리가 둥근 직사각형 36"/>
            <p:cNvSpPr/>
            <p:nvPr/>
          </p:nvSpPr>
          <p:spPr>
            <a:xfrm>
              <a:off x="4750695" y="10142974"/>
              <a:ext cx="7354957" cy="2736000"/>
            </a:xfrm>
            <a:prstGeom prst="roundRect">
              <a:avLst/>
            </a:prstGeom>
            <a:solidFill>
              <a:schemeClr val="bg1"/>
            </a:solidFill>
            <a:ln w="76200" cap="flat">
              <a:solidFill>
                <a:srgbClr val="F193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9" name="가족 모두가 출산 과정을 겪는…"/>
            <p:cNvSpPr txBox="1"/>
            <p:nvPr/>
          </p:nvSpPr>
          <p:spPr>
            <a:xfrm>
              <a:off x="5022158" y="10312161"/>
              <a:ext cx="6812031" cy="19949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/>
            <a:p>
              <a:pPr algn="l">
                <a:lnSpc>
                  <a:spcPct val="150000"/>
                </a:lnSpc>
              </a:pP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여드름이 난다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50000"/>
                </a:lnSpc>
              </a:pP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➊ </a:t>
              </a:r>
              <a:r>
                <a:rPr lang="ko-KR" altLang="en-US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피지샘이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막히지 </a:t>
              </a: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않도록 피부를 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머리카락으로</a:t>
              </a:r>
            </a:p>
            <a:p>
              <a:pPr algn="l">
                <a:lnSpc>
                  <a:spcPct val="150000"/>
                </a:lnSpc>
              </a:pP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가리지 않고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비누로 깨끗이 </a:t>
              </a:r>
              <a:r>
                <a:rPr lang="ko-KR" altLang="en-US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씻어 </a:t>
              </a:r>
              <a:r>
                <a:rPr lang="ko-KR" altLang="en-US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청결하게 한다</a:t>
              </a:r>
              <a:r>
                <a:rPr lang="en-US" altLang="ko-KR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68032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dirty="0"/>
              <a:t>1 </a:t>
            </a:r>
            <a:r>
              <a:rPr dirty="0" err="1"/>
              <a:t>건강한</a:t>
            </a:r>
            <a:r>
              <a:rPr dirty="0"/>
              <a:t> </a:t>
            </a:r>
            <a:r>
              <a:rPr dirty="0" err="1"/>
              <a:t>관계와</a:t>
            </a:r>
            <a:r>
              <a:rPr dirty="0"/>
              <a:t> 성</a:t>
            </a:r>
          </a:p>
        </p:txBody>
      </p:sp>
      <p:sp>
        <p:nvSpPr>
          <p:cNvPr id="202" name="01 성의 발달"/>
          <p:cNvSpPr txBox="1"/>
          <p:nvPr/>
        </p:nvSpPr>
        <p:spPr>
          <a:xfrm>
            <a:off x="1049209" y="1354225"/>
            <a:ext cx="286103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t>01 성의 발달</a:t>
            </a:r>
          </a:p>
        </p:txBody>
      </p:sp>
      <p:grpSp>
        <p:nvGrpSpPr>
          <p:cNvPr id="21" name="그룹 20"/>
          <p:cNvGrpSpPr/>
          <p:nvPr/>
        </p:nvGrpSpPr>
        <p:grpSpPr>
          <a:xfrm>
            <a:off x="7832248" y="3503154"/>
            <a:ext cx="8719505" cy="1232862"/>
            <a:chOff x="3929407" y="2964333"/>
            <a:chExt cx="8719505" cy="1232862"/>
          </a:xfrm>
        </p:grpSpPr>
        <p:sp>
          <p:nvSpPr>
            <p:cNvPr id="22" name="생명의 탄생에는 소중한 의미가 담겨 있어요"/>
            <p:cNvSpPr txBox="1"/>
            <p:nvPr/>
          </p:nvSpPr>
          <p:spPr>
            <a:xfrm>
              <a:off x="5107727" y="2964333"/>
              <a:ext cx="7541185" cy="12328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r>
                <a:rPr lang="ko-KR" altLang="en-US" dirty="0"/>
                <a:t>월경이 시작되었어요</a:t>
              </a:r>
              <a:endParaRPr dirty="0"/>
            </a:p>
          </p:txBody>
        </p:sp>
        <p:grpSp>
          <p:nvGrpSpPr>
            <p:cNvPr id="23" name="그룹 22"/>
            <p:cNvGrpSpPr/>
            <p:nvPr/>
          </p:nvGrpSpPr>
          <p:grpSpPr>
            <a:xfrm>
              <a:off x="3929407" y="3124517"/>
              <a:ext cx="932113" cy="1072678"/>
              <a:chOff x="2532397" y="3124517"/>
              <a:chExt cx="932113" cy="1072678"/>
            </a:xfrm>
          </p:grpSpPr>
          <p:sp>
            <p:nvSpPr>
              <p:cNvPr id="24" name="타원 23"/>
              <p:cNvSpPr/>
              <p:nvPr/>
            </p:nvSpPr>
            <p:spPr>
              <a:xfrm>
                <a:off x="2532397" y="3159008"/>
                <a:ext cx="932113" cy="932113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654882" y="3124517"/>
                <a:ext cx="699812" cy="10726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68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6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2" name="직사각형 1"/>
          <p:cNvSpPr/>
          <p:nvPr/>
        </p:nvSpPr>
        <p:spPr>
          <a:xfrm>
            <a:off x="3910242" y="5334506"/>
            <a:ext cx="1587568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월경은 자궁벽이 혈액과 영양소로 두꺼워졌다가 배출되는 현상입니다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en-US" altLang="ko-KR" sz="40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40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월경은 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25~35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일 간격으로 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3~7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일 동안 반복적인 주기로 이루어집니다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en-US" altLang="ko-KR" sz="40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40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그래서 월경을 </a:t>
            </a:r>
            <a:r>
              <a:rPr lang="ko-KR" altLang="en-US" sz="4000" b="1" dirty="0" err="1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생리라고도</a:t>
            </a:r>
            <a:r>
              <a:rPr lang="ko-KR" altLang="en-US" sz="40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부릅니다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en-US" altLang="ko-KR" sz="40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40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하지만 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청소년기에는 호르몬 분비가 </a:t>
            </a:r>
            <a:r>
              <a:rPr lang="ko-KR" altLang="en-US" sz="40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미성숙하여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40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주기가 불규칙할 </a:t>
            </a:r>
            <a:r>
              <a:rPr lang="ko-KR" altLang="en-US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수 있습니다</a:t>
            </a:r>
            <a:r>
              <a:rPr lang="en-US" altLang="ko-KR" sz="40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48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36" name="그룹 35"/>
          <p:cNvGrpSpPr/>
          <p:nvPr/>
        </p:nvGrpSpPr>
        <p:grpSpPr>
          <a:xfrm>
            <a:off x="17182640" y="768758"/>
            <a:ext cx="6631517" cy="975763"/>
            <a:chOff x="19329492" y="938878"/>
            <a:chExt cx="6631517" cy="975763"/>
          </a:xfrm>
        </p:grpSpPr>
        <p:grpSp>
          <p:nvGrpSpPr>
            <p:cNvPr id="38" name="그룹 37"/>
            <p:cNvGrpSpPr/>
            <p:nvPr/>
          </p:nvGrpSpPr>
          <p:grpSpPr>
            <a:xfrm>
              <a:off x="19329492" y="938878"/>
              <a:ext cx="6631517" cy="878396"/>
              <a:chOff x="19329492" y="917613"/>
              <a:chExt cx="6631517" cy="878396"/>
            </a:xfrm>
          </p:grpSpPr>
          <p:sp>
            <p:nvSpPr>
              <p:cNvPr id="44" name="직사각형 43"/>
              <p:cNvSpPr/>
              <p:nvPr/>
            </p:nvSpPr>
            <p:spPr>
              <a:xfrm>
                <a:off x="20341492" y="974027"/>
                <a:ext cx="5619517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사춘기 몸의 변화 ♀</a:t>
                </a:r>
              </a:p>
            </p:txBody>
          </p:sp>
          <p:sp>
            <p:nvSpPr>
              <p:cNvPr id="46" name="타원 45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2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73997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6151" y="3007879"/>
            <a:ext cx="11617520" cy="2312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t>1 건강한 관계와 성</a:t>
            </a:r>
          </a:p>
        </p:txBody>
      </p:sp>
      <p:sp>
        <p:nvSpPr>
          <p:cNvPr id="222" name="01 성의 발달"/>
          <p:cNvSpPr txBox="1"/>
          <p:nvPr/>
        </p:nvSpPr>
        <p:spPr>
          <a:xfrm>
            <a:off x="1049209" y="1354225"/>
            <a:ext cx="286103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t>01 성의 발달</a:t>
            </a:r>
          </a:p>
        </p:txBody>
      </p:sp>
      <p:sp>
        <p:nvSpPr>
          <p:cNvPr id="223" name="부모님께 감사 편지 쓰기"/>
          <p:cNvSpPr txBox="1"/>
          <p:nvPr/>
        </p:nvSpPr>
        <p:spPr>
          <a:xfrm>
            <a:off x="1659062" y="3920429"/>
            <a:ext cx="11972014" cy="1189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fontScale="77500" lnSpcReduction="20000"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dirty="0"/>
              <a:t>사춘기 여</a:t>
            </a:r>
            <a:r>
              <a:rPr lang="ko-KR" altLang="en-US" dirty="0" smtClean="0"/>
              <a:t>성의 </a:t>
            </a:r>
            <a:r>
              <a:rPr lang="ko-KR" altLang="en-US" dirty="0"/>
              <a:t>신체 변화 알아보기</a:t>
            </a:r>
            <a:endParaRPr dirty="0"/>
          </a:p>
        </p:txBody>
      </p:sp>
      <p:pic>
        <p:nvPicPr>
          <p:cNvPr id="226" name="이미지" descr="이미지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72310" y="5300909"/>
            <a:ext cx="1113337" cy="558801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8" y="5254822"/>
            <a:ext cx="7996334" cy="1782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dirty="0"/>
              <a:t>다음은 사춘기 여성의 신체 변화입니다</a:t>
            </a:r>
            <a:r>
              <a:rPr lang="en-US" altLang="ko-KR" dirty="0"/>
              <a:t>. </a:t>
            </a:r>
            <a:endParaRPr lang="en-US" altLang="ko-KR" dirty="0" smtClean="0"/>
          </a:p>
          <a:p>
            <a:r>
              <a:rPr lang="ko-KR" altLang="en-US" dirty="0" smtClean="0"/>
              <a:t>알맞은 </a:t>
            </a:r>
            <a:r>
              <a:rPr lang="ko-KR" altLang="en-US" dirty="0"/>
              <a:t>내용을 서로 연결해 보세요</a:t>
            </a:r>
            <a:r>
              <a:rPr lang="en-US" altLang="ko-KR" dirty="0"/>
              <a:t>.</a:t>
            </a:r>
            <a:endParaRPr dirty="0"/>
          </a:p>
        </p:txBody>
      </p:sp>
      <p:grpSp>
        <p:nvGrpSpPr>
          <p:cNvPr id="21" name="그룹 20"/>
          <p:cNvGrpSpPr/>
          <p:nvPr/>
        </p:nvGrpSpPr>
        <p:grpSpPr>
          <a:xfrm>
            <a:off x="1829424" y="2835377"/>
            <a:ext cx="2585660" cy="909168"/>
            <a:chOff x="6376024" y="11997636"/>
            <a:chExt cx="2585660" cy="909168"/>
          </a:xfrm>
        </p:grpSpPr>
        <p:grpSp>
          <p:nvGrpSpPr>
            <p:cNvPr id="22" name="그룹 21"/>
            <p:cNvGrpSpPr/>
            <p:nvPr/>
          </p:nvGrpSpPr>
          <p:grpSpPr>
            <a:xfrm>
              <a:off x="6376024" y="11997636"/>
              <a:ext cx="2585660" cy="909168"/>
              <a:chOff x="6376024" y="11997636"/>
              <a:chExt cx="2585660" cy="909168"/>
            </a:xfrm>
          </p:grpSpPr>
          <p:pic>
            <p:nvPicPr>
              <p:cNvPr id="24" name="이미지" descr="이미지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6376024" y="11997636"/>
                <a:ext cx="2585660" cy="909168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25" name="직사각형 24"/>
              <p:cNvSpPr/>
              <p:nvPr/>
            </p:nvSpPr>
            <p:spPr>
              <a:xfrm>
                <a:off x="8276428" y="12255640"/>
                <a:ext cx="391800" cy="510363"/>
              </a:xfrm>
              <a:prstGeom prst="rect">
                <a:avLst/>
              </a:prstGeom>
              <a:solidFill>
                <a:srgbClr val="88318D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3" name="직사각형 22"/>
            <p:cNvSpPr/>
            <p:nvPr/>
          </p:nvSpPr>
          <p:spPr>
            <a:xfrm>
              <a:off x="8185120" y="12159955"/>
              <a:ext cx="554960" cy="701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400" dirty="0" smtClean="0">
                  <a:solidFill>
                    <a:schemeClr val="bg1"/>
                  </a:solidFill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</a:rPr>
                <a:t>3</a:t>
              </a:r>
              <a:endParaRPr lang="ko-KR" altLang="en-US" sz="4400" dirty="0">
                <a:solidFill>
                  <a:schemeClr val="bg1"/>
                </a:solidFill>
                <a:latin typeface="학교안심 둥근미소 TTF B" panose="02000703000000000000" pitchFamily="2" charset="-127"/>
                <a:ea typeface="학교안심 둥근미소 TTF B" panose="02000703000000000000" pitchFamily="2" charset="-127"/>
              </a:endParaRPr>
            </a:p>
          </p:txBody>
        </p:sp>
      </p:grpSp>
      <p:grpSp>
        <p:nvGrpSpPr>
          <p:cNvPr id="26" name="그룹 25"/>
          <p:cNvGrpSpPr/>
          <p:nvPr/>
        </p:nvGrpSpPr>
        <p:grpSpPr>
          <a:xfrm>
            <a:off x="17182640" y="768758"/>
            <a:ext cx="6631517" cy="975763"/>
            <a:chOff x="19329492" y="938878"/>
            <a:chExt cx="6631517" cy="975763"/>
          </a:xfrm>
        </p:grpSpPr>
        <p:grpSp>
          <p:nvGrpSpPr>
            <p:cNvPr id="27" name="그룹 26"/>
            <p:cNvGrpSpPr/>
            <p:nvPr/>
          </p:nvGrpSpPr>
          <p:grpSpPr>
            <a:xfrm>
              <a:off x="19329492" y="938878"/>
              <a:ext cx="6631517" cy="878396"/>
              <a:chOff x="19329492" y="917613"/>
              <a:chExt cx="6631517" cy="878396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20341492" y="974027"/>
                <a:ext cx="5619517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사춘기 몸의 변화 ♂</a:t>
                </a:r>
              </a:p>
            </p:txBody>
          </p:sp>
          <p:sp>
            <p:nvSpPr>
              <p:cNvPr id="30" name="타원 29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2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63571" y="2808009"/>
            <a:ext cx="10181173" cy="9789589"/>
          </a:xfrm>
          <a:prstGeom prst="rect">
            <a:avLst/>
          </a:prstGeom>
        </p:spPr>
      </p:pic>
      <p:pic>
        <p:nvPicPr>
          <p:cNvPr id="225" name="이미지" descr="이미지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177075" y="3709983"/>
            <a:ext cx="1585488" cy="17824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" name="그룹 30"/>
          <p:cNvGrpSpPr/>
          <p:nvPr/>
        </p:nvGrpSpPr>
        <p:grpSpPr>
          <a:xfrm>
            <a:off x="10133388" y="11366555"/>
            <a:ext cx="3230183" cy="1097280"/>
            <a:chOff x="1049209" y="3108960"/>
            <a:chExt cx="3230183" cy="1097280"/>
          </a:xfrm>
        </p:grpSpPr>
        <p:sp>
          <p:nvSpPr>
            <p:cNvPr id="32" name="모서리가 둥근 직사각형 31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88318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647996" y="3329305"/>
              <a:ext cx="2032608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0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예시답안</a:t>
              </a:r>
              <a:endParaRPr kumimoji="0" lang="ko-KR" altLang="en-US" sz="4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18664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dirty="0"/>
              <a:t>1 </a:t>
            </a:r>
            <a:r>
              <a:rPr dirty="0" err="1"/>
              <a:t>건강한</a:t>
            </a:r>
            <a:r>
              <a:rPr dirty="0"/>
              <a:t> </a:t>
            </a:r>
            <a:r>
              <a:rPr dirty="0" err="1"/>
              <a:t>관계와</a:t>
            </a:r>
            <a:r>
              <a:rPr dirty="0"/>
              <a:t> 성</a:t>
            </a:r>
          </a:p>
        </p:txBody>
      </p:sp>
      <p:sp>
        <p:nvSpPr>
          <p:cNvPr id="202" name="01 성의 발달"/>
          <p:cNvSpPr txBox="1"/>
          <p:nvPr/>
        </p:nvSpPr>
        <p:spPr>
          <a:xfrm>
            <a:off x="1049209" y="1354225"/>
            <a:ext cx="286103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t>01 성의 발달</a:t>
            </a:r>
          </a:p>
        </p:txBody>
      </p:sp>
      <p:sp>
        <p:nvSpPr>
          <p:cNvPr id="2" name="직사각형 1"/>
          <p:cNvSpPr/>
          <p:nvPr/>
        </p:nvSpPr>
        <p:spPr>
          <a:xfrm>
            <a:off x="4254160" y="5334506"/>
            <a:ext cx="1587568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월경이 시작되기 전이나 진행되는 동안 아랫배가 무겁거나 </a:t>
            </a:r>
            <a:r>
              <a:rPr lang="ko-KR" altLang="en-US" sz="3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아픈 증상</a:t>
            </a:r>
            <a:endParaRPr lang="ko-KR" altLang="en-US" sz="60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36" name="그룹 35"/>
          <p:cNvGrpSpPr/>
          <p:nvPr/>
        </p:nvGrpSpPr>
        <p:grpSpPr>
          <a:xfrm>
            <a:off x="17182640" y="768758"/>
            <a:ext cx="6631517" cy="975763"/>
            <a:chOff x="19329492" y="938878"/>
            <a:chExt cx="6631517" cy="975763"/>
          </a:xfrm>
        </p:grpSpPr>
        <p:grpSp>
          <p:nvGrpSpPr>
            <p:cNvPr id="38" name="그룹 37"/>
            <p:cNvGrpSpPr/>
            <p:nvPr/>
          </p:nvGrpSpPr>
          <p:grpSpPr>
            <a:xfrm>
              <a:off x="19329492" y="938878"/>
              <a:ext cx="6631517" cy="878396"/>
              <a:chOff x="19329492" y="917613"/>
              <a:chExt cx="6631517" cy="878396"/>
            </a:xfrm>
          </p:grpSpPr>
          <p:sp>
            <p:nvSpPr>
              <p:cNvPr id="44" name="직사각형 43"/>
              <p:cNvSpPr/>
              <p:nvPr/>
            </p:nvSpPr>
            <p:spPr>
              <a:xfrm>
                <a:off x="20341492" y="974027"/>
                <a:ext cx="5619517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사춘기 몸의 변화 ♀</a:t>
                </a:r>
              </a:p>
            </p:txBody>
          </p:sp>
          <p:sp>
            <p:nvSpPr>
              <p:cNvPr id="46" name="타원 45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2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1395935" y="6892653"/>
            <a:ext cx="21592131" cy="5454704"/>
            <a:chOff x="1049209" y="6574601"/>
            <a:chExt cx="21592131" cy="5454704"/>
          </a:xfrm>
        </p:grpSpPr>
        <p:grpSp>
          <p:nvGrpSpPr>
            <p:cNvPr id="16" name="그룹 15"/>
            <p:cNvGrpSpPr/>
            <p:nvPr/>
          </p:nvGrpSpPr>
          <p:grpSpPr>
            <a:xfrm>
              <a:off x="2036946" y="6574601"/>
              <a:ext cx="7852157" cy="815009"/>
              <a:chOff x="11340805" y="7017026"/>
              <a:chExt cx="7852157" cy="815009"/>
            </a:xfrm>
          </p:grpSpPr>
          <p:sp>
            <p:nvSpPr>
              <p:cNvPr id="17" name="모서리가 둥근 직사각형 16"/>
              <p:cNvSpPr/>
              <p:nvPr/>
            </p:nvSpPr>
            <p:spPr>
              <a:xfrm>
                <a:off x="11340805" y="7017026"/>
                <a:ext cx="7852157" cy="815009"/>
              </a:xfrm>
              <a:prstGeom prst="roundRect">
                <a:avLst>
                  <a:gd name="adj" fmla="val 50000"/>
                </a:avLst>
              </a:prstGeom>
              <a:solidFill>
                <a:srgbClr val="F193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1643296" y="7151636"/>
                <a:ext cx="7247177" cy="5457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r>
                  <a:rPr lang="ko-KR" altLang="en-US" sz="3200" b="1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따뜻한 물을 마시고 </a:t>
                </a:r>
                <a:r>
                  <a:rPr lang="ko-KR" altLang="en-US" sz="32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자극적인 </a:t>
                </a:r>
                <a:r>
                  <a:rPr lang="ko-KR" altLang="en-US" sz="3200" b="1" dirty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음식 피하기</a:t>
                </a:r>
                <a:endParaRPr kumimoji="0" lang="ko-KR" altLang="en-US" sz="4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sp>
          <p:nvSpPr>
            <p:cNvPr id="3" name="직사각형 2"/>
            <p:cNvSpPr/>
            <p:nvPr/>
          </p:nvSpPr>
          <p:spPr>
            <a:xfrm>
              <a:off x="1049209" y="7715609"/>
              <a:ext cx="9827630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ko-KR" altLang="en-US" sz="28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충분하게 수분을 섭취하고 맵고 짠 </a:t>
              </a:r>
              <a:r>
                <a:rPr lang="ko-KR" altLang="en-US" sz="2800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음식과 기름진 </a:t>
              </a:r>
              <a:r>
                <a:rPr lang="ko-KR" altLang="en-US" sz="28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음식은 피해요</a:t>
              </a:r>
              <a:r>
                <a:rPr lang="en-US" altLang="ko-KR" sz="28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20" name="그룹 19"/>
            <p:cNvGrpSpPr/>
            <p:nvPr/>
          </p:nvGrpSpPr>
          <p:grpSpPr>
            <a:xfrm>
              <a:off x="2036946" y="9503302"/>
              <a:ext cx="7852157" cy="815009"/>
              <a:chOff x="11340805" y="7017026"/>
              <a:chExt cx="7852157" cy="815009"/>
            </a:xfrm>
          </p:grpSpPr>
          <p:sp>
            <p:nvSpPr>
              <p:cNvPr id="26" name="모서리가 둥근 직사각형 25"/>
              <p:cNvSpPr/>
              <p:nvPr/>
            </p:nvSpPr>
            <p:spPr>
              <a:xfrm>
                <a:off x="11340805" y="7017026"/>
                <a:ext cx="7852157" cy="815009"/>
              </a:xfrm>
              <a:prstGeom prst="roundRect">
                <a:avLst>
                  <a:gd name="adj" fmla="val 50000"/>
                </a:avLst>
              </a:prstGeom>
              <a:solidFill>
                <a:srgbClr val="F193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3168555" y="7151636"/>
                <a:ext cx="4196663" cy="5457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r>
                  <a:rPr lang="ko-KR" altLang="en-US" sz="32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아랫배 따뜻하게 감싸기</a:t>
                </a:r>
                <a:endParaRPr kumimoji="0" lang="ko-KR" altLang="en-US" sz="4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sp>
          <p:nvSpPr>
            <p:cNvPr id="28" name="직사각형 27"/>
            <p:cNvSpPr/>
            <p:nvPr/>
          </p:nvSpPr>
          <p:spPr>
            <a:xfrm>
              <a:off x="1428611" y="10644310"/>
              <a:ext cx="9068826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ko-KR" altLang="en-US" sz="2800" dirty="0" err="1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핫팩</a:t>
              </a:r>
              <a:r>
                <a:rPr lang="en-US" altLang="ko-KR" sz="2800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2800" dirty="0" err="1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온찜질로</a:t>
              </a:r>
              <a:r>
                <a:rPr lang="ko-KR" altLang="en-US" sz="2800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아랫배를 따뜻하게 하고 헐렁하고 편한 옷을</a:t>
              </a:r>
              <a:endParaRPr lang="en-US" altLang="ko-KR" sz="2800" dirty="0" smtClean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  <a:p>
              <a:pPr algn="l">
                <a:lnSpc>
                  <a:spcPct val="150000"/>
                </a:lnSpc>
              </a:pPr>
              <a:r>
                <a:rPr lang="ko-KR" altLang="en-US" sz="2800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입거나 </a:t>
              </a:r>
              <a:r>
                <a:rPr lang="ko-KR" altLang="en-US" sz="2800" dirty="0" err="1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족욕으로</a:t>
              </a:r>
              <a:r>
                <a:rPr lang="ko-KR" altLang="en-US" sz="2800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발과 다리를 보온해요</a:t>
              </a:r>
              <a:r>
                <a:rPr lang="en-US" altLang="ko-KR" sz="2800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39" name="그룹 38"/>
            <p:cNvGrpSpPr/>
            <p:nvPr/>
          </p:nvGrpSpPr>
          <p:grpSpPr>
            <a:xfrm>
              <a:off x="13380315" y="6600179"/>
              <a:ext cx="7852157" cy="815009"/>
              <a:chOff x="11340805" y="7017026"/>
              <a:chExt cx="7852157" cy="815009"/>
            </a:xfrm>
          </p:grpSpPr>
          <p:sp>
            <p:nvSpPr>
              <p:cNvPr id="40" name="모서리가 둥근 직사각형 39"/>
              <p:cNvSpPr/>
              <p:nvPr/>
            </p:nvSpPr>
            <p:spPr>
              <a:xfrm>
                <a:off x="11340805" y="7017026"/>
                <a:ext cx="7852157" cy="815009"/>
              </a:xfrm>
              <a:prstGeom prst="roundRect">
                <a:avLst>
                  <a:gd name="adj" fmla="val 50000"/>
                </a:avLst>
              </a:prstGeom>
              <a:solidFill>
                <a:srgbClr val="F193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2917686" y="7151636"/>
                <a:ext cx="4698402" cy="5457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r>
                  <a:rPr lang="ko-KR" altLang="en-US" sz="32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복식 호흡과 허리 운동하기</a:t>
                </a:r>
                <a:endParaRPr kumimoji="0" lang="ko-KR" altLang="en-US" sz="4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sp>
          <p:nvSpPr>
            <p:cNvPr id="43" name="직사각형 42"/>
            <p:cNvSpPr/>
            <p:nvPr/>
          </p:nvSpPr>
          <p:spPr>
            <a:xfrm>
              <a:off x="12233553" y="7741187"/>
              <a:ext cx="1040778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8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혈액 순환을 돕고 내장 근육을 </a:t>
              </a:r>
              <a:r>
                <a:rPr lang="ko-KR" altLang="en-US" sz="2800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움직여 통증을 </a:t>
              </a:r>
              <a:r>
                <a:rPr lang="ko-KR" altLang="en-US" sz="28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줄이는 운동을 해요</a:t>
              </a:r>
              <a:r>
                <a:rPr lang="en-US" altLang="ko-KR" sz="28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32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grpSp>
          <p:nvGrpSpPr>
            <p:cNvPr id="45" name="그룹 44"/>
            <p:cNvGrpSpPr/>
            <p:nvPr/>
          </p:nvGrpSpPr>
          <p:grpSpPr>
            <a:xfrm>
              <a:off x="13380315" y="9528880"/>
              <a:ext cx="7852157" cy="815009"/>
              <a:chOff x="11340805" y="7017026"/>
              <a:chExt cx="7852157" cy="815009"/>
            </a:xfrm>
          </p:grpSpPr>
          <p:sp>
            <p:nvSpPr>
              <p:cNvPr id="47" name="모서리가 둥근 직사각형 46"/>
              <p:cNvSpPr/>
              <p:nvPr/>
            </p:nvSpPr>
            <p:spPr>
              <a:xfrm>
                <a:off x="11340805" y="7017026"/>
                <a:ext cx="7852157" cy="815009"/>
              </a:xfrm>
              <a:prstGeom prst="roundRect">
                <a:avLst>
                  <a:gd name="adj" fmla="val 50000"/>
                </a:avLst>
              </a:prstGeom>
              <a:solidFill>
                <a:srgbClr val="F193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3110848" y="7151636"/>
                <a:ext cx="4312079" cy="5457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r>
                  <a:rPr lang="ko-KR" altLang="en-US" sz="32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너무 아프면 진통제 먹기</a:t>
                </a:r>
                <a:endParaRPr kumimoji="0" lang="ko-KR" altLang="en-US" sz="4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sp>
          <p:nvSpPr>
            <p:cNvPr id="49" name="직사각형 48"/>
            <p:cNvSpPr/>
            <p:nvPr/>
          </p:nvSpPr>
          <p:spPr>
            <a:xfrm>
              <a:off x="12392578" y="10669888"/>
              <a:ext cx="9827630" cy="4801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28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통증이 가라앉지 않고 너무 심할 </a:t>
              </a:r>
              <a:r>
                <a:rPr lang="ko-KR" altLang="en-US" sz="2800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때 사용해요</a:t>
              </a:r>
              <a:r>
                <a:rPr lang="en-US" altLang="ko-KR" sz="28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32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33" name="그룹 32"/>
          <p:cNvGrpSpPr/>
          <p:nvPr/>
        </p:nvGrpSpPr>
        <p:grpSpPr>
          <a:xfrm>
            <a:off x="7171079" y="3503154"/>
            <a:ext cx="10041842" cy="1232862"/>
            <a:chOff x="3929407" y="2964333"/>
            <a:chExt cx="10041842" cy="1232862"/>
          </a:xfrm>
        </p:grpSpPr>
        <p:sp>
          <p:nvSpPr>
            <p:cNvPr id="34" name="생명의 탄생에는 소중한 의미가 담겨 있어요"/>
            <p:cNvSpPr txBox="1"/>
            <p:nvPr/>
          </p:nvSpPr>
          <p:spPr>
            <a:xfrm>
              <a:off x="5107727" y="2964333"/>
              <a:ext cx="8863522" cy="12328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r>
                <a:rPr lang="ko-KR" altLang="en-US" dirty="0" err="1" smtClean="0"/>
                <a:t>월경통이란</a:t>
              </a:r>
              <a:r>
                <a:rPr lang="ko-KR" altLang="en-US" dirty="0" smtClean="0"/>
                <a:t> 무엇인가요</a:t>
              </a:r>
              <a:r>
                <a:rPr lang="en-US" altLang="ko-KR" dirty="0" smtClean="0"/>
                <a:t>?</a:t>
              </a:r>
              <a:r>
                <a:rPr lang="ko-KR" altLang="en-US" dirty="0" smtClean="0"/>
                <a:t> </a:t>
              </a:r>
              <a:endParaRPr dirty="0"/>
            </a:p>
          </p:txBody>
        </p:sp>
        <p:grpSp>
          <p:nvGrpSpPr>
            <p:cNvPr id="35" name="그룹 34"/>
            <p:cNvGrpSpPr/>
            <p:nvPr/>
          </p:nvGrpSpPr>
          <p:grpSpPr>
            <a:xfrm>
              <a:off x="3929407" y="3124517"/>
              <a:ext cx="932113" cy="1072678"/>
              <a:chOff x="2532397" y="3124517"/>
              <a:chExt cx="932113" cy="1072678"/>
            </a:xfrm>
          </p:grpSpPr>
          <p:sp>
            <p:nvSpPr>
              <p:cNvPr id="37" name="타원 36"/>
              <p:cNvSpPr/>
              <p:nvPr/>
            </p:nvSpPr>
            <p:spPr>
              <a:xfrm>
                <a:off x="2532397" y="3159008"/>
                <a:ext cx="932113" cy="932113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654882" y="3124517"/>
                <a:ext cx="699812" cy="10726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68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  <a:endParaRPr kumimoji="0" lang="ko-KR" altLang="en-US" sz="6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821621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t>1 건강한 관계와 성</a:t>
            </a:r>
          </a:p>
        </p:txBody>
      </p:sp>
      <p:sp>
        <p:nvSpPr>
          <p:cNvPr id="222" name="01 성의 발달"/>
          <p:cNvSpPr txBox="1"/>
          <p:nvPr/>
        </p:nvSpPr>
        <p:spPr>
          <a:xfrm>
            <a:off x="1049209" y="1354225"/>
            <a:ext cx="286103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t>01 성의 발달</a:t>
            </a:r>
          </a:p>
        </p:txBody>
      </p:sp>
      <p:pic>
        <p:nvPicPr>
          <p:cNvPr id="31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6150" y="3007879"/>
            <a:ext cx="22691701" cy="2312005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부모님께 감사 편지 쓰기"/>
          <p:cNvSpPr txBox="1"/>
          <p:nvPr/>
        </p:nvSpPr>
        <p:spPr>
          <a:xfrm>
            <a:off x="1659062" y="3920429"/>
            <a:ext cx="11972014" cy="1189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fontScale="77500" lnSpcReduction="20000"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dirty="0"/>
              <a:t>사춘기 몸과 마음의 변화 알아보기</a:t>
            </a:r>
            <a:endParaRPr dirty="0"/>
          </a:p>
        </p:txBody>
      </p:sp>
      <p:pic>
        <p:nvPicPr>
          <p:cNvPr id="34" name="이미지" descr="이미지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032498" y="4689108"/>
            <a:ext cx="1585488" cy="1782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이미지" descr="이미지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72310" y="5300909"/>
            <a:ext cx="1113337" cy="558801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8" y="5254823"/>
            <a:ext cx="18709364" cy="805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dirty="0"/>
              <a:t>사춘기 때 나타나는 몸과 마음의 변화를 비교하는 그림에 나누어 정리해 보세요</a:t>
            </a:r>
            <a:r>
              <a:rPr lang="en-US" altLang="ko-KR" dirty="0"/>
              <a:t>.</a:t>
            </a:r>
            <a:endParaRPr dirty="0"/>
          </a:p>
        </p:txBody>
      </p:sp>
      <p:grpSp>
        <p:nvGrpSpPr>
          <p:cNvPr id="21" name="그룹 20"/>
          <p:cNvGrpSpPr/>
          <p:nvPr/>
        </p:nvGrpSpPr>
        <p:grpSpPr>
          <a:xfrm>
            <a:off x="1829424" y="2835377"/>
            <a:ext cx="2585660" cy="909168"/>
            <a:chOff x="6376024" y="11997636"/>
            <a:chExt cx="2585660" cy="909168"/>
          </a:xfrm>
        </p:grpSpPr>
        <p:grpSp>
          <p:nvGrpSpPr>
            <p:cNvPr id="22" name="그룹 21"/>
            <p:cNvGrpSpPr/>
            <p:nvPr/>
          </p:nvGrpSpPr>
          <p:grpSpPr>
            <a:xfrm>
              <a:off x="6376024" y="11997636"/>
              <a:ext cx="2585660" cy="909168"/>
              <a:chOff x="6376024" y="11997636"/>
              <a:chExt cx="2585660" cy="909168"/>
            </a:xfrm>
          </p:grpSpPr>
          <p:pic>
            <p:nvPicPr>
              <p:cNvPr id="24" name="이미지" descr="이미지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6376024" y="11997636"/>
                <a:ext cx="2585660" cy="909168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25" name="직사각형 24"/>
              <p:cNvSpPr/>
              <p:nvPr/>
            </p:nvSpPr>
            <p:spPr>
              <a:xfrm>
                <a:off x="8276428" y="12255640"/>
                <a:ext cx="391800" cy="510363"/>
              </a:xfrm>
              <a:prstGeom prst="rect">
                <a:avLst/>
              </a:prstGeom>
              <a:solidFill>
                <a:srgbClr val="88318D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3" name="직사각형 22"/>
            <p:cNvSpPr/>
            <p:nvPr/>
          </p:nvSpPr>
          <p:spPr>
            <a:xfrm>
              <a:off x="8185120" y="12159955"/>
              <a:ext cx="554960" cy="701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400" dirty="0" smtClean="0">
                  <a:solidFill>
                    <a:schemeClr val="bg1"/>
                  </a:solidFill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</a:rPr>
                <a:t>4</a:t>
              </a:r>
              <a:endParaRPr lang="ko-KR" altLang="en-US" sz="4400" dirty="0">
                <a:solidFill>
                  <a:schemeClr val="bg1"/>
                </a:solidFill>
                <a:latin typeface="학교안심 둥근미소 TTF B" panose="02000703000000000000" pitchFamily="2" charset="-127"/>
                <a:ea typeface="학교안심 둥근미소 TTF B" panose="02000703000000000000" pitchFamily="2" charset="-127"/>
              </a:endParaRPr>
            </a:p>
          </p:txBody>
        </p:sp>
      </p:grpSp>
      <p:pic>
        <p:nvPicPr>
          <p:cNvPr id="39" name="이미지" descr="이미지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72310" y="9190422"/>
            <a:ext cx="1113337" cy="558801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8" y="9025066"/>
            <a:ext cx="18709364" cy="1729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dirty="0"/>
              <a:t>사춘기를 겪으면서 몸이나 마음에 생기는 변화를 겪을 때</a:t>
            </a:r>
            <a:r>
              <a:rPr lang="en-US" altLang="ko-KR" dirty="0"/>
              <a:t>, </a:t>
            </a:r>
            <a:r>
              <a:rPr lang="ko-KR" altLang="en-US" dirty="0"/>
              <a:t>어떻게 대처하면 좋을까요</a:t>
            </a:r>
            <a:r>
              <a:rPr lang="en-US" altLang="ko-KR" dirty="0"/>
              <a:t>?</a:t>
            </a:r>
          </a:p>
          <a:p>
            <a:r>
              <a:rPr lang="ko-KR" altLang="en-US" dirty="0"/>
              <a:t>여러분의 생각을 짧게 적어 보세요</a:t>
            </a:r>
            <a:r>
              <a:rPr lang="en-US" altLang="ko-KR" dirty="0"/>
              <a:t>.</a:t>
            </a:r>
            <a:endParaRPr dirty="0"/>
          </a:p>
        </p:txBody>
      </p:sp>
      <p:grpSp>
        <p:nvGrpSpPr>
          <p:cNvPr id="41" name="그룹 40"/>
          <p:cNvGrpSpPr/>
          <p:nvPr/>
        </p:nvGrpSpPr>
        <p:grpSpPr>
          <a:xfrm>
            <a:off x="17182640" y="768758"/>
            <a:ext cx="6631517" cy="975763"/>
            <a:chOff x="19329492" y="938878"/>
            <a:chExt cx="6631517" cy="975763"/>
          </a:xfrm>
        </p:grpSpPr>
        <p:grpSp>
          <p:nvGrpSpPr>
            <p:cNvPr id="42" name="그룹 41"/>
            <p:cNvGrpSpPr/>
            <p:nvPr/>
          </p:nvGrpSpPr>
          <p:grpSpPr>
            <a:xfrm>
              <a:off x="19329492" y="938878"/>
              <a:ext cx="6631517" cy="878396"/>
              <a:chOff x="19329492" y="917613"/>
              <a:chExt cx="6631517" cy="878396"/>
            </a:xfrm>
          </p:grpSpPr>
          <p:sp>
            <p:nvSpPr>
              <p:cNvPr id="44" name="직사각형 43"/>
              <p:cNvSpPr/>
              <p:nvPr/>
            </p:nvSpPr>
            <p:spPr>
              <a:xfrm>
                <a:off x="20341492" y="974027"/>
                <a:ext cx="5619517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사춘기 몸의 변화 ♀</a:t>
                </a:r>
              </a:p>
            </p:txBody>
          </p:sp>
          <p:sp>
            <p:nvSpPr>
              <p:cNvPr id="45" name="타원 44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2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20165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t>1 건강한 관계와 성</a:t>
            </a:r>
          </a:p>
        </p:txBody>
      </p:sp>
      <p:sp>
        <p:nvSpPr>
          <p:cNvPr id="222" name="01 성의 발달"/>
          <p:cNvSpPr txBox="1"/>
          <p:nvPr/>
        </p:nvSpPr>
        <p:spPr>
          <a:xfrm>
            <a:off x="1049209" y="1354225"/>
            <a:ext cx="286103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t>01 성의 발달</a:t>
            </a:r>
          </a:p>
        </p:txBody>
      </p:sp>
      <p:grpSp>
        <p:nvGrpSpPr>
          <p:cNvPr id="41" name="그룹 40"/>
          <p:cNvGrpSpPr/>
          <p:nvPr/>
        </p:nvGrpSpPr>
        <p:grpSpPr>
          <a:xfrm>
            <a:off x="17182640" y="768758"/>
            <a:ext cx="6631517" cy="975763"/>
            <a:chOff x="19329492" y="938878"/>
            <a:chExt cx="6631517" cy="975763"/>
          </a:xfrm>
        </p:grpSpPr>
        <p:grpSp>
          <p:nvGrpSpPr>
            <p:cNvPr id="42" name="그룹 41"/>
            <p:cNvGrpSpPr/>
            <p:nvPr/>
          </p:nvGrpSpPr>
          <p:grpSpPr>
            <a:xfrm>
              <a:off x="19329492" y="938878"/>
              <a:ext cx="6631517" cy="878396"/>
              <a:chOff x="19329492" y="917613"/>
              <a:chExt cx="6631517" cy="878396"/>
            </a:xfrm>
          </p:grpSpPr>
          <p:sp>
            <p:nvSpPr>
              <p:cNvPr id="44" name="직사각형 43"/>
              <p:cNvSpPr/>
              <p:nvPr/>
            </p:nvSpPr>
            <p:spPr>
              <a:xfrm>
                <a:off x="20341492" y="974027"/>
                <a:ext cx="5619517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사춘기 몸의 변화 ♀</a:t>
                </a:r>
              </a:p>
            </p:txBody>
          </p:sp>
          <p:sp>
            <p:nvSpPr>
              <p:cNvPr id="45" name="타원 44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2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90" y="3229103"/>
            <a:ext cx="12190489" cy="923456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1870" y="6507441"/>
            <a:ext cx="7336670" cy="294557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04746" y="3049594"/>
            <a:ext cx="11096458" cy="4070316"/>
          </a:xfrm>
          <a:prstGeom prst="rect">
            <a:avLst/>
          </a:prstGeom>
        </p:spPr>
      </p:pic>
      <p:grpSp>
        <p:nvGrpSpPr>
          <p:cNvPr id="13" name="그룹 12"/>
          <p:cNvGrpSpPr/>
          <p:nvPr/>
        </p:nvGrpSpPr>
        <p:grpSpPr>
          <a:xfrm>
            <a:off x="10576908" y="2196604"/>
            <a:ext cx="3230183" cy="1097280"/>
            <a:chOff x="1049209" y="3108960"/>
            <a:chExt cx="3230183" cy="1097280"/>
          </a:xfrm>
        </p:grpSpPr>
        <p:sp>
          <p:nvSpPr>
            <p:cNvPr id="14" name="모서리가 둥근 직사각형 13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88318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47996" y="3329305"/>
              <a:ext cx="2032608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0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예시답안</a:t>
              </a:r>
              <a:endParaRPr kumimoji="0" lang="ko-KR" altLang="en-US" sz="4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23014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다음 그림을 보면서 떠오르는 것을 이야기해 보세요."/>
          <p:cNvSpPr txBox="1"/>
          <p:nvPr/>
        </p:nvSpPr>
        <p:spPr>
          <a:xfrm>
            <a:off x="4250606" y="3613480"/>
            <a:ext cx="18244326" cy="1458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dirty="0"/>
              <a:t>다음 그림을 보면서 떠오르는 것을 이야기해 보세요</a:t>
            </a:r>
            <a:r>
              <a:rPr lang="en-US" altLang="ko-KR" dirty="0"/>
              <a:t>.</a:t>
            </a:r>
          </a:p>
          <a:p>
            <a:endParaRPr dirty="0"/>
          </a:p>
        </p:txBody>
      </p:sp>
      <p:sp>
        <p:nvSpPr>
          <p:cNvPr id="179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dirty="0"/>
              <a:t>1 </a:t>
            </a:r>
            <a:r>
              <a:rPr dirty="0" err="1"/>
              <a:t>건강한</a:t>
            </a:r>
            <a:r>
              <a:rPr dirty="0"/>
              <a:t> </a:t>
            </a:r>
            <a:r>
              <a:rPr dirty="0" err="1"/>
              <a:t>관계와</a:t>
            </a:r>
            <a:r>
              <a:rPr dirty="0"/>
              <a:t> 성</a:t>
            </a:r>
          </a:p>
        </p:txBody>
      </p:sp>
      <p:sp>
        <p:nvSpPr>
          <p:cNvPr id="180" name="01 성의 발달"/>
          <p:cNvSpPr txBox="1"/>
          <p:nvPr/>
        </p:nvSpPr>
        <p:spPr>
          <a:xfrm>
            <a:off x="1049209" y="1354225"/>
            <a:ext cx="286103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t>01 성의 발달</a:t>
            </a:r>
          </a:p>
        </p:txBody>
      </p:sp>
      <p:pic>
        <p:nvPicPr>
          <p:cNvPr id="181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95800" y="5243919"/>
            <a:ext cx="5359013" cy="69220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이미지" descr="이미지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24769" y="5552119"/>
            <a:ext cx="7078889" cy="63056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이미지" descr="이미지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430750" y="5700261"/>
            <a:ext cx="5915179" cy="6415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이미지" descr="이미지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96915" y="2480974"/>
            <a:ext cx="3403079" cy="51980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그룹 2"/>
          <p:cNvGrpSpPr/>
          <p:nvPr/>
        </p:nvGrpSpPr>
        <p:grpSpPr>
          <a:xfrm>
            <a:off x="19329492" y="768758"/>
            <a:ext cx="5586089" cy="975763"/>
            <a:chOff x="19329492" y="938878"/>
            <a:chExt cx="5586089" cy="975763"/>
          </a:xfrm>
        </p:grpSpPr>
        <p:grpSp>
          <p:nvGrpSpPr>
            <p:cNvPr id="2" name="그룹 1"/>
            <p:cNvGrpSpPr/>
            <p:nvPr/>
          </p:nvGrpSpPr>
          <p:grpSpPr>
            <a:xfrm>
              <a:off x="19329492" y="938878"/>
              <a:ext cx="5586089" cy="878396"/>
              <a:chOff x="19329492" y="917613"/>
              <a:chExt cx="5586089" cy="878396"/>
            </a:xfrm>
          </p:grpSpPr>
          <p:sp>
            <p:nvSpPr>
              <p:cNvPr id="12" name="직사각형 11"/>
              <p:cNvSpPr/>
              <p:nvPr/>
            </p:nvSpPr>
            <p:spPr>
              <a:xfrm>
                <a:off x="20341493" y="974027"/>
                <a:ext cx="4574088" cy="8125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생명의 탄생</a:t>
                </a:r>
              </a:p>
            </p:txBody>
          </p:sp>
          <p:sp>
            <p:nvSpPr>
              <p:cNvPr id="14" name="타원 13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1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t>1 건강한 관계와 성</a:t>
            </a:r>
          </a:p>
        </p:txBody>
      </p:sp>
      <p:sp>
        <p:nvSpPr>
          <p:cNvPr id="222" name="01 성의 발달"/>
          <p:cNvSpPr txBox="1"/>
          <p:nvPr/>
        </p:nvSpPr>
        <p:spPr>
          <a:xfrm>
            <a:off x="1049209" y="1354225"/>
            <a:ext cx="286103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t>01 성의 발달</a:t>
            </a:r>
          </a:p>
        </p:txBody>
      </p:sp>
      <p:pic>
        <p:nvPicPr>
          <p:cNvPr id="31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6150" y="3007879"/>
            <a:ext cx="22691701" cy="2312005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부모님께 감사 편지 쓰기"/>
          <p:cNvSpPr txBox="1"/>
          <p:nvPr/>
        </p:nvSpPr>
        <p:spPr>
          <a:xfrm>
            <a:off x="1659062" y="3920429"/>
            <a:ext cx="13905616" cy="1189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sz="4800" dirty="0"/>
              <a:t>사춘기 남성과 여성의 신체 변화에 올바르게 대처하기</a:t>
            </a:r>
            <a:endParaRPr sz="4800" dirty="0"/>
          </a:p>
        </p:txBody>
      </p:sp>
      <p:pic>
        <p:nvPicPr>
          <p:cNvPr id="34" name="이미지" descr="이미지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032498" y="4689108"/>
            <a:ext cx="1585488" cy="1782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이미지" descr="이미지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72310" y="5300909"/>
            <a:ext cx="1113337" cy="558801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8" y="5254823"/>
            <a:ext cx="18709364" cy="805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dirty="0"/>
              <a:t>다음 보기에서 알맞은 단어를 선택하여 밑줄을 채워 보세요</a:t>
            </a:r>
            <a:r>
              <a:rPr lang="en-US" altLang="ko-KR" dirty="0"/>
              <a:t>.</a:t>
            </a:r>
            <a:endParaRPr dirty="0"/>
          </a:p>
        </p:txBody>
      </p:sp>
      <p:grpSp>
        <p:nvGrpSpPr>
          <p:cNvPr id="21" name="그룹 20"/>
          <p:cNvGrpSpPr/>
          <p:nvPr/>
        </p:nvGrpSpPr>
        <p:grpSpPr>
          <a:xfrm>
            <a:off x="1829424" y="2835377"/>
            <a:ext cx="2585660" cy="909168"/>
            <a:chOff x="6376024" y="11997636"/>
            <a:chExt cx="2585660" cy="909168"/>
          </a:xfrm>
        </p:grpSpPr>
        <p:grpSp>
          <p:nvGrpSpPr>
            <p:cNvPr id="22" name="그룹 21"/>
            <p:cNvGrpSpPr/>
            <p:nvPr/>
          </p:nvGrpSpPr>
          <p:grpSpPr>
            <a:xfrm>
              <a:off x="6376024" y="11997636"/>
              <a:ext cx="2585660" cy="909168"/>
              <a:chOff x="6376024" y="11997636"/>
              <a:chExt cx="2585660" cy="909168"/>
            </a:xfrm>
          </p:grpSpPr>
          <p:pic>
            <p:nvPicPr>
              <p:cNvPr id="24" name="이미지" descr="이미지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6376024" y="11997636"/>
                <a:ext cx="2585660" cy="909168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25" name="직사각형 24"/>
              <p:cNvSpPr/>
              <p:nvPr/>
            </p:nvSpPr>
            <p:spPr>
              <a:xfrm>
                <a:off x="8276428" y="12255640"/>
                <a:ext cx="391800" cy="510363"/>
              </a:xfrm>
              <a:prstGeom prst="rect">
                <a:avLst/>
              </a:prstGeom>
              <a:solidFill>
                <a:srgbClr val="88318D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3" name="직사각형 22"/>
            <p:cNvSpPr/>
            <p:nvPr/>
          </p:nvSpPr>
          <p:spPr>
            <a:xfrm>
              <a:off x="8185120" y="12159955"/>
              <a:ext cx="554960" cy="701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400" dirty="0" smtClean="0">
                  <a:solidFill>
                    <a:schemeClr val="bg1"/>
                  </a:solidFill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</a:rPr>
                <a:t>5</a:t>
              </a:r>
              <a:endParaRPr lang="ko-KR" altLang="en-US" sz="4400" dirty="0">
                <a:solidFill>
                  <a:schemeClr val="bg1"/>
                </a:solidFill>
                <a:latin typeface="학교안심 둥근미소 TTF B" panose="02000703000000000000" pitchFamily="2" charset="-127"/>
                <a:ea typeface="학교안심 둥근미소 TTF B" panose="02000703000000000000" pitchFamily="2" charset="-127"/>
              </a:endParaRPr>
            </a:p>
          </p:txBody>
        </p:sp>
      </p:grpSp>
      <p:grpSp>
        <p:nvGrpSpPr>
          <p:cNvPr id="41" name="그룹 40"/>
          <p:cNvGrpSpPr/>
          <p:nvPr/>
        </p:nvGrpSpPr>
        <p:grpSpPr>
          <a:xfrm>
            <a:off x="17182640" y="768758"/>
            <a:ext cx="6631517" cy="975763"/>
            <a:chOff x="19329492" y="938878"/>
            <a:chExt cx="6631517" cy="975763"/>
          </a:xfrm>
        </p:grpSpPr>
        <p:grpSp>
          <p:nvGrpSpPr>
            <p:cNvPr id="42" name="그룹 41"/>
            <p:cNvGrpSpPr/>
            <p:nvPr/>
          </p:nvGrpSpPr>
          <p:grpSpPr>
            <a:xfrm>
              <a:off x="19329492" y="938878"/>
              <a:ext cx="6631517" cy="878396"/>
              <a:chOff x="19329492" y="917613"/>
              <a:chExt cx="6631517" cy="878396"/>
            </a:xfrm>
          </p:grpSpPr>
          <p:sp>
            <p:nvSpPr>
              <p:cNvPr id="44" name="직사각형 43"/>
              <p:cNvSpPr/>
              <p:nvPr/>
            </p:nvSpPr>
            <p:spPr>
              <a:xfrm>
                <a:off x="20341492" y="974027"/>
                <a:ext cx="5619517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사춘기 몸의 변화 ♀</a:t>
                </a:r>
              </a:p>
            </p:txBody>
          </p:sp>
          <p:sp>
            <p:nvSpPr>
              <p:cNvPr id="45" name="타원 44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2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2885" y="6871272"/>
            <a:ext cx="10962125" cy="565203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34551" y="6791423"/>
            <a:ext cx="11683435" cy="5533099"/>
          </a:xfrm>
          <a:prstGeom prst="rect">
            <a:avLst/>
          </a:prstGeom>
        </p:spPr>
      </p:pic>
      <p:grpSp>
        <p:nvGrpSpPr>
          <p:cNvPr id="26" name="그룹 25"/>
          <p:cNvGrpSpPr/>
          <p:nvPr/>
        </p:nvGrpSpPr>
        <p:grpSpPr>
          <a:xfrm>
            <a:off x="18802315" y="5694143"/>
            <a:ext cx="3230183" cy="1097280"/>
            <a:chOff x="1049209" y="3108960"/>
            <a:chExt cx="3230183" cy="1097280"/>
          </a:xfrm>
        </p:grpSpPr>
        <p:sp>
          <p:nvSpPr>
            <p:cNvPr id="27" name="모서리가 둥근 직사각형 26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88318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647996" y="3329305"/>
              <a:ext cx="2032608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0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예시답안</a:t>
              </a:r>
              <a:endParaRPr kumimoji="0" lang="ko-KR" altLang="en-US" sz="4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53602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10897" y="2588937"/>
            <a:ext cx="21724991" cy="1063760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모서리가 둥근 직사각형 2"/>
          <p:cNvSpPr/>
          <p:nvPr/>
        </p:nvSpPr>
        <p:spPr>
          <a:xfrm>
            <a:off x="12131435" y="11867304"/>
            <a:ext cx="7548043" cy="892847"/>
          </a:xfrm>
          <a:prstGeom prst="roundRect">
            <a:avLst>
              <a:gd name="adj" fmla="val 45610"/>
            </a:avLst>
          </a:prstGeom>
          <a:solidFill>
            <a:srgbClr val="00A39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pic>
        <p:nvPicPr>
          <p:cNvPr id="244" name="이미지" descr="이미지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t>1 건강한 관계와 성</a:t>
            </a:r>
          </a:p>
        </p:txBody>
      </p:sp>
      <p:sp>
        <p:nvSpPr>
          <p:cNvPr id="246" name="01 성의 발달"/>
          <p:cNvSpPr txBox="1"/>
          <p:nvPr/>
        </p:nvSpPr>
        <p:spPr>
          <a:xfrm>
            <a:off x="1049209" y="1311486"/>
            <a:ext cx="2861033" cy="644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lang="en-US" altLang="ko-KR" dirty="0"/>
              <a:t>01 </a:t>
            </a:r>
            <a:r>
              <a:rPr lang="ko-KR" altLang="en-US" dirty="0"/>
              <a:t>성의 </a:t>
            </a:r>
            <a:r>
              <a:rPr lang="ko-KR" altLang="en-US" dirty="0" smtClean="0"/>
              <a:t>발달</a:t>
            </a:r>
            <a:endParaRPr lang="ko-KR" altLang="en-US" dirty="0"/>
          </a:p>
        </p:txBody>
      </p:sp>
      <p:sp>
        <p:nvSpPr>
          <p:cNvPr id="248" name="알맞은 말을 골라 초성 완성해보기"/>
          <p:cNvSpPr txBox="1"/>
          <p:nvPr/>
        </p:nvSpPr>
        <p:spPr>
          <a:xfrm>
            <a:off x="4181815" y="3259811"/>
            <a:ext cx="18102533" cy="107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solidFill>
                  <a:schemeClr val="accent2">
                    <a:hueOff val="240640"/>
                    <a:satOff val="2542"/>
                    <a:lumOff val="-13198"/>
                  </a:schemeClr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sz="4400" dirty="0"/>
              <a:t>다음 </a:t>
            </a:r>
            <a:r>
              <a:rPr lang="en-US" altLang="ko-KR" sz="4400" dirty="0"/>
              <a:t>&lt;</a:t>
            </a:r>
            <a:r>
              <a:rPr lang="ko-KR" altLang="en-US" sz="4400" dirty="0"/>
              <a:t>보기</a:t>
            </a:r>
            <a:r>
              <a:rPr lang="en-US" altLang="ko-KR" sz="4400" dirty="0"/>
              <a:t>&gt;</a:t>
            </a:r>
            <a:r>
              <a:rPr lang="ko-KR" altLang="en-US" sz="4400" dirty="0"/>
              <a:t>에서 </a:t>
            </a:r>
            <a:r>
              <a:rPr lang="ko-KR" altLang="en-US" sz="4400" dirty="0" smtClean="0"/>
              <a:t>여성 </a:t>
            </a:r>
            <a:r>
              <a:rPr lang="ko-KR" altLang="en-US" sz="4400" dirty="0"/>
              <a:t>생식 기관의 명칭을 </a:t>
            </a:r>
            <a:r>
              <a:rPr lang="ko-KR" altLang="en-US" sz="4000" dirty="0"/>
              <a:t>찾아</a:t>
            </a:r>
            <a:r>
              <a:rPr lang="ko-KR" altLang="en-US" sz="4400" dirty="0"/>
              <a:t> 아래 문장을 완성해 보세요</a:t>
            </a:r>
            <a:r>
              <a:rPr lang="en-US" altLang="ko-KR" sz="4400" dirty="0"/>
              <a:t>.</a:t>
            </a:r>
            <a:endParaRPr sz="4400" dirty="0"/>
          </a:p>
        </p:txBody>
      </p:sp>
      <p:sp>
        <p:nvSpPr>
          <p:cNvPr id="11" name="01 성의 발달"/>
          <p:cNvSpPr txBox="1"/>
          <p:nvPr/>
        </p:nvSpPr>
        <p:spPr>
          <a:xfrm>
            <a:off x="4009350" y="6523252"/>
            <a:ext cx="18930572" cy="4411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>
              <a:lnSpc>
                <a:spcPct val="200000"/>
              </a:lnSpc>
            </a:pPr>
            <a:r>
              <a:rPr lang="ko-KR" altLang="en-US" sz="35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외부 생식기와 내부 생식기를 연결하는 길이며</a:t>
            </a:r>
            <a:r>
              <a:rPr lang="en-US" altLang="ko-KR" sz="35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35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월경 혈액과 아기가 나오는 통로는           입니다</a:t>
            </a:r>
            <a:r>
              <a:rPr lang="en-US" altLang="ko-KR" sz="35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ko-KR" altLang="en-US" sz="35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          는 난자가 만들어지고 자라는 곳입니다</a:t>
            </a:r>
            <a:r>
              <a:rPr lang="en-US" altLang="ko-KR" sz="35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3500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35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난소에서 성숙한 난자는                 을 통해 자궁으로 이동합니다</a:t>
            </a:r>
            <a:r>
              <a:rPr lang="en-US" altLang="ko-KR" sz="35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ko-KR" altLang="en-US" sz="35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          은 여성의 몸 안에서 아기가 자라는 방입니다</a:t>
            </a:r>
            <a:r>
              <a:rPr lang="en-US" altLang="ko-KR" sz="35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sz="35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22" name="이미지" descr="이미지"/>
          <p:cNvPicPr>
            <a:picLocks noChangeAspect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>
          <a:xfrm>
            <a:off x="12602276" y="11786420"/>
            <a:ext cx="1744720" cy="786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이미지" descr="이미지"/>
          <p:cNvPicPr>
            <a:picLocks noChangeAspect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>
          <a:xfrm>
            <a:off x="14202476" y="11779518"/>
            <a:ext cx="1744720" cy="786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이미지" descr="이미지"/>
          <p:cNvPicPr>
            <a:picLocks noChangeAspect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>
          <a:xfrm>
            <a:off x="15853476" y="11779518"/>
            <a:ext cx="1744720" cy="786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이미지" descr="이미지"/>
          <p:cNvPicPr>
            <a:picLocks noChangeAspect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>
          <a:xfrm>
            <a:off x="17453676" y="11779518"/>
            <a:ext cx="1744720" cy="78662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타원 5"/>
          <p:cNvSpPr/>
          <p:nvPr/>
        </p:nvSpPr>
        <p:spPr>
          <a:xfrm>
            <a:off x="3526241" y="7043932"/>
            <a:ext cx="389684" cy="389684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8" name="01 성의 발달"/>
          <p:cNvSpPr txBox="1"/>
          <p:nvPr/>
        </p:nvSpPr>
        <p:spPr>
          <a:xfrm>
            <a:off x="3526241" y="6939409"/>
            <a:ext cx="389684" cy="582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r>
              <a:rPr lang="en-US" altLang="ko-KR" sz="2600" dirty="0" smtClean="0">
                <a:solidFill>
                  <a:schemeClr val="bg1"/>
                </a:solidFill>
              </a:rPr>
              <a:t>1</a:t>
            </a:r>
            <a:endParaRPr sz="2600" dirty="0">
              <a:solidFill>
                <a:schemeClr val="bg1"/>
              </a:solidFill>
            </a:endParaRPr>
          </a:p>
        </p:txBody>
      </p:sp>
      <p:sp>
        <p:nvSpPr>
          <p:cNvPr id="39" name="타원 38"/>
          <p:cNvSpPr/>
          <p:nvPr/>
        </p:nvSpPr>
        <p:spPr>
          <a:xfrm>
            <a:off x="3526241" y="8136845"/>
            <a:ext cx="389684" cy="389684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0" name="타원 39"/>
          <p:cNvSpPr/>
          <p:nvPr/>
        </p:nvSpPr>
        <p:spPr>
          <a:xfrm>
            <a:off x="3526241" y="9231998"/>
            <a:ext cx="389684" cy="389684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1" name="타원 40"/>
          <p:cNvSpPr/>
          <p:nvPr/>
        </p:nvSpPr>
        <p:spPr>
          <a:xfrm>
            <a:off x="3526241" y="10231458"/>
            <a:ext cx="389684" cy="389684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3" name="01 성의 발달"/>
          <p:cNvSpPr txBox="1"/>
          <p:nvPr/>
        </p:nvSpPr>
        <p:spPr>
          <a:xfrm>
            <a:off x="3526241" y="8041694"/>
            <a:ext cx="389684" cy="542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r>
              <a:rPr lang="en-US" altLang="ko-KR" sz="2600" dirty="0" smtClean="0">
                <a:solidFill>
                  <a:schemeClr val="bg1"/>
                </a:solidFill>
              </a:rPr>
              <a:t>2</a:t>
            </a:r>
            <a:endParaRPr sz="2600" dirty="0">
              <a:solidFill>
                <a:schemeClr val="bg1"/>
              </a:solidFill>
            </a:endParaRPr>
          </a:p>
        </p:txBody>
      </p:sp>
      <p:sp>
        <p:nvSpPr>
          <p:cNvPr id="44" name="01 성의 발달"/>
          <p:cNvSpPr txBox="1"/>
          <p:nvPr/>
        </p:nvSpPr>
        <p:spPr>
          <a:xfrm>
            <a:off x="3526241" y="9147480"/>
            <a:ext cx="389684" cy="542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r>
              <a:rPr lang="en-US" altLang="ko-KR" sz="2600" dirty="0" smtClean="0">
                <a:solidFill>
                  <a:schemeClr val="bg1"/>
                </a:solidFill>
              </a:rPr>
              <a:t>3</a:t>
            </a:r>
            <a:endParaRPr sz="2600" dirty="0">
              <a:solidFill>
                <a:schemeClr val="bg1"/>
              </a:solidFill>
            </a:endParaRPr>
          </a:p>
        </p:txBody>
      </p:sp>
      <p:sp>
        <p:nvSpPr>
          <p:cNvPr id="45" name="01 성의 발달"/>
          <p:cNvSpPr txBox="1"/>
          <p:nvPr/>
        </p:nvSpPr>
        <p:spPr>
          <a:xfrm>
            <a:off x="3526241" y="10146940"/>
            <a:ext cx="389684" cy="542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r>
              <a:rPr lang="en-US" altLang="ko-KR" sz="2600" dirty="0" smtClean="0">
                <a:solidFill>
                  <a:schemeClr val="bg1"/>
                </a:solidFill>
              </a:rPr>
              <a:t>4</a:t>
            </a:r>
            <a:endParaRPr sz="2600" dirty="0">
              <a:solidFill>
                <a:schemeClr val="bg1"/>
              </a:solidFill>
            </a:endParaRPr>
          </a:p>
        </p:txBody>
      </p:sp>
      <p:sp>
        <p:nvSpPr>
          <p:cNvPr id="52" name="타원 51"/>
          <p:cNvSpPr/>
          <p:nvPr/>
        </p:nvSpPr>
        <p:spPr>
          <a:xfrm>
            <a:off x="19436590" y="6802830"/>
            <a:ext cx="912234" cy="912234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55" name="타원 54"/>
          <p:cNvSpPr/>
          <p:nvPr/>
        </p:nvSpPr>
        <p:spPr>
          <a:xfrm>
            <a:off x="4038951" y="7858228"/>
            <a:ext cx="912234" cy="912234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56" name="타원 55"/>
          <p:cNvSpPr/>
          <p:nvPr/>
        </p:nvSpPr>
        <p:spPr>
          <a:xfrm>
            <a:off x="8565340" y="8881116"/>
            <a:ext cx="912234" cy="912234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57" name="타원 56"/>
          <p:cNvSpPr/>
          <p:nvPr/>
        </p:nvSpPr>
        <p:spPr>
          <a:xfrm>
            <a:off x="9585746" y="8881116"/>
            <a:ext cx="912234" cy="912234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58" name="타원 57"/>
          <p:cNvSpPr/>
          <p:nvPr/>
        </p:nvSpPr>
        <p:spPr>
          <a:xfrm>
            <a:off x="4028903" y="9950601"/>
            <a:ext cx="912234" cy="912234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59" name="타원 58"/>
          <p:cNvSpPr/>
          <p:nvPr/>
        </p:nvSpPr>
        <p:spPr>
          <a:xfrm>
            <a:off x="5028362" y="9950601"/>
            <a:ext cx="912234" cy="912234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60" name="01 성의 발달"/>
          <p:cNvSpPr txBox="1"/>
          <p:nvPr/>
        </p:nvSpPr>
        <p:spPr>
          <a:xfrm>
            <a:off x="12413241" y="6828798"/>
            <a:ext cx="974629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 smtClean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1" name="01 성의 발달"/>
          <p:cNvSpPr txBox="1"/>
          <p:nvPr/>
        </p:nvSpPr>
        <p:spPr>
          <a:xfrm>
            <a:off x="13553200" y="6839451"/>
            <a:ext cx="857674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r>
              <a:rPr lang="ko-KR" altLang="en-US" dirty="0" smtClean="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</a:t>
            </a:r>
            <a:endParaRPr lang="en-US" altLang="ko-KR" dirty="0" smtClean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3" name="01 성의 발달"/>
          <p:cNvSpPr txBox="1"/>
          <p:nvPr/>
        </p:nvSpPr>
        <p:spPr>
          <a:xfrm>
            <a:off x="16210410" y="11985844"/>
            <a:ext cx="1037024" cy="542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r>
              <a:rPr lang="ko-KR" altLang="en-US" sz="2600" b="1" dirty="0" smtClean="0">
                <a:solidFill>
                  <a:schemeClr val="tx1"/>
                </a:solidFill>
              </a:rPr>
              <a:t>난관</a:t>
            </a:r>
            <a:endParaRPr sz="2600" b="1" dirty="0">
              <a:solidFill>
                <a:schemeClr val="tx1"/>
              </a:solidFill>
            </a:endParaRPr>
          </a:p>
        </p:txBody>
      </p:sp>
      <p:sp>
        <p:nvSpPr>
          <p:cNvPr id="64" name="01 성의 발달"/>
          <p:cNvSpPr txBox="1"/>
          <p:nvPr/>
        </p:nvSpPr>
        <p:spPr>
          <a:xfrm>
            <a:off x="12966056" y="11996478"/>
            <a:ext cx="1037024" cy="576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r>
              <a:rPr lang="ko-KR" altLang="en-US" sz="2800" dirty="0" smtClean="0">
                <a:solidFill>
                  <a:schemeClr val="tx1"/>
                </a:solidFill>
              </a:rPr>
              <a:t>질</a:t>
            </a:r>
            <a:endParaRPr lang="ko-KR" altLang="en-US" sz="2800" dirty="0">
              <a:solidFill>
                <a:schemeClr val="tx1"/>
              </a:solidFill>
            </a:endParaRPr>
          </a:p>
        </p:txBody>
      </p:sp>
      <p:sp>
        <p:nvSpPr>
          <p:cNvPr id="65" name="01 성의 발달"/>
          <p:cNvSpPr txBox="1"/>
          <p:nvPr/>
        </p:nvSpPr>
        <p:spPr>
          <a:xfrm>
            <a:off x="14560939" y="11985845"/>
            <a:ext cx="1037024" cy="576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r>
              <a:rPr lang="ko-KR" altLang="en-US" sz="2800" dirty="0" smtClean="0">
                <a:solidFill>
                  <a:schemeClr val="tx1"/>
                </a:solidFill>
              </a:rPr>
              <a:t>난소</a:t>
            </a:r>
            <a:endParaRPr lang="ko-KR" altLang="en-US" sz="2800" dirty="0">
              <a:solidFill>
                <a:schemeClr val="tx1"/>
              </a:solidFill>
            </a:endParaRPr>
          </a:p>
        </p:txBody>
      </p:sp>
      <p:sp>
        <p:nvSpPr>
          <p:cNvPr id="66" name="01 성의 발달"/>
          <p:cNvSpPr txBox="1"/>
          <p:nvPr/>
        </p:nvSpPr>
        <p:spPr>
          <a:xfrm>
            <a:off x="17803870" y="11985844"/>
            <a:ext cx="1037024" cy="576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r>
              <a:rPr lang="ko-KR" altLang="en-US" sz="2800" dirty="0" smtClean="0">
                <a:solidFill>
                  <a:schemeClr val="tx1"/>
                </a:solidFill>
              </a:rPr>
              <a:t>자궁</a:t>
            </a:r>
            <a:endParaRPr lang="ko-KR" altLang="en-US" sz="2800" dirty="0">
              <a:solidFill>
                <a:schemeClr val="tx1"/>
              </a:solidFill>
            </a:endParaRPr>
          </a:p>
        </p:txBody>
      </p:sp>
      <p:sp>
        <p:nvSpPr>
          <p:cNvPr id="68" name="01 성의 발달"/>
          <p:cNvSpPr txBox="1"/>
          <p:nvPr/>
        </p:nvSpPr>
        <p:spPr>
          <a:xfrm>
            <a:off x="12434506" y="7938522"/>
            <a:ext cx="989696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ko-KR" altLang="en-US" dirty="0" smtClean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9" name="01 성의 발달"/>
          <p:cNvSpPr txBox="1"/>
          <p:nvPr/>
        </p:nvSpPr>
        <p:spPr>
          <a:xfrm>
            <a:off x="13574465" y="7955869"/>
            <a:ext cx="857674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 smtClean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0" name="01 성의 발달"/>
          <p:cNvSpPr txBox="1"/>
          <p:nvPr/>
        </p:nvSpPr>
        <p:spPr>
          <a:xfrm>
            <a:off x="14964146" y="8975597"/>
            <a:ext cx="974629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1" name="01 성의 발달"/>
          <p:cNvSpPr txBox="1"/>
          <p:nvPr/>
        </p:nvSpPr>
        <p:spPr>
          <a:xfrm>
            <a:off x="16105016" y="9008491"/>
            <a:ext cx="857674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 smtClean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2" name="01 성의 발달"/>
          <p:cNvSpPr txBox="1"/>
          <p:nvPr/>
        </p:nvSpPr>
        <p:spPr>
          <a:xfrm>
            <a:off x="11977308" y="10071727"/>
            <a:ext cx="974629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 smtClean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3" name="01 성의 발달"/>
          <p:cNvSpPr txBox="1"/>
          <p:nvPr/>
        </p:nvSpPr>
        <p:spPr>
          <a:xfrm>
            <a:off x="13117267" y="10082380"/>
            <a:ext cx="857674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 smtClean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7" name="01 성의 발달"/>
          <p:cNvSpPr txBox="1"/>
          <p:nvPr/>
        </p:nvSpPr>
        <p:spPr>
          <a:xfrm>
            <a:off x="6125755" y="10818309"/>
            <a:ext cx="1037024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dirty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8" name="01 성의 발달"/>
          <p:cNvSpPr txBox="1"/>
          <p:nvPr/>
        </p:nvSpPr>
        <p:spPr>
          <a:xfrm>
            <a:off x="6469078" y="10845968"/>
            <a:ext cx="435442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9" name="01 성의 발달"/>
          <p:cNvSpPr txBox="1"/>
          <p:nvPr/>
        </p:nvSpPr>
        <p:spPr>
          <a:xfrm>
            <a:off x="7485777" y="10845968"/>
            <a:ext cx="390331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0" name="01 성의 발달"/>
          <p:cNvSpPr txBox="1"/>
          <p:nvPr/>
        </p:nvSpPr>
        <p:spPr>
          <a:xfrm>
            <a:off x="12267467" y="10085385"/>
            <a:ext cx="420820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4" name="타원 83"/>
          <p:cNvSpPr/>
          <p:nvPr/>
        </p:nvSpPr>
        <p:spPr>
          <a:xfrm>
            <a:off x="5059199" y="7858228"/>
            <a:ext cx="912234" cy="912234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11635075" y="12114455"/>
            <a:ext cx="967200" cy="398544"/>
            <a:chOff x="10332056" y="11092070"/>
            <a:chExt cx="967200" cy="398544"/>
          </a:xfrm>
        </p:grpSpPr>
        <p:sp>
          <p:nvSpPr>
            <p:cNvPr id="4" name="모서리가 둥근 직사각형 3"/>
            <p:cNvSpPr/>
            <p:nvPr/>
          </p:nvSpPr>
          <p:spPr>
            <a:xfrm>
              <a:off x="10332056" y="11092070"/>
              <a:ext cx="967200" cy="39854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 cap="flat">
              <a:solidFill>
                <a:srgbClr val="00A396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0656157" y="11115397"/>
              <a:ext cx="318998" cy="351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1800" b="1" i="0" u="none" strike="noStrike" cap="none" spc="0" normalizeH="0" baseline="0" dirty="0" smtClean="0">
                  <a:ln>
                    <a:noFill/>
                  </a:ln>
                  <a:solidFill>
                    <a:srgbClr val="00A396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답</a:t>
              </a:r>
              <a:endParaRPr kumimoji="0" lang="ko-KR" altLang="en-US" sz="1800" b="1" i="0" u="none" strike="noStrike" cap="none" spc="0" normalizeH="0" baseline="0" dirty="0">
                <a:ln>
                  <a:noFill/>
                </a:ln>
                <a:solidFill>
                  <a:srgbClr val="00A396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grpSp>
        <p:nvGrpSpPr>
          <p:cNvPr id="74" name="그룹 73"/>
          <p:cNvGrpSpPr/>
          <p:nvPr/>
        </p:nvGrpSpPr>
        <p:grpSpPr>
          <a:xfrm>
            <a:off x="17182640" y="768758"/>
            <a:ext cx="6631517" cy="975763"/>
            <a:chOff x="19329492" y="938878"/>
            <a:chExt cx="6631517" cy="975763"/>
          </a:xfrm>
        </p:grpSpPr>
        <p:grpSp>
          <p:nvGrpSpPr>
            <p:cNvPr id="75" name="그룹 74"/>
            <p:cNvGrpSpPr/>
            <p:nvPr/>
          </p:nvGrpSpPr>
          <p:grpSpPr>
            <a:xfrm>
              <a:off x="19329492" y="938878"/>
              <a:ext cx="6631517" cy="878396"/>
              <a:chOff x="19329492" y="917613"/>
              <a:chExt cx="6631517" cy="878396"/>
            </a:xfrm>
          </p:grpSpPr>
          <p:sp>
            <p:nvSpPr>
              <p:cNvPr id="77" name="직사각형 76"/>
              <p:cNvSpPr/>
              <p:nvPr/>
            </p:nvSpPr>
            <p:spPr>
              <a:xfrm>
                <a:off x="20341492" y="974027"/>
                <a:ext cx="5619517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사춘기 몸의 변화 ♀</a:t>
                </a:r>
              </a:p>
            </p:txBody>
          </p:sp>
          <p:sp>
            <p:nvSpPr>
              <p:cNvPr id="78" name="타원 77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76" name="TextBox 75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2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grpSp>
        <p:nvGrpSpPr>
          <p:cNvPr id="67" name="그룹 66"/>
          <p:cNvGrpSpPr/>
          <p:nvPr/>
        </p:nvGrpSpPr>
        <p:grpSpPr>
          <a:xfrm>
            <a:off x="3636346" y="5085650"/>
            <a:ext cx="10774529" cy="1097280"/>
            <a:chOff x="3636346" y="12456684"/>
            <a:chExt cx="10774529" cy="1097280"/>
          </a:xfrm>
        </p:grpSpPr>
        <p:grpSp>
          <p:nvGrpSpPr>
            <p:cNvPr id="80" name="그룹 79"/>
            <p:cNvGrpSpPr/>
            <p:nvPr/>
          </p:nvGrpSpPr>
          <p:grpSpPr>
            <a:xfrm>
              <a:off x="3636346" y="12456684"/>
              <a:ext cx="10774529" cy="1097280"/>
              <a:chOff x="3636346" y="6157358"/>
              <a:chExt cx="10774529" cy="1097280"/>
            </a:xfrm>
          </p:grpSpPr>
          <p:sp>
            <p:nvSpPr>
              <p:cNvPr id="85" name="모서리가 둥근 직사각형 84"/>
              <p:cNvSpPr/>
              <p:nvPr/>
            </p:nvSpPr>
            <p:spPr>
              <a:xfrm>
                <a:off x="4181815" y="6157358"/>
                <a:ext cx="10229060" cy="109728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 cap="flat">
                <a:solidFill>
                  <a:srgbClr val="2CD2C6"/>
                </a:solidFill>
                <a:prstDash val="dash"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grpSp>
            <p:nvGrpSpPr>
              <p:cNvPr id="86" name="그룹 85"/>
              <p:cNvGrpSpPr/>
              <p:nvPr/>
            </p:nvGrpSpPr>
            <p:grpSpPr>
              <a:xfrm>
                <a:off x="3636346" y="6456705"/>
                <a:ext cx="1202354" cy="498587"/>
                <a:chOff x="3636346" y="6344681"/>
                <a:chExt cx="1202354" cy="498587"/>
              </a:xfrm>
            </p:grpSpPr>
            <p:sp>
              <p:nvSpPr>
                <p:cNvPr id="100" name="모서리가 둥근 직사각형 99"/>
                <p:cNvSpPr/>
                <p:nvPr/>
              </p:nvSpPr>
              <p:spPr>
                <a:xfrm>
                  <a:off x="3636346" y="6344681"/>
                  <a:ext cx="1202354" cy="495441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22A097"/>
                </a:solidFill>
                <a:ln w="1905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>
                  <a:off x="3778373" y="6352877"/>
                  <a:ext cx="918300" cy="49039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2438400" rtl="0" fontAlgn="auto" latinLnBrk="0" hangingPunct="0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ko-KR" altLang="en-US" sz="2800" b="1" i="0" u="none" strike="noStrike" cap="none" spc="0" normalizeH="0" baseline="0" dirty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FillTx/>
                      <a:latin typeface="나눔고딕" panose="020D0604000000000000" pitchFamily="50" charset="-127"/>
                      <a:ea typeface="나눔고딕" panose="020D0604000000000000" pitchFamily="50" charset="-127"/>
                      <a:sym typeface="Canela Text Regular"/>
                    </a:rPr>
                    <a:t>보기</a:t>
                  </a:r>
                  <a:endParaRPr kumimoji="0" lang="ko-KR" altLang="en-US" sz="2800" b="1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endParaRPr>
                </a:p>
              </p:txBody>
            </p:sp>
          </p:grpSp>
          <p:grpSp>
            <p:nvGrpSpPr>
              <p:cNvPr id="91" name="그룹 90"/>
              <p:cNvGrpSpPr/>
              <p:nvPr/>
            </p:nvGrpSpPr>
            <p:grpSpPr>
              <a:xfrm>
                <a:off x="5441912" y="6396055"/>
                <a:ext cx="1640271" cy="619886"/>
                <a:chOff x="5441912" y="6369444"/>
                <a:chExt cx="1640271" cy="619886"/>
              </a:xfrm>
            </p:grpSpPr>
            <p:sp>
              <p:nvSpPr>
                <p:cNvPr id="98" name="모서리가 둥근 직사각형 97"/>
                <p:cNvSpPr/>
                <p:nvPr/>
              </p:nvSpPr>
              <p:spPr>
                <a:xfrm>
                  <a:off x="5441912" y="6369444"/>
                  <a:ext cx="1640271" cy="61988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E9F4F5"/>
                </a:solidFill>
                <a:ln w="1905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99" name="01 성의 발달"/>
                <p:cNvSpPr txBox="1"/>
                <p:nvPr/>
              </p:nvSpPr>
              <p:spPr>
                <a:xfrm>
                  <a:off x="5743535" y="6408031"/>
                  <a:ext cx="1037024" cy="542713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anchor="ctr">
                  <a:spAutoFit/>
                </a:bodyPr>
                <a:lstStyle>
                  <a:lvl1pPr algn="l" defTabSz="457200">
                    <a:lnSpc>
                      <a:spcPct val="120000"/>
                    </a:lnSpc>
                    <a:defRPr sz="3200">
                      <a:solidFill>
                        <a:schemeClr val="accent4">
                          <a:hueOff val="349036"/>
                          <a:lumOff val="17111"/>
                        </a:schemeClr>
                      </a:solidFill>
                      <a:latin typeface="나눔고딕 ExtraBold"/>
                      <a:ea typeface="나눔고딕 ExtraBold"/>
                      <a:cs typeface="나눔고딕 ExtraBold"/>
                      <a:sym typeface="나눔고딕 ExtraBold"/>
                    </a:defRPr>
                  </a:lvl1pPr>
                </a:lstStyle>
                <a:p>
                  <a:pPr algn="ctr"/>
                  <a:r>
                    <a:rPr lang="ko-KR" altLang="en-US" sz="2600" dirty="0" smtClean="0">
                      <a:solidFill>
                        <a:schemeClr val="tx1"/>
                      </a:solidFill>
                    </a:rPr>
                    <a:t>난소</a:t>
                  </a:r>
                  <a:endParaRPr sz="26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92" name="그룹 91"/>
              <p:cNvGrpSpPr/>
              <p:nvPr/>
            </p:nvGrpSpPr>
            <p:grpSpPr>
              <a:xfrm>
                <a:off x="7613968" y="6396055"/>
                <a:ext cx="1640271" cy="619886"/>
                <a:chOff x="7613968" y="6361171"/>
                <a:chExt cx="1640271" cy="619886"/>
              </a:xfrm>
            </p:grpSpPr>
            <p:sp>
              <p:nvSpPr>
                <p:cNvPr id="96" name="모서리가 둥근 직사각형 95"/>
                <p:cNvSpPr/>
                <p:nvPr/>
              </p:nvSpPr>
              <p:spPr>
                <a:xfrm>
                  <a:off x="7613968" y="6361171"/>
                  <a:ext cx="1640271" cy="61988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E9F4F5"/>
                </a:solidFill>
                <a:ln w="1905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97" name="01 성의 발달"/>
                <p:cNvSpPr txBox="1"/>
                <p:nvPr/>
              </p:nvSpPr>
              <p:spPr>
                <a:xfrm>
                  <a:off x="7915591" y="6399758"/>
                  <a:ext cx="1037024" cy="542713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anchor="ctr">
                  <a:spAutoFit/>
                </a:bodyPr>
                <a:lstStyle>
                  <a:lvl1pPr algn="l" defTabSz="457200">
                    <a:lnSpc>
                      <a:spcPct val="120000"/>
                    </a:lnSpc>
                    <a:defRPr sz="3200">
                      <a:solidFill>
                        <a:schemeClr val="accent4">
                          <a:hueOff val="349036"/>
                          <a:lumOff val="17111"/>
                        </a:schemeClr>
                      </a:solidFill>
                      <a:latin typeface="나눔고딕 ExtraBold"/>
                      <a:ea typeface="나눔고딕 ExtraBold"/>
                      <a:cs typeface="나눔고딕 ExtraBold"/>
                      <a:sym typeface="나눔고딕 ExtraBold"/>
                    </a:defRPr>
                  </a:lvl1pPr>
                </a:lstStyle>
                <a:p>
                  <a:pPr algn="ctr"/>
                  <a:r>
                    <a:rPr lang="ko-KR" altLang="en-US" sz="2600" dirty="0" smtClean="0">
                      <a:solidFill>
                        <a:schemeClr val="tx1"/>
                      </a:solidFill>
                    </a:rPr>
                    <a:t>자궁</a:t>
                  </a:r>
                  <a:endParaRPr sz="26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93" name="그룹 92"/>
              <p:cNvGrpSpPr/>
              <p:nvPr/>
            </p:nvGrpSpPr>
            <p:grpSpPr>
              <a:xfrm>
                <a:off x="9823124" y="6396055"/>
                <a:ext cx="1640271" cy="619886"/>
                <a:chOff x="9823124" y="6361171"/>
                <a:chExt cx="1640271" cy="619886"/>
              </a:xfrm>
            </p:grpSpPr>
            <p:sp>
              <p:nvSpPr>
                <p:cNvPr id="94" name="모서리가 둥근 직사각형 93"/>
                <p:cNvSpPr/>
                <p:nvPr/>
              </p:nvSpPr>
              <p:spPr>
                <a:xfrm>
                  <a:off x="9823124" y="6361171"/>
                  <a:ext cx="1640271" cy="61988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E9F4F5"/>
                </a:solidFill>
                <a:ln w="1905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95" name="01 성의 발달"/>
                <p:cNvSpPr txBox="1"/>
                <p:nvPr/>
              </p:nvSpPr>
              <p:spPr>
                <a:xfrm>
                  <a:off x="10124747" y="6399758"/>
                  <a:ext cx="1037024" cy="542713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anchor="ctr">
                  <a:spAutoFit/>
                </a:bodyPr>
                <a:lstStyle>
                  <a:lvl1pPr algn="l" defTabSz="457200">
                    <a:lnSpc>
                      <a:spcPct val="120000"/>
                    </a:lnSpc>
                    <a:defRPr sz="3200">
                      <a:solidFill>
                        <a:schemeClr val="accent4">
                          <a:hueOff val="349036"/>
                          <a:lumOff val="17111"/>
                        </a:schemeClr>
                      </a:solidFill>
                      <a:latin typeface="나눔고딕 ExtraBold"/>
                      <a:ea typeface="나눔고딕 ExtraBold"/>
                      <a:cs typeface="나눔고딕 ExtraBold"/>
                      <a:sym typeface="나눔고딕 ExtraBold"/>
                    </a:defRPr>
                  </a:lvl1pPr>
                </a:lstStyle>
                <a:p>
                  <a:pPr algn="ctr"/>
                  <a:r>
                    <a:rPr lang="ko-KR" altLang="en-US" sz="2600" dirty="0" smtClean="0">
                      <a:solidFill>
                        <a:schemeClr val="tx1"/>
                      </a:solidFill>
                    </a:rPr>
                    <a:t>난관</a:t>
                  </a:r>
                  <a:endParaRPr sz="26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81" name="모서리가 둥근 직사각형 80"/>
            <p:cNvSpPr/>
            <p:nvPr/>
          </p:nvSpPr>
          <p:spPr>
            <a:xfrm>
              <a:off x="11897167" y="12695381"/>
              <a:ext cx="1640271" cy="619886"/>
            </a:xfrm>
            <a:prstGeom prst="roundRect">
              <a:avLst>
                <a:gd name="adj" fmla="val 50000"/>
              </a:avLst>
            </a:prstGeom>
            <a:solidFill>
              <a:srgbClr val="E9F4F5"/>
            </a:solidFill>
            <a:ln w="1905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82" name="01 성의 발달"/>
            <p:cNvSpPr txBox="1"/>
            <p:nvPr/>
          </p:nvSpPr>
          <p:spPr>
            <a:xfrm>
              <a:off x="12198790" y="12733968"/>
              <a:ext cx="1037024" cy="5427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2600" dirty="0" smtClean="0">
                  <a:solidFill>
                    <a:schemeClr val="tx1"/>
                  </a:solidFill>
                </a:rPr>
                <a:t>질</a:t>
              </a:r>
              <a:endParaRPr sz="2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89114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882" y="-4601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생명 탄생의 의미를 이해하고 나의 탄생 과정을…"/>
          <p:cNvSpPr txBox="1"/>
          <p:nvPr/>
        </p:nvSpPr>
        <p:spPr>
          <a:xfrm>
            <a:off x="6091362" y="6565503"/>
            <a:ext cx="18244326" cy="2425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/>
          <a:p>
            <a:pPr algn="l" defTabSz="457200">
              <a:lnSpc>
                <a:spcPct val="120000"/>
              </a:lnSpc>
              <a:defRPr sz="6400" b="1">
                <a:solidFill>
                  <a:schemeClr val="accent3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sz="6400" dirty="0">
                <a:sym typeface="나눔고딕"/>
              </a:rPr>
              <a:t>친구의 소중함과 우정의 가치를 알고 올바른 의사소통과 우정을 나누는 활동을 실천한다</a:t>
            </a:r>
            <a:r>
              <a:rPr lang="en-US" altLang="ko-KR" sz="6400" dirty="0">
                <a:sym typeface="나눔고딕"/>
              </a:rPr>
              <a:t>.</a:t>
            </a:r>
            <a:endParaRPr dirty="0"/>
          </a:p>
        </p:txBody>
      </p:sp>
      <p:sp>
        <p:nvSpPr>
          <p:cNvPr id="160" name="● 생명 탄생의 의미를 말할 수 있다.…"/>
          <p:cNvSpPr txBox="1"/>
          <p:nvPr/>
        </p:nvSpPr>
        <p:spPr>
          <a:xfrm>
            <a:off x="6194120" y="9431587"/>
            <a:ext cx="16771387" cy="2925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34340">
              <a:lnSpc>
                <a:spcPct val="160000"/>
              </a:lnSpc>
              <a:defRPr sz="5415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sz="342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●</a:t>
            </a:r>
            <a:r>
              <a:rPr sz="3895" dirty="0"/>
              <a:t> </a:t>
            </a:r>
            <a:r>
              <a:rPr lang="ko-KR" altLang="en-US" sz="5415" dirty="0">
                <a:sym typeface="나눔고딕"/>
              </a:rPr>
              <a:t>친구에게 올바른 방법으로 마음을 표현할 수 </a:t>
            </a:r>
            <a:r>
              <a:rPr lang="ko-KR" altLang="en-US" sz="5415" dirty="0" smtClean="0">
                <a:sym typeface="나눔고딕"/>
              </a:rPr>
              <a:t>있다</a:t>
            </a:r>
            <a:r>
              <a:rPr lang="en-US" altLang="ko-KR" dirty="0" smtClean="0"/>
              <a:t>.</a:t>
            </a:r>
          </a:p>
          <a:p>
            <a:pPr algn="l" defTabSz="434340">
              <a:lnSpc>
                <a:spcPct val="160000"/>
              </a:lnSpc>
              <a:defRPr sz="5415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sz="342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● </a:t>
            </a:r>
            <a:r>
              <a:rPr lang="ko-KR" altLang="en-US" sz="5415" dirty="0">
                <a:sym typeface="나눔고딕"/>
              </a:rPr>
              <a:t>친구와 함께할 수 있는 활동을 말할 수 </a:t>
            </a:r>
            <a:r>
              <a:rPr lang="ko-KR" altLang="en-US" sz="5415" dirty="0" smtClean="0">
                <a:sym typeface="나눔고딕"/>
              </a:rPr>
              <a:t>있다</a:t>
            </a:r>
            <a:r>
              <a:rPr lang="en-US" altLang="ko-KR" dirty="0" smtClean="0"/>
              <a:t>.</a:t>
            </a:r>
          </a:p>
          <a:p>
            <a:pPr algn="l" defTabSz="434340">
              <a:lnSpc>
                <a:spcPct val="160000"/>
              </a:lnSpc>
              <a:defRPr sz="5415">
                <a:latin typeface="나눔고딕"/>
                <a:ea typeface="나눔고딕"/>
                <a:cs typeface="나눔고딕"/>
                <a:sym typeface="나눔고딕"/>
              </a:defRPr>
            </a:pPr>
            <a:endParaRPr dirty="0"/>
          </a:p>
        </p:txBody>
      </p:sp>
      <p:sp>
        <p:nvSpPr>
          <p:cNvPr id="161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dirty="0"/>
              <a:t>1 </a:t>
            </a:r>
            <a:r>
              <a:rPr dirty="0" err="1"/>
              <a:t>건강한</a:t>
            </a:r>
            <a:r>
              <a:rPr dirty="0"/>
              <a:t> </a:t>
            </a:r>
            <a:r>
              <a:rPr dirty="0" err="1"/>
              <a:t>관계와</a:t>
            </a:r>
            <a:r>
              <a:rPr dirty="0"/>
              <a:t> 성</a:t>
            </a:r>
          </a:p>
        </p:txBody>
      </p:sp>
      <p:sp>
        <p:nvSpPr>
          <p:cNvPr id="162" name="01 성의 발달"/>
          <p:cNvSpPr txBox="1"/>
          <p:nvPr/>
        </p:nvSpPr>
        <p:spPr>
          <a:xfrm>
            <a:off x="1049209" y="1286864"/>
            <a:ext cx="2861033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dirty="0" smtClean="0"/>
              <a:t>0</a:t>
            </a:r>
            <a:r>
              <a:rPr lang="en-US" dirty="0" smtClean="0"/>
              <a:t>2</a:t>
            </a:r>
            <a:r>
              <a:rPr dirty="0" smtClean="0"/>
              <a:t> </a:t>
            </a:r>
            <a:r>
              <a:rPr lang="ko-KR" altLang="en-US" dirty="0" smtClean="0"/>
              <a:t>관계와 존중</a:t>
            </a:r>
            <a:endParaRPr dirty="0"/>
          </a:p>
        </p:txBody>
      </p:sp>
      <p:grpSp>
        <p:nvGrpSpPr>
          <p:cNvPr id="7" name="그룹 6"/>
          <p:cNvGrpSpPr/>
          <p:nvPr/>
        </p:nvGrpSpPr>
        <p:grpSpPr>
          <a:xfrm>
            <a:off x="5122863" y="3192137"/>
            <a:ext cx="14138275" cy="2550650"/>
            <a:chOff x="6921499" y="3192137"/>
            <a:chExt cx="14138275" cy="2550650"/>
          </a:xfrm>
        </p:grpSpPr>
        <p:sp>
          <p:nvSpPr>
            <p:cNvPr id="2" name="직사각형 1"/>
            <p:cNvSpPr/>
            <p:nvPr/>
          </p:nvSpPr>
          <p:spPr>
            <a:xfrm>
              <a:off x="9475470" y="3448016"/>
              <a:ext cx="11584304" cy="1809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2400" dirty="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건강한 친구 관계</a:t>
              </a:r>
            </a:p>
          </p:txBody>
        </p:sp>
        <p:grpSp>
          <p:nvGrpSpPr>
            <p:cNvPr id="6" name="그룹 5"/>
            <p:cNvGrpSpPr/>
            <p:nvPr/>
          </p:nvGrpSpPr>
          <p:grpSpPr>
            <a:xfrm>
              <a:off x="6921499" y="3192137"/>
              <a:ext cx="2286818" cy="2550650"/>
              <a:chOff x="5728225" y="3192137"/>
              <a:chExt cx="2286818" cy="2550650"/>
            </a:xfrm>
          </p:grpSpPr>
          <p:sp>
            <p:nvSpPr>
              <p:cNvPr id="12" name="타원 11"/>
              <p:cNvSpPr/>
              <p:nvPr/>
            </p:nvSpPr>
            <p:spPr>
              <a:xfrm>
                <a:off x="5728225" y="3192137"/>
                <a:ext cx="2286818" cy="2286818"/>
              </a:xfrm>
              <a:prstGeom prst="ellipse">
                <a:avLst/>
              </a:prstGeom>
              <a:noFill/>
              <a:ln w="1270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6190358" y="3341104"/>
                <a:ext cx="1362552" cy="2401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6200" b="0" i="0" u="none" strike="noStrike" cap="none" spc="0" normalizeH="0" baseline="0" dirty="0" smtClean="0">
                    <a:ln>
                      <a:noFill/>
                    </a:ln>
                    <a:solidFill>
                      <a:srgbClr val="6DBA44"/>
                    </a:solidFill>
                    <a:effectLst/>
                    <a:uFillTx/>
                    <a:latin typeface="Sandoll 고딕NeoRound 07 Bd" panose="020B0600000101010101" pitchFamily="34" charset="-127"/>
                    <a:ea typeface="Sandoll 고딕NeoRound 07 Bd" panose="020B0600000101010101" pitchFamily="34" charset="-127"/>
                    <a:sym typeface="Canela Text Regular"/>
                  </a:rPr>
                  <a:t>1</a:t>
                </a:r>
                <a:endParaRPr kumimoji="0" lang="ko-KR" altLang="en-US" sz="16200" b="0" i="0" u="none" strike="noStrike" cap="none" spc="0" normalizeH="0" baseline="0" dirty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endParaRPr>
              </a:p>
            </p:txBody>
          </p:sp>
        </p:grpSp>
      </p:grpSp>
      <p:grpSp>
        <p:nvGrpSpPr>
          <p:cNvPr id="14" name="그룹 13"/>
          <p:cNvGrpSpPr/>
          <p:nvPr/>
        </p:nvGrpSpPr>
        <p:grpSpPr>
          <a:xfrm>
            <a:off x="2090367" y="6215816"/>
            <a:ext cx="3200691" cy="2905931"/>
            <a:chOff x="2090367" y="6215816"/>
            <a:chExt cx="3200691" cy="2905931"/>
          </a:xfrm>
        </p:grpSpPr>
        <p:grpSp>
          <p:nvGrpSpPr>
            <p:cNvPr id="15" name="그룹 14"/>
            <p:cNvGrpSpPr/>
            <p:nvPr/>
          </p:nvGrpSpPr>
          <p:grpSpPr>
            <a:xfrm>
              <a:off x="2090367" y="6215816"/>
              <a:ext cx="3200691" cy="2905931"/>
              <a:chOff x="1941777" y="10007303"/>
              <a:chExt cx="3200691" cy="2905931"/>
            </a:xfrm>
          </p:grpSpPr>
          <p:sp>
            <p:nvSpPr>
              <p:cNvPr id="17" name="자유형 16"/>
              <p:cNvSpPr/>
              <p:nvPr/>
            </p:nvSpPr>
            <p:spPr>
              <a:xfrm rot="20651236">
                <a:off x="1941777" y="10157461"/>
                <a:ext cx="3040193" cy="2755773"/>
              </a:xfrm>
              <a:custGeom>
                <a:avLst/>
                <a:gdLst>
                  <a:gd name="connsiteX0" fmla="*/ 331796 w 3040193"/>
                  <a:gd name="connsiteY0" fmla="*/ 0 h 2755773"/>
                  <a:gd name="connsiteX1" fmla="*/ 2324949 w 3040193"/>
                  <a:gd name="connsiteY1" fmla="*/ 564484 h 2755773"/>
                  <a:gd name="connsiteX2" fmla="*/ 3002750 w 3040193"/>
                  <a:gd name="connsiteY2" fmla="*/ 1777899 h 2755773"/>
                  <a:gd name="connsiteX3" fmla="*/ 2725805 w 3040193"/>
                  <a:gd name="connsiteY3" fmla="*/ 2755773 h 2755773"/>
                  <a:gd name="connsiteX4" fmla="*/ 732653 w 3040193"/>
                  <a:gd name="connsiteY4" fmla="*/ 2191289 h 2755773"/>
                  <a:gd name="connsiteX5" fmla="*/ 54852 w 3040193"/>
                  <a:gd name="connsiteY5" fmla="*/ 977874 h 2755773"/>
                  <a:gd name="connsiteX6" fmla="*/ 0 w 3040193"/>
                  <a:gd name="connsiteY6" fmla="*/ 1171552 h 2755773"/>
                  <a:gd name="connsiteX7" fmla="*/ 0 w 3040193"/>
                  <a:gd name="connsiteY7" fmla="*/ 1171548 h 2755773"/>
                  <a:gd name="connsiteX8" fmla="*/ 331796 w 3040193"/>
                  <a:gd name="connsiteY8" fmla="*/ 0 h 2755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0193" h="2755773">
                    <a:moveTo>
                      <a:pt x="331796" y="0"/>
                    </a:moveTo>
                    <a:lnTo>
                      <a:pt x="2324949" y="564484"/>
                    </a:lnTo>
                    <a:cubicBezTo>
                      <a:pt x="2847194" y="712390"/>
                      <a:pt x="3150656" y="1255655"/>
                      <a:pt x="3002750" y="1777899"/>
                    </a:cubicBezTo>
                    <a:lnTo>
                      <a:pt x="2725805" y="2755773"/>
                    </a:lnTo>
                    <a:lnTo>
                      <a:pt x="732653" y="2191289"/>
                    </a:lnTo>
                    <a:cubicBezTo>
                      <a:pt x="210408" y="2043383"/>
                      <a:pt x="-93054" y="1500118"/>
                      <a:pt x="54852" y="977874"/>
                    </a:cubicBezTo>
                    <a:lnTo>
                      <a:pt x="0" y="1171552"/>
                    </a:lnTo>
                    <a:lnTo>
                      <a:pt x="0" y="1171548"/>
                    </a:lnTo>
                    <a:lnTo>
                      <a:pt x="331796" y="0"/>
                    </a:lnTo>
                    <a:close/>
                  </a:path>
                </a:pathLst>
              </a:custGeom>
              <a:solidFill>
                <a:srgbClr val="6FBE54"/>
              </a:solidFill>
              <a:ln w="381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solidFill>
                      <a:srgbClr val="68BCB5"/>
                    </a:solidFill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8" name="자유형 17"/>
              <p:cNvSpPr/>
              <p:nvPr/>
            </p:nvSpPr>
            <p:spPr>
              <a:xfrm rot="20651236">
                <a:off x="2102275" y="10007303"/>
                <a:ext cx="3040193" cy="2755773"/>
              </a:xfrm>
              <a:custGeom>
                <a:avLst/>
                <a:gdLst>
                  <a:gd name="connsiteX0" fmla="*/ 331796 w 3040193"/>
                  <a:gd name="connsiteY0" fmla="*/ 0 h 2755773"/>
                  <a:gd name="connsiteX1" fmla="*/ 2324949 w 3040193"/>
                  <a:gd name="connsiteY1" fmla="*/ 564484 h 2755773"/>
                  <a:gd name="connsiteX2" fmla="*/ 3002750 w 3040193"/>
                  <a:gd name="connsiteY2" fmla="*/ 1777899 h 2755773"/>
                  <a:gd name="connsiteX3" fmla="*/ 2725805 w 3040193"/>
                  <a:gd name="connsiteY3" fmla="*/ 2755773 h 2755773"/>
                  <a:gd name="connsiteX4" fmla="*/ 732653 w 3040193"/>
                  <a:gd name="connsiteY4" fmla="*/ 2191289 h 2755773"/>
                  <a:gd name="connsiteX5" fmla="*/ 54852 w 3040193"/>
                  <a:gd name="connsiteY5" fmla="*/ 977874 h 2755773"/>
                  <a:gd name="connsiteX6" fmla="*/ 0 w 3040193"/>
                  <a:gd name="connsiteY6" fmla="*/ 1171552 h 2755773"/>
                  <a:gd name="connsiteX7" fmla="*/ 0 w 3040193"/>
                  <a:gd name="connsiteY7" fmla="*/ 1171548 h 2755773"/>
                  <a:gd name="connsiteX8" fmla="*/ 331796 w 3040193"/>
                  <a:gd name="connsiteY8" fmla="*/ 0 h 2755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0193" h="2755773">
                    <a:moveTo>
                      <a:pt x="331796" y="0"/>
                    </a:moveTo>
                    <a:lnTo>
                      <a:pt x="2324949" y="564484"/>
                    </a:lnTo>
                    <a:cubicBezTo>
                      <a:pt x="2847194" y="712390"/>
                      <a:pt x="3150656" y="1255655"/>
                      <a:pt x="3002750" y="1777899"/>
                    </a:cubicBezTo>
                    <a:lnTo>
                      <a:pt x="2725805" y="2755773"/>
                    </a:lnTo>
                    <a:lnTo>
                      <a:pt x="732653" y="2191289"/>
                    </a:lnTo>
                    <a:cubicBezTo>
                      <a:pt x="210408" y="2043383"/>
                      <a:pt x="-93054" y="1500118"/>
                      <a:pt x="54852" y="977874"/>
                    </a:cubicBezTo>
                    <a:lnTo>
                      <a:pt x="0" y="1171552"/>
                    </a:lnTo>
                    <a:lnTo>
                      <a:pt x="0" y="1171548"/>
                    </a:lnTo>
                    <a:lnTo>
                      <a:pt x="331796" y="0"/>
                    </a:lnTo>
                    <a:close/>
                  </a:path>
                </a:pathLst>
              </a:custGeom>
              <a:solidFill>
                <a:srgbClr val="DFEED7"/>
              </a:solidFill>
              <a:ln w="38100" cap="flat">
                <a:solidFill>
                  <a:srgbClr val="68BCB5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solidFill>
                      <a:srgbClr val="68BCB5"/>
                    </a:solidFill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16" name="학습…"/>
            <p:cNvSpPr txBox="1"/>
            <p:nvPr/>
          </p:nvSpPr>
          <p:spPr>
            <a:xfrm>
              <a:off x="2516554" y="6639362"/>
              <a:ext cx="2554505" cy="19316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 anchor="ctr">
              <a:normAutofit/>
            </a:bodyPr>
            <a:lstStyle/>
            <a:p>
              <a:pPr defTabSz="457200">
                <a:lnSpc>
                  <a:spcPct val="110000"/>
                </a:lnSpc>
                <a:defRPr sz="5100">
                  <a:solidFill>
                    <a:schemeClr val="accent3"/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pPr>
              <a:r>
                <a:rPr lang="ko-KR" altLang="en-US" dirty="0"/>
                <a:t>학습</a:t>
              </a:r>
            </a:p>
            <a:p>
              <a:pPr defTabSz="457200">
                <a:lnSpc>
                  <a:spcPct val="110000"/>
                </a:lnSpc>
                <a:defRPr sz="5100">
                  <a:solidFill>
                    <a:schemeClr val="accent3"/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pPr>
              <a:r>
                <a:rPr lang="ko-KR" altLang="en-US" dirty="0" smtClean="0"/>
                <a:t>목표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609178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4601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➊ 생명의 탄생에는 소중한 의미가 담겨 있어요.…"/>
          <p:cNvSpPr txBox="1"/>
          <p:nvPr/>
        </p:nvSpPr>
        <p:spPr>
          <a:xfrm>
            <a:off x="6135459" y="6289706"/>
            <a:ext cx="15280966" cy="1428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/>
          <a:p>
            <a:pPr algn="l" defTabSz="457200">
              <a:lnSpc>
                <a:spcPct val="160000"/>
              </a:lnSpc>
              <a:defRPr sz="57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dirty="0" smtClean="0">
                <a:solidFill>
                  <a:schemeClr val="accent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➊</a:t>
            </a:r>
            <a:r>
              <a:rPr lang="en-US" dirty="0" smtClean="0">
                <a:solidFill>
                  <a:schemeClr val="accent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700" dirty="0" smtClean="0">
                <a:sym typeface="나눔고딕"/>
              </a:rPr>
              <a:t>소중한 친구가 생겼어요</a:t>
            </a:r>
            <a:endParaRPr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9" name="1 건강한 관계와 성"/>
          <p:cNvSpPr txBox="1"/>
          <p:nvPr/>
        </p:nvSpPr>
        <p:spPr>
          <a:xfrm>
            <a:off x="570790" y="583581"/>
            <a:ext cx="4855329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en-US" altLang="ko-KR" dirty="0"/>
              <a:t>1 </a:t>
            </a:r>
            <a:r>
              <a:rPr lang="ko-KR" altLang="en-US" dirty="0"/>
              <a:t>건강한 관계와 </a:t>
            </a:r>
            <a:r>
              <a:rPr lang="ko-KR" altLang="en-US" dirty="0" smtClean="0"/>
              <a:t>성</a:t>
            </a:r>
            <a:endParaRPr lang="ko-KR" altLang="en-US" dirty="0"/>
          </a:p>
        </p:txBody>
      </p:sp>
      <p:sp>
        <p:nvSpPr>
          <p:cNvPr id="170" name="01 성의 발달"/>
          <p:cNvSpPr txBox="1"/>
          <p:nvPr/>
        </p:nvSpPr>
        <p:spPr>
          <a:xfrm>
            <a:off x="1049209" y="1311486"/>
            <a:ext cx="2861033" cy="644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lang="en-US" altLang="ko-KR" dirty="0"/>
              <a:t>02</a:t>
            </a:r>
            <a:r>
              <a:rPr lang="ko-KR" altLang="en-US" dirty="0"/>
              <a:t> 관계와 존중</a:t>
            </a:r>
          </a:p>
        </p:txBody>
      </p:sp>
      <p:sp>
        <p:nvSpPr>
          <p:cNvPr id="11" name="➊ 생명의 탄생에는 소중한 의미가 담겨 있어요.…"/>
          <p:cNvSpPr txBox="1"/>
          <p:nvPr/>
        </p:nvSpPr>
        <p:spPr>
          <a:xfrm>
            <a:off x="6135459" y="7661306"/>
            <a:ext cx="15280966" cy="1428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/>
          <a:p>
            <a:pPr algn="l" defTabSz="457200">
              <a:lnSpc>
                <a:spcPct val="160000"/>
              </a:lnSpc>
              <a:defRPr sz="57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dirty="0" smtClean="0">
                <a:solidFill>
                  <a:schemeClr val="accent3"/>
                </a:solidFill>
                <a:latin typeface="나눔고딕"/>
                <a:ea typeface="나눔고딕"/>
                <a:cs typeface="나눔고딕"/>
                <a:sym typeface="나눔고딕"/>
              </a:rPr>
              <a:t>➋ </a:t>
            </a:r>
            <a:r>
              <a:rPr lang="ko-KR" altLang="en-US" sz="5700" dirty="0" smtClean="0">
                <a:sym typeface="나눔고딕"/>
              </a:rPr>
              <a:t>친구에게 올바르게 마음을 전해요</a:t>
            </a:r>
            <a:endParaRPr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" name="한쪽 모서리가 잘린 사각형 2"/>
          <p:cNvSpPr/>
          <p:nvPr/>
        </p:nvSpPr>
        <p:spPr>
          <a:xfrm>
            <a:off x="2523016" y="6881082"/>
            <a:ext cx="2994609" cy="1804277"/>
          </a:xfrm>
          <a:prstGeom prst="snip1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4" name="한쪽 모서리가 잘린 사각형 13"/>
          <p:cNvSpPr/>
          <p:nvPr/>
        </p:nvSpPr>
        <p:spPr>
          <a:xfrm>
            <a:off x="2703771" y="6683677"/>
            <a:ext cx="2994609" cy="1804277"/>
          </a:xfrm>
          <a:prstGeom prst="snip1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7" name="학습…"/>
          <p:cNvSpPr txBox="1"/>
          <p:nvPr/>
        </p:nvSpPr>
        <p:spPr>
          <a:xfrm>
            <a:off x="2857495" y="6619987"/>
            <a:ext cx="2554505" cy="1931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defTabSz="457200">
              <a:lnSpc>
                <a:spcPct val="110000"/>
              </a:lnSpc>
              <a:defRPr sz="5100">
                <a:solidFill>
                  <a:schemeClr val="accent3"/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pPr>
            <a:r>
              <a:rPr lang="ko-KR" altLang="en-US" dirty="0" smtClean="0">
                <a:solidFill>
                  <a:srgbClr val="EE6B12"/>
                </a:solidFill>
              </a:rPr>
              <a:t>학습</a:t>
            </a:r>
            <a:endParaRPr lang="en-US" altLang="ko-KR" dirty="0" smtClean="0">
              <a:solidFill>
                <a:srgbClr val="EE6B12"/>
              </a:solidFill>
            </a:endParaRPr>
          </a:p>
          <a:p>
            <a:pPr defTabSz="457200">
              <a:lnSpc>
                <a:spcPct val="110000"/>
              </a:lnSpc>
              <a:defRPr sz="5100">
                <a:solidFill>
                  <a:schemeClr val="accent3"/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pPr>
            <a:r>
              <a:rPr lang="ko-KR" altLang="en-US" dirty="0" smtClean="0">
                <a:solidFill>
                  <a:srgbClr val="EE6B12"/>
                </a:solidFill>
              </a:rPr>
              <a:t>계획</a:t>
            </a:r>
            <a:endParaRPr lang="ko-KR" altLang="en-US" dirty="0">
              <a:solidFill>
                <a:srgbClr val="EE6B12"/>
              </a:solidFill>
            </a:endParaRPr>
          </a:p>
        </p:txBody>
      </p:sp>
      <p:sp>
        <p:nvSpPr>
          <p:cNvPr id="25" name="➊ 생명의 탄생에는 소중한 의미가 담겨 있어요.…"/>
          <p:cNvSpPr txBox="1"/>
          <p:nvPr/>
        </p:nvSpPr>
        <p:spPr>
          <a:xfrm>
            <a:off x="6139004" y="10425296"/>
            <a:ext cx="15280966" cy="1428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/>
          <a:p>
            <a:pPr algn="l" defTabSz="457200">
              <a:lnSpc>
                <a:spcPct val="160000"/>
              </a:lnSpc>
              <a:defRPr sz="57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dirty="0">
                <a:solidFill>
                  <a:schemeClr val="accent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➌</a:t>
            </a:r>
            <a:r>
              <a:rPr lang="en-US" dirty="0" smtClean="0">
                <a:solidFill>
                  <a:schemeClr val="accent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700" dirty="0">
                <a:sym typeface="나눔고딕"/>
              </a:rPr>
              <a:t>친구와 함께 기쁨과 슬픔을 나눠요</a:t>
            </a:r>
            <a:endParaRPr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6135459" y="8971365"/>
            <a:ext cx="12846254" cy="1571964"/>
            <a:chOff x="6376024" y="11674549"/>
            <a:chExt cx="12846254" cy="1571964"/>
          </a:xfrm>
        </p:grpSpPr>
        <p:sp>
          <p:nvSpPr>
            <p:cNvPr id="171" name="부모님께 감사 편지 쓰기"/>
            <p:cNvSpPr txBox="1"/>
            <p:nvPr/>
          </p:nvSpPr>
          <p:spPr>
            <a:xfrm>
              <a:off x="9265618" y="11674549"/>
              <a:ext cx="9956660" cy="157196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rmAutofit/>
            </a:bodyPr>
            <a:lstStyle>
              <a:lvl1pPr algn="l" defTabSz="457200">
                <a:lnSpc>
                  <a:spcPct val="160000"/>
                </a:lnSpc>
                <a:defRPr sz="5300" b="1">
                  <a:solidFill>
                    <a:srgbClr val="67288E"/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r>
                <a:rPr lang="ko-KR" altLang="en-US" dirty="0"/>
                <a:t>나 메시지 </a:t>
              </a:r>
              <a:r>
                <a:rPr lang="ko-KR" altLang="en-US" dirty="0" err="1"/>
                <a:t>전달법으로</a:t>
              </a:r>
              <a:r>
                <a:rPr lang="ko-KR" altLang="en-US" dirty="0"/>
                <a:t> 표현하기</a:t>
              </a:r>
              <a:endParaRPr dirty="0"/>
            </a:p>
          </p:txBody>
        </p:sp>
        <p:grpSp>
          <p:nvGrpSpPr>
            <p:cNvPr id="10" name="그룹 9"/>
            <p:cNvGrpSpPr/>
            <p:nvPr/>
          </p:nvGrpSpPr>
          <p:grpSpPr>
            <a:xfrm>
              <a:off x="6376024" y="11997636"/>
              <a:ext cx="2585660" cy="909168"/>
              <a:chOff x="6376024" y="11997636"/>
              <a:chExt cx="2585660" cy="909168"/>
            </a:xfrm>
          </p:grpSpPr>
          <p:grpSp>
            <p:nvGrpSpPr>
              <p:cNvPr id="7" name="그룹 6"/>
              <p:cNvGrpSpPr/>
              <p:nvPr/>
            </p:nvGrpSpPr>
            <p:grpSpPr>
              <a:xfrm>
                <a:off x="6376024" y="11997636"/>
                <a:ext cx="2585660" cy="909168"/>
                <a:chOff x="6376024" y="11997636"/>
                <a:chExt cx="2585660" cy="909168"/>
              </a:xfrm>
            </p:grpSpPr>
            <p:pic>
              <p:nvPicPr>
                <p:cNvPr id="174" name="이미지" descr="이미지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6376024" y="11997636"/>
                  <a:ext cx="2585660" cy="909168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sp>
              <p:nvSpPr>
                <p:cNvPr id="28" name="직사각형 27"/>
                <p:cNvSpPr/>
                <p:nvPr/>
              </p:nvSpPr>
              <p:spPr>
                <a:xfrm>
                  <a:off x="8276428" y="12255640"/>
                  <a:ext cx="391800" cy="510363"/>
                </a:xfrm>
                <a:prstGeom prst="rect">
                  <a:avLst/>
                </a:prstGeom>
                <a:solidFill>
                  <a:srgbClr val="883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32" name="직사각형 31"/>
              <p:cNvSpPr/>
              <p:nvPr/>
            </p:nvSpPr>
            <p:spPr>
              <a:xfrm>
                <a:off x="8185120" y="12159955"/>
                <a:ext cx="554960" cy="7017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4400" dirty="0" smtClean="0">
                    <a:solidFill>
                      <a:schemeClr val="bg1"/>
                    </a:solidFill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</a:rPr>
                  <a:t>6</a:t>
                </a:r>
                <a:endParaRPr lang="ko-KR" altLang="en-US" sz="4400" dirty="0">
                  <a:solidFill>
                    <a:schemeClr val="bg1"/>
                  </a:solidFill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</a:endParaRPr>
              </a:p>
            </p:txBody>
          </p:sp>
        </p:grpSp>
      </p:grpSp>
      <p:grpSp>
        <p:nvGrpSpPr>
          <p:cNvPr id="27" name="그룹 26"/>
          <p:cNvGrpSpPr/>
          <p:nvPr/>
        </p:nvGrpSpPr>
        <p:grpSpPr>
          <a:xfrm>
            <a:off x="5122863" y="3192137"/>
            <a:ext cx="14138275" cy="2550650"/>
            <a:chOff x="6921499" y="3192137"/>
            <a:chExt cx="14138275" cy="2550650"/>
          </a:xfrm>
        </p:grpSpPr>
        <p:sp>
          <p:nvSpPr>
            <p:cNvPr id="29" name="직사각형 28"/>
            <p:cNvSpPr/>
            <p:nvPr/>
          </p:nvSpPr>
          <p:spPr>
            <a:xfrm>
              <a:off x="9475470" y="3448016"/>
              <a:ext cx="11584304" cy="1809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2400" dirty="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건강한 친구 관계</a:t>
              </a:r>
            </a:p>
          </p:txBody>
        </p:sp>
        <p:grpSp>
          <p:nvGrpSpPr>
            <p:cNvPr id="30" name="그룹 29"/>
            <p:cNvGrpSpPr/>
            <p:nvPr/>
          </p:nvGrpSpPr>
          <p:grpSpPr>
            <a:xfrm>
              <a:off x="6921499" y="3192137"/>
              <a:ext cx="2286818" cy="2550650"/>
              <a:chOff x="5728225" y="3192137"/>
              <a:chExt cx="2286818" cy="2550650"/>
            </a:xfrm>
          </p:grpSpPr>
          <p:sp>
            <p:nvSpPr>
              <p:cNvPr id="31" name="타원 30"/>
              <p:cNvSpPr/>
              <p:nvPr/>
            </p:nvSpPr>
            <p:spPr>
              <a:xfrm>
                <a:off x="5728225" y="3192137"/>
                <a:ext cx="2286818" cy="2286818"/>
              </a:xfrm>
              <a:prstGeom prst="ellipse">
                <a:avLst/>
              </a:prstGeom>
              <a:noFill/>
              <a:ln w="1270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6190358" y="3341104"/>
                <a:ext cx="1362552" cy="2401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6200" b="0" i="0" u="none" strike="noStrike" cap="none" spc="0" normalizeH="0" baseline="0" dirty="0" smtClean="0">
                    <a:ln>
                      <a:noFill/>
                    </a:ln>
                    <a:solidFill>
                      <a:srgbClr val="6DBA44"/>
                    </a:solidFill>
                    <a:effectLst/>
                    <a:uFillTx/>
                    <a:latin typeface="Sandoll 고딕NeoRound 07 Bd" panose="020B0600000101010101" pitchFamily="34" charset="-127"/>
                    <a:ea typeface="Sandoll 고딕NeoRound 07 Bd" panose="020B0600000101010101" pitchFamily="34" charset="-127"/>
                    <a:sym typeface="Canela Text Regular"/>
                  </a:rPr>
                  <a:t>1</a:t>
                </a:r>
                <a:endParaRPr kumimoji="0" lang="ko-KR" altLang="en-US" sz="16200" b="0" i="0" u="none" strike="noStrike" cap="none" spc="0" normalizeH="0" baseline="0" dirty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951328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다음 그림을 보면서 떠오르는 것을 이야기해 보세요."/>
          <p:cNvSpPr txBox="1"/>
          <p:nvPr/>
        </p:nvSpPr>
        <p:spPr>
          <a:xfrm>
            <a:off x="4250606" y="2946536"/>
            <a:ext cx="19344890" cy="2169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dirty="0"/>
              <a:t>다음과 같은 상황에서 나라면 어떻게 할지 </a:t>
            </a:r>
            <a:endParaRPr lang="en-US" altLang="ko-KR" dirty="0" smtClean="0"/>
          </a:p>
          <a:p>
            <a:r>
              <a:rPr lang="ko-KR" altLang="en-US" dirty="0" smtClean="0"/>
              <a:t>이야기해 </a:t>
            </a:r>
            <a:r>
              <a:rPr lang="ko-KR" altLang="en-US" dirty="0"/>
              <a:t>보세요</a:t>
            </a:r>
            <a:r>
              <a:rPr lang="en-US" altLang="ko-KR" dirty="0"/>
              <a:t>.</a:t>
            </a:r>
            <a:endParaRPr lang="en-US" altLang="ko-KR" sz="8800" dirty="0"/>
          </a:p>
        </p:txBody>
      </p:sp>
      <p:sp>
        <p:nvSpPr>
          <p:cNvPr id="179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dirty="0"/>
              <a:t>1 </a:t>
            </a:r>
            <a:r>
              <a:rPr dirty="0" err="1"/>
              <a:t>건강한</a:t>
            </a:r>
            <a:r>
              <a:rPr dirty="0"/>
              <a:t> </a:t>
            </a:r>
            <a:r>
              <a:rPr dirty="0" err="1"/>
              <a:t>관계와</a:t>
            </a:r>
            <a:r>
              <a:rPr dirty="0"/>
              <a:t> 성</a:t>
            </a:r>
          </a:p>
        </p:txBody>
      </p:sp>
      <p:sp>
        <p:nvSpPr>
          <p:cNvPr id="180" name="01 성의 발달"/>
          <p:cNvSpPr txBox="1"/>
          <p:nvPr/>
        </p:nvSpPr>
        <p:spPr>
          <a:xfrm>
            <a:off x="1049209" y="1311486"/>
            <a:ext cx="2861033" cy="644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lang="en-US" altLang="ko-KR" dirty="0"/>
              <a:t>02</a:t>
            </a:r>
            <a:r>
              <a:rPr lang="ko-KR" altLang="en-US" dirty="0"/>
              <a:t> 관계와 존중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17742289" y="768758"/>
            <a:ext cx="5853207" cy="975763"/>
            <a:chOff x="19329492" y="938878"/>
            <a:chExt cx="5853207" cy="975763"/>
          </a:xfrm>
        </p:grpSpPr>
        <p:grpSp>
          <p:nvGrpSpPr>
            <p:cNvPr id="2" name="그룹 1"/>
            <p:cNvGrpSpPr/>
            <p:nvPr/>
          </p:nvGrpSpPr>
          <p:grpSpPr>
            <a:xfrm>
              <a:off x="19329492" y="938878"/>
              <a:ext cx="5853207" cy="878396"/>
              <a:chOff x="19329492" y="917613"/>
              <a:chExt cx="5853207" cy="878396"/>
            </a:xfrm>
          </p:grpSpPr>
          <p:sp>
            <p:nvSpPr>
              <p:cNvPr id="12" name="직사각형 11"/>
              <p:cNvSpPr/>
              <p:nvPr/>
            </p:nvSpPr>
            <p:spPr>
              <a:xfrm>
                <a:off x="20341493" y="974027"/>
                <a:ext cx="4841206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건강한 친구 관계</a:t>
                </a:r>
              </a:p>
            </p:txBody>
          </p:sp>
          <p:sp>
            <p:nvSpPr>
              <p:cNvPr id="14" name="타원 13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1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pic>
        <p:nvPicPr>
          <p:cNvPr id="16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3646" y="2480974"/>
            <a:ext cx="3403079" cy="5198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6988" y="5442230"/>
            <a:ext cx="13090024" cy="753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9420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dirty="0"/>
              <a:t>1 </a:t>
            </a:r>
            <a:r>
              <a:rPr dirty="0" err="1"/>
              <a:t>건강한</a:t>
            </a:r>
            <a:r>
              <a:rPr dirty="0"/>
              <a:t> </a:t>
            </a:r>
            <a:r>
              <a:rPr dirty="0" err="1"/>
              <a:t>관계와</a:t>
            </a:r>
            <a:r>
              <a:rPr dirty="0"/>
              <a:t> 성</a:t>
            </a:r>
          </a:p>
        </p:txBody>
      </p:sp>
      <p:sp>
        <p:nvSpPr>
          <p:cNvPr id="180" name="01 성의 발달"/>
          <p:cNvSpPr txBox="1"/>
          <p:nvPr/>
        </p:nvSpPr>
        <p:spPr>
          <a:xfrm>
            <a:off x="1049209" y="1311486"/>
            <a:ext cx="2861033" cy="644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lang="en-US" altLang="ko-KR" dirty="0"/>
              <a:t>02</a:t>
            </a:r>
            <a:r>
              <a:rPr lang="ko-KR" altLang="en-US" dirty="0"/>
              <a:t> 관계와 존중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17742289" y="768758"/>
            <a:ext cx="5853207" cy="975763"/>
            <a:chOff x="19329492" y="938878"/>
            <a:chExt cx="5853207" cy="975763"/>
          </a:xfrm>
        </p:grpSpPr>
        <p:grpSp>
          <p:nvGrpSpPr>
            <p:cNvPr id="2" name="그룹 1"/>
            <p:cNvGrpSpPr/>
            <p:nvPr/>
          </p:nvGrpSpPr>
          <p:grpSpPr>
            <a:xfrm>
              <a:off x="19329492" y="938878"/>
              <a:ext cx="5853207" cy="878396"/>
              <a:chOff x="19329492" y="917613"/>
              <a:chExt cx="5853207" cy="878396"/>
            </a:xfrm>
          </p:grpSpPr>
          <p:sp>
            <p:nvSpPr>
              <p:cNvPr id="12" name="직사각형 11"/>
              <p:cNvSpPr/>
              <p:nvPr/>
            </p:nvSpPr>
            <p:spPr>
              <a:xfrm>
                <a:off x="20341493" y="974027"/>
                <a:ext cx="4841206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건강한 친구 관계</a:t>
                </a:r>
              </a:p>
            </p:txBody>
          </p:sp>
          <p:sp>
            <p:nvSpPr>
              <p:cNvPr id="14" name="타원 13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1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912" y="4560588"/>
            <a:ext cx="14913980" cy="7848882"/>
          </a:xfrm>
          <a:prstGeom prst="rect">
            <a:avLst/>
          </a:prstGeom>
        </p:spPr>
      </p:pic>
      <p:grpSp>
        <p:nvGrpSpPr>
          <p:cNvPr id="16" name="그룹 15"/>
          <p:cNvGrpSpPr/>
          <p:nvPr/>
        </p:nvGrpSpPr>
        <p:grpSpPr>
          <a:xfrm>
            <a:off x="10637520" y="2650317"/>
            <a:ext cx="3108960" cy="1092062"/>
            <a:chOff x="7936992" y="2803546"/>
            <a:chExt cx="3108960" cy="1092062"/>
          </a:xfrm>
        </p:grpSpPr>
        <p:sp>
          <p:nvSpPr>
            <p:cNvPr id="19" name="모서리가 둥근 직사각형 18"/>
            <p:cNvSpPr/>
            <p:nvPr/>
          </p:nvSpPr>
          <p:spPr>
            <a:xfrm>
              <a:off x="7936992" y="2803546"/>
              <a:ext cx="3108960" cy="1092062"/>
            </a:xfrm>
            <a:prstGeom prst="roundRect">
              <a:avLst>
                <a:gd name="adj" fmla="val 26715"/>
              </a:avLst>
            </a:prstGeom>
            <a:solidFill>
              <a:srgbClr val="6DBA4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0" name="다음 그림을 보면서 떠오르는 것을 이야기해 보세요."/>
            <p:cNvSpPr txBox="1"/>
            <p:nvPr/>
          </p:nvSpPr>
          <p:spPr>
            <a:xfrm>
              <a:off x="8156448" y="2930408"/>
              <a:ext cx="2670048" cy="6554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4800" dirty="0" smtClean="0">
                  <a:solidFill>
                    <a:schemeClr val="bg1"/>
                  </a:solidFill>
                </a:rPr>
                <a:t>어휘 창고</a:t>
              </a:r>
              <a:endParaRPr sz="4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50041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</p:spPr>
      </p:pic>
      <p:sp>
        <p:nvSpPr>
          <p:cNvPr id="188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t>1 건강한 관계와 성</a:t>
            </a:r>
          </a:p>
        </p:txBody>
      </p:sp>
      <p:sp>
        <p:nvSpPr>
          <p:cNvPr id="189" name="01 성의 발달"/>
          <p:cNvSpPr txBox="1"/>
          <p:nvPr/>
        </p:nvSpPr>
        <p:spPr>
          <a:xfrm>
            <a:off x="1049209" y="1286864"/>
            <a:ext cx="2861033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dirty="0" smtClean="0"/>
              <a:t>0</a:t>
            </a:r>
            <a:r>
              <a:rPr lang="en-US" dirty="0" smtClean="0"/>
              <a:t>2</a:t>
            </a:r>
            <a:r>
              <a:rPr dirty="0" smtClean="0"/>
              <a:t> </a:t>
            </a:r>
            <a:r>
              <a:rPr lang="ko-KR" altLang="en-US" dirty="0" smtClean="0"/>
              <a:t>관계와 존중</a:t>
            </a:r>
            <a:endParaRPr dirty="0"/>
          </a:p>
        </p:txBody>
      </p:sp>
      <p:grpSp>
        <p:nvGrpSpPr>
          <p:cNvPr id="6" name="그룹 5"/>
          <p:cNvGrpSpPr/>
          <p:nvPr/>
        </p:nvGrpSpPr>
        <p:grpSpPr>
          <a:xfrm>
            <a:off x="7376905" y="2964333"/>
            <a:ext cx="9630190" cy="1232862"/>
            <a:chOff x="3929407" y="2964333"/>
            <a:chExt cx="9630190" cy="1232862"/>
          </a:xfrm>
        </p:grpSpPr>
        <p:sp>
          <p:nvSpPr>
            <p:cNvPr id="193" name="생명의 탄생에는 소중한 의미가 담겨 있어요"/>
            <p:cNvSpPr txBox="1"/>
            <p:nvPr/>
          </p:nvSpPr>
          <p:spPr>
            <a:xfrm>
              <a:off x="5107726" y="2964333"/>
              <a:ext cx="8451871" cy="12328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r>
                <a:rPr lang="ko-KR" altLang="en-US" dirty="0"/>
                <a:t>소중한 친구가 생겼어요</a:t>
              </a:r>
              <a:endParaRPr dirty="0"/>
            </a:p>
          </p:txBody>
        </p:sp>
        <p:grpSp>
          <p:nvGrpSpPr>
            <p:cNvPr id="5" name="그룹 4"/>
            <p:cNvGrpSpPr/>
            <p:nvPr/>
          </p:nvGrpSpPr>
          <p:grpSpPr>
            <a:xfrm>
              <a:off x="3929407" y="3124517"/>
              <a:ext cx="932113" cy="1072678"/>
              <a:chOff x="2532397" y="3124517"/>
              <a:chExt cx="932113" cy="1072678"/>
            </a:xfrm>
          </p:grpSpPr>
          <p:sp>
            <p:nvSpPr>
              <p:cNvPr id="3" name="타원 2"/>
              <p:cNvSpPr/>
              <p:nvPr/>
            </p:nvSpPr>
            <p:spPr>
              <a:xfrm>
                <a:off x="2532397" y="3159008"/>
                <a:ext cx="932113" cy="932113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2654882" y="3124517"/>
                <a:ext cx="699812" cy="10726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68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6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28" name="결혼 후 행복한 시간을 보내던 부모님은…"/>
          <p:cNvSpPr txBox="1"/>
          <p:nvPr/>
        </p:nvSpPr>
        <p:spPr>
          <a:xfrm>
            <a:off x="2549288" y="4541126"/>
            <a:ext cx="19285425" cy="4267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친구는 즐거움을 나누고</a:t>
            </a:r>
            <a:r>
              <a:rPr lang="en-US" altLang="ko-KR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3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위로와 </a:t>
            </a: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응원을 주고받는 소중한 존재입니다</a:t>
            </a:r>
            <a:r>
              <a:rPr lang="en-US" altLang="ko-KR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성별과 피부색</a:t>
            </a:r>
            <a:r>
              <a:rPr lang="en-US" altLang="ko-KR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생김새 등 신체 조건에</a:t>
            </a:r>
          </a:p>
          <a:p>
            <a:pPr algn="l">
              <a:lnSpc>
                <a:spcPct val="150000"/>
              </a:lnSpc>
            </a:pP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관계없이 마음을 나누는 친구는 든든한 힘입니다</a:t>
            </a:r>
            <a:r>
              <a:rPr lang="en-US" altLang="ko-KR" sz="3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sz="16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ko-KR" altLang="en-US" sz="3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사춘기엔 성호르몬의 변화로 이성 친구에게 더 많은 호기심과 관심이 생길 수 있습니다</a:t>
            </a:r>
            <a:r>
              <a:rPr lang="en-US" altLang="ko-KR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이성 친구와 우정을 나눌 때는 신체적</a:t>
            </a:r>
            <a:r>
              <a:rPr lang="en-US" altLang="ko-KR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·</a:t>
            </a: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심리적 특성에 따른 차이를 </a:t>
            </a:r>
            <a:r>
              <a:rPr lang="ko-KR" altLang="en-US" sz="3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인 정하고 </a:t>
            </a: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존중해야 합니다</a:t>
            </a:r>
            <a:r>
              <a:rPr lang="en-US" altLang="ko-KR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또한 서로의 경계를 지켜 배려하는 태도가 중요합니다</a:t>
            </a:r>
            <a:r>
              <a:rPr lang="en-US" altLang="ko-KR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sz="32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17742289" y="768758"/>
            <a:ext cx="5853207" cy="975763"/>
            <a:chOff x="19329492" y="938878"/>
            <a:chExt cx="5853207" cy="975763"/>
          </a:xfrm>
        </p:grpSpPr>
        <p:grpSp>
          <p:nvGrpSpPr>
            <p:cNvPr id="19" name="그룹 18"/>
            <p:cNvGrpSpPr/>
            <p:nvPr/>
          </p:nvGrpSpPr>
          <p:grpSpPr>
            <a:xfrm>
              <a:off x="19329492" y="938878"/>
              <a:ext cx="5853207" cy="878396"/>
              <a:chOff x="19329492" y="917613"/>
              <a:chExt cx="5853207" cy="878396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20341493" y="974027"/>
                <a:ext cx="4841206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건강한 친구 관계</a:t>
                </a:r>
              </a:p>
            </p:txBody>
          </p:sp>
          <p:sp>
            <p:nvSpPr>
              <p:cNvPr id="27" name="타원 26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1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384" y="9084331"/>
            <a:ext cx="14325232" cy="329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73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</p:spPr>
      </p:pic>
      <p:sp>
        <p:nvSpPr>
          <p:cNvPr id="188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t>1 건강한 관계와 성</a:t>
            </a:r>
          </a:p>
        </p:txBody>
      </p:sp>
      <p:sp>
        <p:nvSpPr>
          <p:cNvPr id="189" name="01 성의 발달"/>
          <p:cNvSpPr txBox="1"/>
          <p:nvPr/>
        </p:nvSpPr>
        <p:spPr>
          <a:xfrm>
            <a:off x="1049209" y="1286864"/>
            <a:ext cx="2861033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dirty="0" smtClean="0"/>
              <a:t>0</a:t>
            </a:r>
            <a:r>
              <a:rPr lang="en-US" dirty="0" smtClean="0"/>
              <a:t>2</a:t>
            </a:r>
            <a:r>
              <a:rPr dirty="0" smtClean="0"/>
              <a:t> </a:t>
            </a:r>
            <a:r>
              <a:rPr lang="ko-KR" altLang="en-US" dirty="0" smtClean="0"/>
              <a:t>관계와 존중</a:t>
            </a:r>
            <a:endParaRPr dirty="0"/>
          </a:p>
        </p:txBody>
      </p:sp>
      <p:sp>
        <p:nvSpPr>
          <p:cNvPr id="191" name="직사각형"/>
          <p:cNvSpPr txBox="1"/>
          <p:nvPr/>
        </p:nvSpPr>
        <p:spPr>
          <a:xfrm>
            <a:off x="-27941" y="3200038"/>
            <a:ext cx="12567724" cy="24596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ts val="8900"/>
              </a:lnSpc>
              <a:defRPr sz="6500">
                <a:solidFill>
                  <a:srgbClr val="2C2728"/>
                </a:solidFill>
                <a:latin typeface="Sandoll 고딕Neo1 05 Medium"/>
                <a:ea typeface="Sandoll 고딕Neo1 05 Medium"/>
                <a:cs typeface="Sandoll 고딕Neo1 05 Medium"/>
                <a:sym typeface="Sandoll 고딕Neo1 05 Medium"/>
              </a:defRPr>
            </a:pPr>
            <a:endParaRPr dirty="0"/>
          </a:p>
        </p:txBody>
      </p:sp>
      <p:grpSp>
        <p:nvGrpSpPr>
          <p:cNvPr id="6" name="그룹 5"/>
          <p:cNvGrpSpPr/>
          <p:nvPr/>
        </p:nvGrpSpPr>
        <p:grpSpPr>
          <a:xfrm>
            <a:off x="5716545" y="2964333"/>
            <a:ext cx="12950910" cy="1232862"/>
            <a:chOff x="3929407" y="2964333"/>
            <a:chExt cx="12950910" cy="1232862"/>
          </a:xfrm>
        </p:grpSpPr>
        <p:sp>
          <p:nvSpPr>
            <p:cNvPr id="193" name="생명의 탄생에는 소중한 의미가 담겨 있어요"/>
            <p:cNvSpPr txBox="1"/>
            <p:nvPr/>
          </p:nvSpPr>
          <p:spPr>
            <a:xfrm>
              <a:off x="5107726" y="2964333"/>
              <a:ext cx="11772591" cy="12328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r>
                <a:rPr lang="ko-KR" altLang="en-US" dirty="0"/>
                <a:t>친구에게 올바르게 마음을 전해요</a:t>
              </a:r>
              <a:endParaRPr dirty="0"/>
            </a:p>
          </p:txBody>
        </p:sp>
        <p:grpSp>
          <p:nvGrpSpPr>
            <p:cNvPr id="5" name="그룹 4"/>
            <p:cNvGrpSpPr/>
            <p:nvPr/>
          </p:nvGrpSpPr>
          <p:grpSpPr>
            <a:xfrm>
              <a:off x="3929407" y="3124517"/>
              <a:ext cx="932113" cy="1072678"/>
              <a:chOff x="2532397" y="3124517"/>
              <a:chExt cx="932113" cy="1072678"/>
            </a:xfrm>
          </p:grpSpPr>
          <p:sp>
            <p:nvSpPr>
              <p:cNvPr id="3" name="타원 2"/>
              <p:cNvSpPr/>
              <p:nvPr/>
            </p:nvSpPr>
            <p:spPr>
              <a:xfrm>
                <a:off x="2532397" y="3159008"/>
                <a:ext cx="932113" cy="932113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2654882" y="3124517"/>
                <a:ext cx="699812" cy="10726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68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6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18" name="그룹 17"/>
          <p:cNvGrpSpPr/>
          <p:nvPr/>
        </p:nvGrpSpPr>
        <p:grpSpPr>
          <a:xfrm>
            <a:off x="17742289" y="768758"/>
            <a:ext cx="5853207" cy="975763"/>
            <a:chOff x="19329492" y="938878"/>
            <a:chExt cx="5853207" cy="975763"/>
          </a:xfrm>
        </p:grpSpPr>
        <p:grpSp>
          <p:nvGrpSpPr>
            <p:cNvPr id="19" name="그룹 18"/>
            <p:cNvGrpSpPr/>
            <p:nvPr/>
          </p:nvGrpSpPr>
          <p:grpSpPr>
            <a:xfrm>
              <a:off x="19329492" y="938878"/>
              <a:ext cx="5853207" cy="878396"/>
              <a:chOff x="19329492" y="917613"/>
              <a:chExt cx="5853207" cy="878396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20341493" y="974027"/>
                <a:ext cx="4841206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건강한 친구 관계</a:t>
                </a:r>
              </a:p>
            </p:txBody>
          </p:sp>
          <p:sp>
            <p:nvSpPr>
              <p:cNvPr id="27" name="타원 26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1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1049209" y="4429881"/>
            <a:ext cx="22060842" cy="8942475"/>
            <a:chOff x="366410" y="4197195"/>
            <a:chExt cx="18210313" cy="7379999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05445" y="6922364"/>
              <a:ext cx="10671278" cy="4654830"/>
            </a:xfrm>
            <a:prstGeom prst="rect">
              <a:avLst/>
            </a:prstGeom>
          </p:spPr>
        </p:pic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6410" y="4197195"/>
              <a:ext cx="10131725" cy="43608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10753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6150" y="3007879"/>
            <a:ext cx="22691701" cy="2312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t>1 건강한 관계와 성</a:t>
            </a:r>
          </a:p>
        </p:txBody>
      </p:sp>
      <p:sp>
        <p:nvSpPr>
          <p:cNvPr id="222" name="01 성의 발달"/>
          <p:cNvSpPr txBox="1"/>
          <p:nvPr/>
        </p:nvSpPr>
        <p:spPr>
          <a:xfrm>
            <a:off x="1049209" y="1311486"/>
            <a:ext cx="2861033" cy="644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lang="en-US" altLang="ko-KR" dirty="0"/>
              <a:t>02</a:t>
            </a:r>
            <a:r>
              <a:rPr lang="ko-KR" altLang="en-US" dirty="0"/>
              <a:t> 관계와 존중</a:t>
            </a:r>
          </a:p>
        </p:txBody>
      </p:sp>
      <p:sp>
        <p:nvSpPr>
          <p:cNvPr id="223" name="부모님께 감사 편지 쓰기"/>
          <p:cNvSpPr txBox="1"/>
          <p:nvPr/>
        </p:nvSpPr>
        <p:spPr>
          <a:xfrm>
            <a:off x="1659062" y="3920429"/>
            <a:ext cx="11972014" cy="1189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fontScale="77500" lnSpcReduction="20000"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dirty="0"/>
              <a:t>나 메시지 </a:t>
            </a:r>
            <a:r>
              <a:rPr lang="ko-KR" altLang="en-US" dirty="0" err="1"/>
              <a:t>전달법으로</a:t>
            </a:r>
            <a:r>
              <a:rPr lang="ko-KR" altLang="en-US" dirty="0"/>
              <a:t> 표현하기</a:t>
            </a:r>
            <a:endParaRPr dirty="0"/>
          </a:p>
        </p:txBody>
      </p:sp>
      <p:pic>
        <p:nvPicPr>
          <p:cNvPr id="225" name="이미지" descr="이미지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032498" y="4689108"/>
            <a:ext cx="1585488" cy="1782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이미지" descr="이미지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72310" y="5300909"/>
            <a:ext cx="1113337" cy="558801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7" y="5254823"/>
            <a:ext cx="20700533" cy="805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dirty="0"/>
              <a:t>다음 상황에서 나 메시지 </a:t>
            </a:r>
            <a:r>
              <a:rPr lang="ko-KR" altLang="en-US" dirty="0" err="1"/>
              <a:t>전달법을</a:t>
            </a:r>
            <a:r>
              <a:rPr lang="ko-KR" altLang="en-US" dirty="0"/>
              <a:t> 활용하여 </a:t>
            </a:r>
            <a:r>
              <a:rPr lang="ko-KR" altLang="en-US" dirty="0" err="1" smtClean="0"/>
              <a:t>샘이에게</a:t>
            </a:r>
            <a:r>
              <a:rPr lang="ko-KR" altLang="en-US" dirty="0" smtClean="0"/>
              <a:t> 내 </a:t>
            </a:r>
            <a:r>
              <a:rPr lang="ko-KR" altLang="en-US" dirty="0"/>
              <a:t>마음을 어떻게 표현할지 빈칸을 채워 보세요</a:t>
            </a:r>
            <a:r>
              <a:rPr lang="en-US" altLang="ko-KR" dirty="0"/>
              <a:t>.</a:t>
            </a:r>
            <a:endParaRPr dirty="0"/>
          </a:p>
        </p:txBody>
      </p:sp>
      <p:grpSp>
        <p:nvGrpSpPr>
          <p:cNvPr id="21" name="그룹 20"/>
          <p:cNvGrpSpPr/>
          <p:nvPr/>
        </p:nvGrpSpPr>
        <p:grpSpPr>
          <a:xfrm>
            <a:off x="1829424" y="2835377"/>
            <a:ext cx="2585660" cy="909168"/>
            <a:chOff x="6376024" y="11997636"/>
            <a:chExt cx="2585660" cy="909168"/>
          </a:xfrm>
        </p:grpSpPr>
        <p:grpSp>
          <p:nvGrpSpPr>
            <p:cNvPr id="22" name="그룹 21"/>
            <p:cNvGrpSpPr/>
            <p:nvPr/>
          </p:nvGrpSpPr>
          <p:grpSpPr>
            <a:xfrm>
              <a:off x="6376024" y="11997636"/>
              <a:ext cx="2585660" cy="909168"/>
              <a:chOff x="6376024" y="11997636"/>
              <a:chExt cx="2585660" cy="909168"/>
            </a:xfrm>
          </p:grpSpPr>
          <p:pic>
            <p:nvPicPr>
              <p:cNvPr id="24" name="이미지" descr="이미지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6376024" y="11997636"/>
                <a:ext cx="2585660" cy="909168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25" name="직사각형 24"/>
              <p:cNvSpPr/>
              <p:nvPr/>
            </p:nvSpPr>
            <p:spPr>
              <a:xfrm>
                <a:off x="8276428" y="12255640"/>
                <a:ext cx="391800" cy="510363"/>
              </a:xfrm>
              <a:prstGeom prst="rect">
                <a:avLst/>
              </a:prstGeom>
              <a:solidFill>
                <a:srgbClr val="88318D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3" name="직사각형 22"/>
            <p:cNvSpPr/>
            <p:nvPr/>
          </p:nvSpPr>
          <p:spPr>
            <a:xfrm>
              <a:off x="8185120" y="12159955"/>
              <a:ext cx="554960" cy="701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400" dirty="0" smtClean="0">
                  <a:solidFill>
                    <a:schemeClr val="bg1"/>
                  </a:solidFill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</a:rPr>
                <a:t>6</a:t>
              </a:r>
              <a:endParaRPr lang="ko-KR" altLang="en-US" sz="4400" dirty="0">
                <a:solidFill>
                  <a:schemeClr val="bg1"/>
                </a:solidFill>
                <a:latin typeface="학교안심 둥근미소 TTF B" panose="02000703000000000000" pitchFamily="2" charset="-127"/>
                <a:ea typeface="학교안심 둥근미소 TTF B" panose="02000703000000000000" pitchFamily="2" charset="-127"/>
              </a:endParaRPr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17742289" y="768758"/>
            <a:ext cx="5853207" cy="975763"/>
            <a:chOff x="19329492" y="938878"/>
            <a:chExt cx="5853207" cy="975763"/>
          </a:xfrm>
        </p:grpSpPr>
        <p:grpSp>
          <p:nvGrpSpPr>
            <p:cNvPr id="32" name="그룹 31"/>
            <p:cNvGrpSpPr/>
            <p:nvPr/>
          </p:nvGrpSpPr>
          <p:grpSpPr>
            <a:xfrm>
              <a:off x="19329492" y="938878"/>
              <a:ext cx="5853207" cy="878396"/>
              <a:chOff x="19329492" y="917613"/>
              <a:chExt cx="5853207" cy="878396"/>
            </a:xfrm>
          </p:grpSpPr>
          <p:sp>
            <p:nvSpPr>
              <p:cNvPr id="34" name="직사각형 33"/>
              <p:cNvSpPr/>
              <p:nvPr/>
            </p:nvSpPr>
            <p:spPr>
              <a:xfrm>
                <a:off x="20341493" y="974027"/>
                <a:ext cx="4841206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건강한 친구 관계</a:t>
                </a:r>
              </a:p>
            </p:txBody>
          </p:sp>
          <p:sp>
            <p:nvSpPr>
              <p:cNvPr id="35" name="타원 34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1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9957" y="6961879"/>
            <a:ext cx="15504087" cy="41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3658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t>1 건강한 관계와 성</a:t>
            </a:r>
          </a:p>
        </p:txBody>
      </p:sp>
      <p:sp>
        <p:nvSpPr>
          <p:cNvPr id="236" name="01 성의 발달"/>
          <p:cNvSpPr txBox="1"/>
          <p:nvPr/>
        </p:nvSpPr>
        <p:spPr>
          <a:xfrm>
            <a:off x="1049209" y="1311486"/>
            <a:ext cx="2861033" cy="644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lang="en-US" altLang="ko-KR" dirty="0"/>
              <a:t>02</a:t>
            </a:r>
            <a:r>
              <a:rPr lang="ko-KR" altLang="en-US" dirty="0"/>
              <a:t> 관계와 존중</a:t>
            </a:r>
          </a:p>
        </p:txBody>
      </p:sp>
      <p:sp>
        <p:nvSpPr>
          <p:cNvPr id="238" name="활동1"/>
          <p:cNvSpPr txBox="1"/>
          <p:nvPr/>
        </p:nvSpPr>
        <p:spPr>
          <a:xfrm>
            <a:off x="2032624" y="3602550"/>
            <a:ext cx="2585660" cy="940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457200">
              <a:lnSpc>
                <a:spcPct val="110000"/>
              </a:lnSpc>
              <a:defRPr sz="5000">
                <a:solidFill>
                  <a:srgbClr val="FFFFFF"/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dirty="0"/>
              <a:t>활동1</a:t>
            </a:r>
          </a:p>
        </p:txBody>
      </p:sp>
      <p:sp>
        <p:nvSpPr>
          <p:cNvPr id="239" name="감사 편지 쓰기 [예시답안]"/>
          <p:cNvSpPr txBox="1"/>
          <p:nvPr/>
        </p:nvSpPr>
        <p:spPr>
          <a:xfrm>
            <a:off x="5276334" y="3553983"/>
            <a:ext cx="11885341" cy="1189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fontScale="77500" lnSpcReduction="20000"/>
          </a:bodyPr>
          <a:lstStyle/>
          <a:p>
            <a:pPr algn="l" defTabSz="457200">
              <a:lnSpc>
                <a:spcPct val="160000"/>
              </a:lnSpc>
              <a:defRPr sz="6500" b="1">
                <a:solidFill>
                  <a:schemeClr val="accent4">
                    <a:hueOff val="-904334"/>
                    <a:lumOff val="2953"/>
                  </a:schemeClr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endParaRPr dirty="0">
              <a:solidFill>
                <a:srgbClr val="000000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0318" y="3272397"/>
            <a:ext cx="17723364" cy="9093179"/>
          </a:xfrm>
          <a:prstGeom prst="rect">
            <a:avLst/>
          </a:prstGeom>
        </p:spPr>
      </p:pic>
      <p:grpSp>
        <p:nvGrpSpPr>
          <p:cNvPr id="20" name="그룹 19"/>
          <p:cNvGrpSpPr/>
          <p:nvPr/>
        </p:nvGrpSpPr>
        <p:grpSpPr>
          <a:xfrm>
            <a:off x="17742289" y="768758"/>
            <a:ext cx="5853207" cy="975763"/>
            <a:chOff x="19329492" y="938878"/>
            <a:chExt cx="5853207" cy="975763"/>
          </a:xfrm>
        </p:grpSpPr>
        <p:grpSp>
          <p:nvGrpSpPr>
            <p:cNvPr id="21" name="그룹 20"/>
            <p:cNvGrpSpPr/>
            <p:nvPr/>
          </p:nvGrpSpPr>
          <p:grpSpPr>
            <a:xfrm>
              <a:off x="19329492" y="938878"/>
              <a:ext cx="5853207" cy="878396"/>
              <a:chOff x="19329492" y="917613"/>
              <a:chExt cx="5853207" cy="878396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20341493" y="974027"/>
                <a:ext cx="4841206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건강한 친구 관계</a:t>
                </a:r>
              </a:p>
            </p:txBody>
          </p:sp>
          <p:sp>
            <p:nvSpPr>
              <p:cNvPr id="24" name="타원 23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1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1049209" y="3108960"/>
            <a:ext cx="3230183" cy="1097280"/>
            <a:chOff x="1049209" y="3108960"/>
            <a:chExt cx="3230183" cy="1097280"/>
          </a:xfrm>
        </p:grpSpPr>
        <p:sp>
          <p:nvSpPr>
            <p:cNvPr id="14" name="모서리가 둥근 직사각형 13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88318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47996" y="3329305"/>
              <a:ext cx="2032608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0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예시답안</a:t>
              </a:r>
              <a:endParaRPr kumimoji="0" lang="ko-KR" altLang="en-US" sz="4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14813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882" y="-170751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dirty="0"/>
              <a:t>1 </a:t>
            </a:r>
            <a:r>
              <a:rPr dirty="0" err="1"/>
              <a:t>건강한</a:t>
            </a:r>
            <a:r>
              <a:rPr dirty="0"/>
              <a:t> </a:t>
            </a:r>
            <a:r>
              <a:rPr dirty="0" err="1"/>
              <a:t>관계와</a:t>
            </a:r>
            <a:r>
              <a:rPr dirty="0"/>
              <a:t> 성</a:t>
            </a:r>
          </a:p>
        </p:txBody>
      </p:sp>
      <p:sp>
        <p:nvSpPr>
          <p:cNvPr id="180" name="01 성의 발달"/>
          <p:cNvSpPr txBox="1"/>
          <p:nvPr/>
        </p:nvSpPr>
        <p:spPr>
          <a:xfrm>
            <a:off x="1049209" y="1354225"/>
            <a:ext cx="286103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t>01 성의 발달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19329492" y="768758"/>
            <a:ext cx="5586089" cy="975763"/>
            <a:chOff x="19329492" y="938878"/>
            <a:chExt cx="5586089" cy="975763"/>
          </a:xfrm>
        </p:grpSpPr>
        <p:grpSp>
          <p:nvGrpSpPr>
            <p:cNvPr id="2" name="그룹 1"/>
            <p:cNvGrpSpPr/>
            <p:nvPr/>
          </p:nvGrpSpPr>
          <p:grpSpPr>
            <a:xfrm>
              <a:off x="19329492" y="938878"/>
              <a:ext cx="5586089" cy="878396"/>
              <a:chOff x="19329492" y="917613"/>
              <a:chExt cx="5586089" cy="878396"/>
            </a:xfrm>
          </p:grpSpPr>
          <p:sp>
            <p:nvSpPr>
              <p:cNvPr id="12" name="직사각형 11"/>
              <p:cNvSpPr/>
              <p:nvPr/>
            </p:nvSpPr>
            <p:spPr>
              <a:xfrm>
                <a:off x="20341493" y="974027"/>
                <a:ext cx="4574088" cy="8125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생명의 탄생</a:t>
                </a:r>
              </a:p>
            </p:txBody>
          </p:sp>
          <p:sp>
            <p:nvSpPr>
              <p:cNvPr id="14" name="타원 13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1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0673" y="6105706"/>
            <a:ext cx="16622655" cy="3696662"/>
          </a:xfrm>
          <a:prstGeom prst="rect">
            <a:avLst/>
          </a:prstGeom>
        </p:spPr>
      </p:pic>
      <p:grpSp>
        <p:nvGrpSpPr>
          <p:cNvPr id="9" name="그룹 8"/>
          <p:cNvGrpSpPr/>
          <p:nvPr/>
        </p:nvGrpSpPr>
        <p:grpSpPr>
          <a:xfrm>
            <a:off x="10637520" y="2650317"/>
            <a:ext cx="3108960" cy="1092062"/>
            <a:chOff x="7936992" y="2803546"/>
            <a:chExt cx="3108960" cy="1092062"/>
          </a:xfrm>
        </p:grpSpPr>
        <p:sp>
          <p:nvSpPr>
            <p:cNvPr id="5" name="모서리가 둥근 직사각형 4"/>
            <p:cNvSpPr/>
            <p:nvPr/>
          </p:nvSpPr>
          <p:spPr>
            <a:xfrm>
              <a:off x="7936992" y="2803546"/>
              <a:ext cx="3108960" cy="1092062"/>
            </a:xfrm>
            <a:prstGeom prst="roundRect">
              <a:avLst>
                <a:gd name="adj" fmla="val 26715"/>
              </a:avLst>
            </a:prstGeom>
            <a:solidFill>
              <a:srgbClr val="6DBA4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78" name="다음 그림을 보면서 떠오르는 것을 이야기해 보세요."/>
            <p:cNvSpPr txBox="1"/>
            <p:nvPr/>
          </p:nvSpPr>
          <p:spPr>
            <a:xfrm>
              <a:off x="8156448" y="2930408"/>
              <a:ext cx="2670048" cy="6554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4800" dirty="0" smtClean="0">
                  <a:solidFill>
                    <a:schemeClr val="bg1"/>
                  </a:solidFill>
                </a:rPr>
                <a:t>어휘 창고</a:t>
              </a:r>
              <a:endParaRPr sz="4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92504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</p:spPr>
      </p:pic>
      <p:sp>
        <p:nvSpPr>
          <p:cNvPr id="188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t>1 건강한 관계와 성</a:t>
            </a:r>
          </a:p>
        </p:txBody>
      </p:sp>
      <p:sp>
        <p:nvSpPr>
          <p:cNvPr id="189" name="01 성의 발달"/>
          <p:cNvSpPr txBox="1"/>
          <p:nvPr/>
        </p:nvSpPr>
        <p:spPr>
          <a:xfrm>
            <a:off x="1049209" y="1286864"/>
            <a:ext cx="2861033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dirty="0" smtClean="0"/>
              <a:t>0</a:t>
            </a:r>
            <a:r>
              <a:rPr lang="en-US" dirty="0" smtClean="0"/>
              <a:t>2</a:t>
            </a:r>
            <a:r>
              <a:rPr dirty="0" smtClean="0"/>
              <a:t> </a:t>
            </a:r>
            <a:r>
              <a:rPr lang="ko-KR" altLang="en-US" dirty="0" smtClean="0"/>
              <a:t>관계와 존중</a:t>
            </a:r>
            <a:endParaRPr dirty="0"/>
          </a:p>
        </p:txBody>
      </p:sp>
      <p:sp>
        <p:nvSpPr>
          <p:cNvPr id="191" name="직사각형"/>
          <p:cNvSpPr txBox="1"/>
          <p:nvPr/>
        </p:nvSpPr>
        <p:spPr>
          <a:xfrm>
            <a:off x="-27941" y="3200038"/>
            <a:ext cx="12567724" cy="24596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ts val="8900"/>
              </a:lnSpc>
              <a:defRPr sz="6500">
                <a:solidFill>
                  <a:srgbClr val="2C2728"/>
                </a:solidFill>
                <a:latin typeface="Sandoll 고딕Neo1 05 Medium"/>
                <a:ea typeface="Sandoll 고딕Neo1 05 Medium"/>
                <a:cs typeface="Sandoll 고딕Neo1 05 Medium"/>
                <a:sym typeface="Sandoll 고딕Neo1 05 Medium"/>
              </a:defRPr>
            </a:pPr>
            <a:endParaRPr dirty="0"/>
          </a:p>
        </p:txBody>
      </p:sp>
      <p:grpSp>
        <p:nvGrpSpPr>
          <p:cNvPr id="6" name="그룹 5"/>
          <p:cNvGrpSpPr/>
          <p:nvPr/>
        </p:nvGrpSpPr>
        <p:grpSpPr>
          <a:xfrm>
            <a:off x="5501827" y="2456638"/>
            <a:ext cx="13380347" cy="1232862"/>
            <a:chOff x="3929407" y="2964333"/>
            <a:chExt cx="13380347" cy="1232862"/>
          </a:xfrm>
        </p:grpSpPr>
        <p:sp>
          <p:nvSpPr>
            <p:cNvPr id="193" name="생명의 탄생에는 소중한 의미가 담겨 있어요"/>
            <p:cNvSpPr txBox="1"/>
            <p:nvPr/>
          </p:nvSpPr>
          <p:spPr>
            <a:xfrm>
              <a:off x="5107726" y="2964333"/>
              <a:ext cx="12202028" cy="12328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r>
                <a:rPr lang="ko-KR" altLang="en-US" b="0" dirty="0"/>
                <a:t>친구와 함께 기쁨과 슬픔을 나눠요</a:t>
              </a:r>
              <a:endParaRPr dirty="0"/>
            </a:p>
          </p:txBody>
        </p:sp>
        <p:grpSp>
          <p:nvGrpSpPr>
            <p:cNvPr id="5" name="그룹 4"/>
            <p:cNvGrpSpPr/>
            <p:nvPr/>
          </p:nvGrpSpPr>
          <p:grpSpPr>
            <a:xfrm>
              <a:off x="3929407" y="3124517"/>
              <a:ext cx="932113" cy="1072678"/>
              <a:chOff x="2532397" y="3124517"/>
              <a:chExt cx="932113" cy="1072678"/>
            </a:xfrm>
          </p:grpSpPr>
          <p:sp>
            <p:nvSpPr>
              <p:cNvPr id="3" name="타원 2"/>
              <p:cNvSpPr/>
              <p:nvPr/>
            </p:nvSpPr>
            <p:spPr>
              <a:xfrm>
                <a:off x="2532397" y="3159008"/>
                <a:ext cx="932113" cy="932113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2654882" y="3124517"/>
                <a:ext cx="699812" cy="10726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68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  <a:endParaRPr kumimoji="0" lang="ko-KR" altLang="en-US" sz="6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18" name="그룹 17"/>
          <p:cNvGrpSpPr/>
          <p:nvPr/>
        </p:nvGrpSpPr>
        <p:grpSpPr>
          <a:xfrm>
            <a:off x="17742289" y="768758"/>
            <a:ext cx="5853207" cy="975763"/>
            <a:chOff x="19329492" y="938878"/>
            <a:chExt cx="5853207" cy="975763"/>
          </a:xfrm>
        </p:grpSpPr>
        <p:grpSp>
          <p:nvGrpSpPr>
            <p:cNvPr id="19" name="그룹 18"/>
            <p:cNvGrpSpPr/>
            <p:nvPr/>
          </p:nvGrpSpPr>
          <p:grpSpPr>
            <a:xfrm>
              <a:off x="19329492" y="938878"/>
              <a:ext cx="5853207" cy="878396"/>
              <a:chOff x="19329492" y="917613"/>
              <a:chExt cx="5853207" cy="878396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20341493" y="974027"/>
                <a:ext cx="4841206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건강한 친구 관계</a:t>
                </a:r>
              </a:p>
            </p:txBody>
          </p:sp>
          <p:sp>
            <p:nvSpPr>
              <p:cNvPr id="27" name="타원 26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1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790" y="3922186"/>
            <a:ext cx="13882271" cy="928386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8168" y="3953564"/>
            <a:ext cx="9007942" cy="987713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71699" y="5205341"/>
            <a:ext cx="8340879" cy="535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486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t>1 건강한 관계와 성</a:t>
            </a:r>
          </a:p>
        </p:txBody>
      </p:sp>
      <p:sp>
        <p:nvSpPr>
          <p:cNvPr id="246" name="01 성의 발달"/>
          <p:cNvSpPr txBox="1"/>
          <p:nvPr/>
        </p:nvSpPr>
        <p:spPr>
          <a:xfrm>
            <a:off x="1049209" y="1311486"/>
            <a:ext cx="2861033" cy="644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lang="en-US" altLang="ko-KR" dirty="0"/>
              <a:t>02</a:t>
            </a:r>
            <a:r>
              <a:rPr lang="ko-KR" altLang="en-US" dirty="0"/>
              <a:t> 관계와 존중</a:t>
            </a:r>
          </a:p>
        </p:txBody>
      </p:sp>
      <p:pic>
        <p:nvPicPr>
          <p:cNvPr id="247" name="이미지" descr="이미지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10897" y="2588937"/>
            <a:ext cx="21724991" cy="10637603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알맞은 말을 골라 초성 완성해보기"/>
          <p:cNvSpPr txBox="1"/>
          <p:nvPr/>
        </p:nvSpPr>
        <p:spPr>
          <a:xfrm>
            <a:off x="4181815" y="3259811"/>
            <a:ext cx="18102533" cy="1073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solidFill>
                  <a:schemeClr val="accent2">
                    <a:hueOff val="240640"/>
                    <a:satOff val="2542"/>
                    <a:lumOff val="-13198"/>
                  </a:schemeClr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sz="4400" dirty="0"/>
              <a:t>친구와 </a:t>
            </a:r>
            <a:r>
              <a:rPr lang="ko-KR" altLang="en-US" sz="4400" dirty="0" err="1"/>
              <a:t>사이좋게</a:t>
            </a:r>
            <a:r>
              <a:rPr lang="ko-KR" altLang="en-US" sz="4400" dirty="0"/>
              <a:t> 지낼 수 있는 의사소통 방법을 모두 골라 보세요</a:t>
            </a:r>
            <a:r>
              <a:rPr lang="en-US" altLang="ko-KR" sz="4400" dirty="0"/>
              <a:t>.</a:t>
            </a:r>
            <a:endParaRPr sz="4400" dirty="0"/>
          </a:p>
        </p:txBody>
      </p:sp>
      <p:sp>
        <p:nvSpPr>
          <p:cNvPr id="11" name="01 성의 발달"/>
          <p:cNvSpPr txBox="1"/>
          <p:nvPr/>
        </p:nvSpPr>
        <p:spPr>
          <a:xfrm>
            <a:off x="4664924" y="5451262"/>
            <a:ext cx="17619424" cy="4411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>
              <a:lnSpc>
                <a:spcPct val="200000"/>
              </a:lnSpc>
            </a:pPr>
            <a:r>
              <a:rPr lang="ko-KR" altLang="en-US" sz="3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자신의 속마음을 진실하게 말하기</a:t>
            </a:r>
          </a:p>
          <a:p>
            <a:pPr>
              <a:lnSpc>
                <a:spcPct val="200000"/>
              </a:lnSpc>
            </a:pPr>
            <a:r>
              <a:rPr lang="ko-KR" altLang="en-US" sz="35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친구의 </a:t>
            </a:r>
            <a:r>
              <a:rPr lang="ko-KR" altLang="en-US" sz="3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말을 잘 들어 </a:t>
            </a:r>
            <a:r>
              <a:rPr lang="ko-KR" altLang="en-US" sz="35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주기</a:t>
            </a:r>
            <a:endParaRPr lang="en-US" altLang="ko-KR" sz="3500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35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내 </a:t>
            </a:r>
            <a:r>
              <a:rPr lang="ko-KR" altLang="en-US" sz="3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기분대로 말하고 싶은 대로 말하기</a:t>
            </a:r>
          </a:p>
          <a:p>
            <a:pPr>
              <a:lnSpc>
                <a:spcPct val="200000"/>
              </a:lnSpc>
            </a:pPr>
            <a:r>
              <a:rPr lang="ko-KR" altLang="en-US" sz="35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상대방의 </a:t>
            </a:r>
            <a:r>
              <a:rPr lang="ko-KR" altLang="en-US" sz="3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의견을 존중하는 태도 보이기</a:t>
            </a:r>
            <a:endParaRPr sz="35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4181815" y="6024979"/>
            <a:ext cx="389684" cy="389684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8" name="01 성의 발달"/>
          <p:cNvSpPr txBox="1"/>
          <p:nvPr/>
        </p:nvSpPr>
        <p:spPr>
          <a:xfrm>
            <a:off x="4181815" y="5920456"/>
            <a:ext cx="389684" cy="582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r>
              <a:rPr lang="en-US" altLang="ko-KR" sz="2600" dirty="0" smtClean="0">
                <a:solidFill>
                  <a:schemeClr val="bg1"/>
                </a:solidFill>
              </a:rPr>
              <a:t>1</a:t>
            </a:r>
            <a:endParaRPr sz="2600" dirty="0">
              <a:solidFill>
                <a:schemeClr val="bg1"/>
              </a:solidFill>
            </a:endParaRPr>
          </a:p>
        </p:txBody>
      </p:sp>
      <p:sp>
        <p:nvSpPr>
          <p:cNvPr id="39" name="타원 38"/>
          <p:cNvSpPr/>
          <p:nvPr/>
        </p:nvSpPr>
        <p:spPr>
          <a:xfrm>
            <a:off x="4181815" y="7109500"/>
            <a:ext cx="389684" cy="389684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0" name="타원 39"/>
          <p:cNvSpPr/>
          <p:nvPr/>
        </p:nvSpPr>
        <p:spPr>
          <a:xfrm>
            <a:off x="4181815" y="8204653"/>
            <a:ext cx="389684" cy="389684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1" name="타원 40"/>
          <p:cNvSpPr/>
          <p:nvPr/>
        </p:nvSpPr>
        <p:spPr>
          <a:xfrm>
            <a:off x="4181815" y="9204113"/>
            <a:ext cx="389684" cy="389684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3" name="01 성의 발달"/>
          <p:cNvSpPr txBox="1"/>
          <p:nvPr/>
        </p:nvSpPr>
        <p:spPr>
          <a:xfrm>
            <a:off x="4181815" y="7014349"/>
            <a:ext cx="389684" cy="542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r>
              <a:rPr lang="en-US" altLang="ko-KR" sz="2600" dirty="0" smtClean="0">
                <a:solidFill>
                  <a:schemeClr val="bg1"/>
                </a:solidFill>
              </a:rPr>
              <a:t>2</a:t>
            </a:r>
            <a:endParaRPr sz="2600" dirty="0">
              <a:solidFill>
                <a:schemeClr val="bg1"/>
              </a:solidFill>
            </a:endParaRPr>
          </a:p>
        </p:txBody>
      </p:sp>
      <p:sp>
        <p:nvSpPr>
          <p:cNvPr id="44" name="01 성의 발달"/>
          <p:cNvSpPr txBox="1"/>
          <p:nvPr/>
        </p:nvSpPr>
        <p:spPr>
          <a:xfrm>
            <a:off x="4181815" y="8120135"/>
            <a:ext cx="389684" cy="542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r>
              <a:rPr lang="en-US" altLang="ko-KR" sz="2600" dirty="0" smtClean="0">
                <a:solidFill>
                  <a:schemeClr val="bg1"/>
                </a:solidFill>
              </a:rPr>
              <a:t>3</a:t>
            </a:r>
            <a:endParaRPr sz="2600" dirty="0">
              <a:solidFill>
                <a:schemeClr val="bg1"/>
              </a:solidFill>
            </a:endParaRPr>
          </a:p>
        </p:txBody>
      </p:sp>
      <p:sp>
        <p:nvSpPr>
          <p:cNvPr id="45" name="01 성의 발달"/>
          <p:cNvSpPr txBox="1"/>
          <p:nvPr/>
        </p:nvSpPr>
        <p:spPr>
          <a:xfrm>
            <a:off x="4181815" y="9119595"/>
            <a:ext cx="389684" cy="542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r>
              <a:rPr lang="en-US" altLang="ko-KR" sz="2600" dirty="0" smtClean="0">
                <a:solidFill>
                  <a:schemeClr val="bg1"/>
                </a:solidFill>
              </a:rPr>
              <a:t>4</a:t>
            </a:r>
            <a:endParaRPr sz="2600" dirty="0">
              <a:solidFill>
                <a:schemeClr val="bg1"/>
              </a:solidFill>
            </a:endParaRPr>
          </a:p>
        </p:txBody>
      </p:sp>
      <p:sp>
        <p:nvSpPr>
          <p:cNvPr id="60" name="01 성의 발달"/>
          <p:cNvSpPr txBox="1"/>
          <p:nvPr/>
        </p:nvSpPr>
        <p:spPr>
          <a:xfrm>
            <a:off x="13068815" y="6494227"/>
            <a:ext cx="974629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 smtClean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1" name="01 성의 발달"/>
          <p:cNvSpPr txBox="1"/>
          <p:nvPr/>
        </p:nvSpPr>
        <p:spPr>
          <a:xfrm>
            <a:off x="14208774" y="6504880"/>
            <a:ext cx="857674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r>
              <a:rPr lang="ko-KR" altLang="en-US" dirty="0" smtClean="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</a:t>
            </a:r>
            <a:endParaRPr lang="en-US" altLang="ko-KR" dirty="0" smtClean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8" name="01 성의 발달"/>
          <p:cNvSpPr txBox="1"/>
          <p:nvPr/>
        </p:nvSpPr>
        <p:spPr>
          <a:xfrm>
            <a:off x="13090080" y="7603951"/>
            <a:ext cx="989696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ko-KR" altLang="en-US" dirty="0" smtClean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9" name="01 성의 발달"/>
          <p:cNvSpPr txBox="1"/>
          <p:nvPr/>
        </p:nvSpPr>
        <p:spPr>
          <a:xfrm>
            <a:off x="14230039" y="7621298"/>
            <a:ext cx="857674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 smtClean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0" name="01 성의 발달"/>
          <p:cNvSpPr txBox="1"/>
          <p:nvPr/>
        </p:nvSpPr>
        <p:spPr>
          <a:xfrm>
            <a:off x="15619720" y="8641026"/>
            <a:ext cx="974629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1" name="01 성의 발달"/>
          <p:cNvSpPr txBox="1"/>
          <p:nvPr/>
        </p:nvSpPr>
        <p:spPr>
          <a:xfrm>
            <a:off x="16760590" y="8673920"/>
            <a:ext cx="857674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 smtClean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2" name="01 성의 발달"/>
          <p:cNvSpPr txBox="1"/>
          <p:nvPr/>
        </p:nvSpPr>
        <p:spPr>
          <a:xfrm>
            <a:off x="12632882" y="9737156"/>
            <a:ext cx="974629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 smtClean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3" name="01 성의 발달"/>
          <p:cNvSpPr txBox="1"/>
          <p:nvPr/>
        </p:nvSpPr>
        <p:spPr>
          <a:xfrm>
            <a:off x="13772841" y="9747809"/>
            <a:ext cx="857674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 smtClean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7" name="01 성의 발달"/>
          <p:cNvSpPr txBox="1"/>
          <p:nvPr/>
        </p:nvSpPr>
        <p:spPr>
          <a:xfrm>
            <a:off x="6125755" y="10818309"/>
            <a:ext cx="1037024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dirty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8" name="01 성의 발달"/>
          <p:cNvSpPr txBox="1"/>
          <p:nvPr/>
        </p:nvSpPr>
        <p:spPr>
          <a:xfrm>
            <a:off x="6469078" y="10845968"/>
            <a:ext cx="435442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9" name="01 성의 발달"/>
          <p:cNvSpPr txBox="1"/>
          <p:nvPr/>
        </p:nvSpPr>
        <p:spPr>
          <a:xfrm>
            <a:off x="7485777" y="10845968"/>
            <a:ext cx="390331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0" name="01 성의 발달"/>
          <p:cNvSpPr txBox="1"/>
          <p:nvPr/>
        </p:nvSpPr>
        <p:spPr>
          <a:xfrm>
            <a:off x="12923041" y="9750814"/>
            <a:ext cx="420820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7189427" y="11432757"/>
            <a:ext cx="2995441" cy="973731"/>
            <a:chOff x="11635075" y="12800420"/>
            <a:chExt cx="2995441" cy="973731"/>
          </a:xfrm>
        </p:grpSpPr>
        <p:sp>
          <p:nvSpPr>
            <p:cNvPr id="85" name="모서리가 둥근 직사각형 84"/>
            <p:cNvSpPr/>
            <p:nvPr/>
          </p:nvSpPr>
          <p:spPr>
            <a:xfrm>
              <a:off x="12131436" y="12881304"/>
              <a:ext cx="2499080" cy="892847"/>
            </a:xfrm>
            <a:prstGeom prst="roundRect">
              <a:avLst>
                <a:gd name="adj" fmla="val 45610"/>
              </a:avLst>
            </a:prstGeom>
            <a:solidFill>
              <a:srgbClr val="00A39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pic>
          <p:nvPicPr>
            <p:cNvPr id="86" name="이미지" descr="이미지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12602276" y="12800420"/>
              <a:ext cx="1744720" cy="78662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95" name="01 성의 발달"/>
            <p:cNvSpPr txBox="1"/>
            <p:nvPr/>
          </p:nvSpPr>
          <p:spPr>
            <a:xfrm>
              <a:off x="12966056" y="13010478"/>
              <a:ext cx="1037024" cy="5765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en-US" altLang="ko-KR" sz="2800" dirty="0" smtClean="0">
                  <a:solidFill>
                    <a:schemeClr val="tx1"/>
                  </a:solidFill>
                </a:rPr>
                <a:t>1,2,4</a:t>
              </a:r>
              <a:endParaRPr lang="ko-KR" altLang="en-US" sz="2800" dirty="0">
                <a:solidFill>
                  <a:schemeClr val="tx1"/>
                </a:solidFill>
              </a:endParaRPr>
            </a:p>
          </p:txBody>
        </p:sp>
        <p:grpSp>
          <p:nvGrpSpPr>
            <p:cNvPr id="98" name="그룹 97"/>
            <p:cNvGrpSpPr/>
            <p:nvPr/>
          </p:nvGrpSpPr>
          <p:grpSpPr>
            <a:xfrm>
              <a:off x="11635075" y="13128455"/>
              <a:ext cx="967200" cy="398544"/>
              <a:chOff x="10332056" y="11092070"/>
              <a:chExt cx="967200" cy="398544"/>
            </a:xfrm>
          </p:grpSpPr>
          <p:sp>
            <p:nvSpPr>
              <p:cNvPr id="99" name="모서리가 둥근 직사각형 98"/>
              <p:cNvSpPr/>
              <p:nvPr/>
            </p:nvSpPr>
            <p:spPr>
              <a:xfrm>
                <a:off x="10332056" y="11092070"/>
                <a:ext cx="967200" cy="39854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 cap="flat">
                <a:solidFill>
                  <a:srgbClr val="00A396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10656157" y="11115397"/>
                <a:ext cx="318998" cy="3518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1800" b="1" i="0" u="none" strike="noStrike" cap="none" spc="0" normalizeH="0" baseline="0" dirty="0" smtClean="0">
                    <a:ln>
                      <a:noFill/>
                    </a:ln>
                    <a:solidFill>
                      <a:srgbClr val="00A396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답</a:t>
                </a:r>
                <a:endParaRPr kumimoji="0" lang="ko-KR" altLang="en-US" sz="1800" b="1" i="0" u="none" strike="noStrike" cap="none" spc="0" normalizeH="0" baseline="0" dirty="0">
                  <a:ln>
                    <a:noFill/>
                  </a:ln>
                  <a:solidFill>
                    <a:srgbClr val="00A396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</p:grpSp>
      <p:grpSp>
        <p:nvGrpSpPr>
          <p:cNvPr id="74" name="그룹 73"/>
          <p:cNvGrpSpPr/>
          <p:nvPr/>
        </p:nvGrpSpPr>
        <p:grpSpPr>
          <a:xfrm>
            <a:off x="17742289" y="768758"/>
            <a:ext cx="5853207" cy="975763"/>
            <a:chOff x="19329492" y="938878"/>
            <a:chExt cx="5853207" cy="975763"/>
          </a:xfrm>
        </p:grpSpPr>
        <p:grpSp>
          <p:nvGrpSpPr>
            <p:cNvPr id="75" name="그룹 74"/>
            <p:cNvGrpSpPr/>
            <p:nvPr/>
          </p:nvGrpSpPr>
          <p:grpSpPr>
            <a:xfrm>
              <a:off x="19329492" y="938878"/>
              <a:ext cx="5853207" cy="878396"/>
              <a:chOff x="19329492" y="917613"/>
              <a:chExt cx="5853207" cy="878396"/>
            </a:xfrm>
          </p:grpSpPr>
          <p:sp>
            <p:nvSpPr>
              <p:cNvPr id="77" name="직사각형 76"/>
              <p:cNvSpPr/>
              <p:nvPr/>
            </p:nvSpPr>
            <p:spPr>
              <a:xfrm>
                <a:off x="20341493" y="974027"/>
                <a:ext cx="4841206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건강한 친구 관계</a:t>
                </a:r>
              </a:p>
            </p:txBody>
          </p:sp>
          <p:sp>
            <p:nvSpPr>
              <p:cNvPr id="78" name="타원 77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76" name="TextBox 75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1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46530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882" y="-4601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생명 탄생의 의미를 이해하고 나의 탄생 과정을…"/>
          <p:cNvSpPr txBox="1"/>
          <p:nvPr/>
        </p:nvSpPr>
        <p:spPr>
          <a:xfrm>
            <a:off x="6091362" y="6565503"/>
            <a:ext cx="18244326" cy="2425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/>
          <a:p>
            <a:pPr algn="l" defTabSz="457200">
              <a:lnSpc>
                <a:spcPct val="120000"/>
              </a:lnSpc>
              <a:defRPr sz="6400" b="1">
                <a:solidFill>
                  <a:schemeClr val="accent3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sz="6400" dirty="0">
                <a:sym typeface="나눔고딕"/>
              </a:rPr>
              <a:t>가족의 소중함을 이해하고 행복한 가정을 </a:t>
            </a:r>
            <a:endParaRPr lang="en-US" altLang="ko-KR" sz="6400" dirty="0" smtClean="0">
              <a:sym typeface="나눔고딕"/>
            </a:endParaRPr>
          </a:p>
          <a:p>
            <a:pPr algn="l" defTabSz="457200">
              <a:lnSpc>
                <a:spcPct val="120000"/>
              </a:lnSpc>
              <a:defRPr sz="6400" b="1">
                <a:solidFill>
                  <a:schemeClr val="accent3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sz="6400" dirty="0" smtClean="0">
                <a:sym typeface="나눔고딕"/>
              </a:rPr>
              <a:t>만들기 </a:t>
            </a:r>
            <a:r>
              <a:rPr lang="ko-KR" altLang="en-US" sz="6400" dirty="0">
                <a:sym typeface="나눔고딕"/>
              </a:rPr>
              <a:t>위해 나의 역할을 실천하며 노력한다</a:t>
            </a:r>
            <a:r>
              <a:rPr lang="en-US" altLang="ko-KR" sz="6400" dirty="0">
                <a:sym typeface="나눔고딕"/>
              </a:rPr>
              <a:t>.</a:t>
            </a:r>
            <a:endParaRPr dirty="0"/>
          </a:p>
        </p:txBody>
      </p:sp>
      <p:sp>
        <p:nvSpPr>
          <p:cNvPr id="160" name="● 생명 탄생의 의미를 말할 수 있다.…"/>
          <p:cNvSpPr txBox="1"/>
          <p:nvPr/>
        </p:nvSpPr>
        <p:spPr>
          <a:xfrm>
            <a:off x="6194120" y="9431587"/>
            <a:ext cx="16771387" cy="2925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34340">
              <a:lnSpc>
                <a:spcPct val="160000"/>
              </a:lnSpc>
              <a:defRPr sz="5415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sz="342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●</a:t>
            </a:r>
            <a:r>
              <a:rPr sz="3895" dirty="0"/>
              <a:t> </a:t>
            </a:r>
            <a:r>
              <a:rPr lang="ko-KR" altLang="en-US" sz="5415" dirty="0">
                <a:sym typeface="나눔고딕"/>
              </a:rPr>
              <a:t>가족의 소중함을 말할 수 </a:t>
            </a:r>
            <a:r>
              <a:rPr lang="ko-KR" altLang="en-US" sz="5415" dirty="0" smtClean="0">
                <a:sym typeface="나눔고딕"/>
              </a:rPr>
              <a:t>있다</a:t>
            </a:r>
            <a:r>
              <a:rPr lang="en-US" altLang="ko-KR" dirty="0" smtClean="0"/>
              <a:t>.</a:t>
            </a:r>
          </a:p>
          <a:p>
            <a:pPr algn="l" defTabSz="434340">
              <a:lnSpc>
                <a:spcPct val="160000"/>
              </a:lnSpc>
              <a:defRPr sz="5415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sz="342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● </a:t>
            </a:r>
            <a:r>
              <a:rPr lang="ko-KR" altLang="en-US" sz="5415" dirty="0">
                <a:sym typeface="나눔고딕"/>
              </a:rPr>
              <a:t>가족 안에서 내가 할 수 있는 일을 실천할 수 </a:t>
            </a:r>
            <a:r>
              <a:rPr lang="ko-KR" altLang="en-US" sz="5415" dirty="0" smtClean="0">
                <a:sym typeface="나눔고딕"/>
              </a:rPr>
              <a:t>있다</a:t>
            </a:r>
            <a:r>
              <a:rPr lang="en-US" altLang="ko-KR" dirty="0" smtClean="0"/>
              <a:t>.</a:t>
            </a:r>
          </a:p>
          <a:p>
            <a:pPr algn="l" defTabSz="434340">
              <a:lnSpc>
                <a:spcPct val="160000"/>
              </a:lnSpc>
              <a:defRPr sz="5415">
                <a:latin typeface="나눔고딕"/>
                <a:ea typeface="나눔고딕"/>
                <a:cs typeface="나눔고딕"/>
                <a:sym typeface="나눔고딕"/>
              </a:defRPr>
            </a:pPr>
            <a:endParaRPr dirty="0"/>
          </a:p>
        </p:txBody>
      </p:sp>
      <p:sp>
        <p:nvSpPr>
          <p:cNvPr id="161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dirty="0"/>
              <a:t>1 </a:t>
            </a:r>
            <a:r>
              <a:rPr dirty="0" err="1"/>
              <a:t>건강한</a:t>
            </a:r>
            <a:r>
              <a:rPr dirty="0"/>
              <a:t> </a:t>
            </a:r>
            <a:r>
              <a:rPr dirty="0" err="1"/>
              <a:t>관계와</a:t>
            </a:r>
            <a:r>
              <a:rPr dirty="0"/>
              <a:t> 성</a:t>
            </a:r>
          </a:p>
        </p:txBody>
      </p:sp>
      <p:sp>
        <p:nvSpPr>
          <p:cNvPr id="162" name="01 성의 발달"/>
          <p:cNvSpPr txBox="1"/>
          <p:nvPr/>
        </p:nvSpPr>
        <p:spPr>
          <a:xfrm>
            <a:off x="1049209" y="1286864"/>
            <a:ext cx="2861033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dirty="0" smtClean="0"/>
              <a:t>0</a:t>
            </a:r>
            <a:r>
              <a:rPr lang="en-US" dirty="0" smtClean="0"/>
              <a:t>2</a:t>
            </a:r>
            <a:r>
              <a:rPr dirty="0" smtClean="0"/>
              <a:t> </a:t>
            </a:r>
            <a:r>
              <a:rPr lang="ko-KR" altLang="en-US" dirty="0" smtClean="0"/>
              <a:t>관계와 존중</a:t>
            </a:r>
            <a:endParaRPr dirty="0"/>
          </a:p>
        </p:txBody>
      </p:sp>
      <p:grpSp>
        <p:nvGrpSpPr>
          <p:cNvPr id="7" name="그룹 6"/>
          <p:cNvGrpSpPr/>
          <p:nvPr/>
        </p:nvGrpSpPr>
        <p:grpSpPr>
          <a:xfrm>
            <a:off x="6871304" y="3192137"/>
            <a:ext cx="10641393" cy="2550650"/>
            <a:chOff x="6921499" y="3192137"/>
            <a:chExt cx="10641393" cy="2550650"/>
          </a:xfrm>
        </p:grpSpPr>
        <p:sp>
          <p:nvSpPr>
            <p:cNvPr id="2" name="직사각형 1"/>
            <p:cNvSpPr/>
            <p:nvPr/>
          </p:nvSpPr>
          <p:spPr>
            <a:xfrm>
              <a:off x="9475470" y="3448016"/>
              <a:ext cx="8087422" cy="1809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2400" dirty="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소중한 가족</a:t>
              </a:r>
            </a:p>
          </p:txBody>
        </p:sp>
        <p:grpSp>
          <p:nvGrpSpPr>
            <p:cNvPr id="6" name="그룹 5"/>
            <p:cNvGrpSpPr/>
            <p:nvPr/>
          </p:nvGrpSpPr>
          <p:grpSpPr>
            <a:xfrm>
              <a:off x="6921499" y="3192137"/>
              <a:ext cx="2286818" cy="2550650"/>
              <a:chOff x="5728225" y="3192137"/>
              <a:chExt cx="2286818" cy="2550650"/>
            </a:xfrm>
          </p:grpSpPr>
          <p:sp>
            <p:nvSpPr>
              <p:cNvPr id="12" name="타원 11"/>
              <p:cNvSpPr/>
              <p:nvPr/>
            </p:nvSpPr>
            <p:spPr>
              <a:xfrm>
                <a:off x="5728225" y="3192137"/>
                <a:ext cx="2286818" cy="2286818"/>
              </a:xfrm>
              <a:prstGeom prst="ellipse">
                <a:avLst/>
              </a:prstGeom>
              <a:noFill/>
              <a:ln w="1270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6190358" y="3341104"/>
                <a:ext cx="1362552" cy="2401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6200" b="0" i="0" u="none" strike="noStrike" cap="none" spc="0" normalizeH="0" baseline="0" dirty="0" smtClean="0">
                    <a:ln>
                      <a:noFill/>
                    </a:ln>
                    <a:solidFill>
                      <a:srgbClr val="6DBA44"/>
                    </a:solidFill>
                    <a:effectLst/>
                    <a:uFillTx/>
                    <a:latin typeface="Sandoll 고딕NeoRound 07 Bd" panose="020B0600000101010101" pitchFamily="34" charset="-127"/>
                    <a:ea typeface="Sandoll 고딕NeoRound 07 Bd" panose="020B0600000101010101" pitchFamily="34" charset="-127"/>
                    <a:sym typeface="Canela Text Regular"/>
                  </a:rPr>
                  <a:t>2</a:t>
                </a:r>
                <a:endParaRPr kumimoji="0" lang="ko-KR" altLang="en-US" sz="16200" b="0" i="0" u="none" strike="noStrike" cap="none" spc="0" normalizeH="0" baseline="0" dirty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endParaRPr>
              </a:p>
            </p:txBody>
          </p:sp>
        </p:grpSp>
      </p:grpSp>
      <p:grpSp>
        <p:nvGrpSpPr>
          <p:cNvPr id="14" name="그룹 13"/>
          <p:cNvGrpSpPr/>
          <p:nvPr/>
        </p:nvGrpSpPr>
        <p:grpSpPr>
          <a:xfrm>
            <a:off x="2090367" y="6215816"/>
            <a:ext cx="3200691" cy="2905931"/>
            <a:chOff x="2090367" y="6215816"/>
            <a:chExt cx="3200691" cy="2905931"/>
          </a:xfrm>
        </p:grpSpPr>
        <p:grpSp>
          <p:nvGrpSpPr>
            <p:cNvPr id="15" name="그룹 14"/>
            <p:cNvGrpSpPr/>
            <p:nvPr/>
          </p:nvGrpSpPr>
          <p:grpSpPr>
            <a:xfrm>
              <a:off x="2090367" y="6215816"/>
              <a:ext cx="3200691" cy="2905931"/>
              <a:chOff x="1941777" y="10007303"/>
              <a:chExt cx="3200691" cy="2905931"/>
            </a:xfrm>
          </p:grpSpPr>
          <p:sp>
            <p:nvSpPr>
              <p:cNvPr id="17" name="자유형 16"/>
              <p:cNvSpPr/>
              <p:nvPr/>
            </p:nvSpPr>
            <p:spPr>
              <a:xfrm rot="20651236">
                <a:off x="1941777" y="10157461"/>
                <a:ext cx="3040193" cy="2755773"/>
              </a:xfrm>
              <a:custGeom>
                <a:avLst/>
                <a:gdLst>
                  <a:gd name="connsiteX0" fmla="*/ 331796 w 3040193"/>
                  <a:gd name="connsiteY0" fmla="*/ 0 h 2755773"/>
                  <a:gd name="connsiteX1" fmla="*/ 2324949 w 3040193"/>
                  <a:gd name="connsiteY1" fmla="*/ 564484 h 2755773"/>
                  <a:gd name="connsiteX2" fmla="*/ 3002750 w 3040193"/>
                  <a:gd name="connsiteY2" fmla="*/ 1777899 h 2755773"/>
                  <a:gd name="connsiteX3" fmla="*/ 2725805 w 3040193"/>
                  <a:gd name="connsiteY3" fmla="*/ 2755773 h 2755773"/>
                  <a:gd name="connsiteX4" fmla="*/ 732653 w 3040193"/>
                  <a:gd name="connsiteY4" fmla="*/ 2191289 h 2755773"/>
                  <a:gd name="connsiteX5" fmla="*/ 54852 w 3040193"/>
                  <a:gd name="connsiteY5" fmla="*/ 977874 h 2755773"/>
                  <a:gd name="connsiteX6" fmla="*/ 0 w 3040193"/>
                  <a:gd name="connsiteY6" fmla="*/ 1171552 h 2755773"/>
                  <a:gd name="connsiteX7" fmla="*/ 0 w 3040193"/>
                  <a:gd name="connsiteY7" fmla="*/ 1171548 h 2755773"/>
                  <a:gd name="connsiteX8" fmla="*/ 331796 w 3040193"/>
                  <a:gd name="connsiteY8" fmla="*/ 0 h 2755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0193" h="2755773">
                    <a:moveTo>
                      <a:pt x="331796" y="0"/>
                    </a:moveTo>
                    <a:lnTo>
                      <a:pt x="2324949" y="564484"/>
                    </a:lnTo>
                    <a:cubicBezTo>
                      <a:pt x="2847194" y="712390"/>
                      <a:pt x="3150656" y="1255655"/>
                      <a:pt x="3002750" y="1777899"/>
                    </a:cubicBezTo>
                    <a:lnTo>
                      <a:pt x="2725805" y="2755773"/>
                    </a:lnTo>
                    <a:lnTo>
                      <a:pt x="732653" y="2191289"/>
                    </a:lnTo>
                    <a:cubicBezTo>
                      <a:pt x="210408" y="2043383"/>
                      <a:pt x="-93054" y="1500118"/>
                      <a:pt x="54852" y="977874"/>
                    </a:cubicBezTo>
                    <a:lnTo>
                      <a:pt x="0" y="1171552"/>
                    </a:lnTo>
                    <a:lnTo>
                      <a:pt x="0" y="1171548"/>
                    </a:lnTo>
                    <a:lnTo>
                      <a:pt x="331796" y="0"/>
                    </a:lnTo>
                    <a:close/>
                  </a:path>
                </a:pathLst>
              </a:custGeom>
              <a:solidFill>
                <a:srgbClr val="6FBE54"/>
              </a:solidFill>
              <a:ln w="381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solidFill>
                      <a:srgbClr val="68BCB5"/>
                    </a:solidFill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8" name="자유형 17"/>
              <p:cNvSpPr/>
              <p:nvPr/>
            </p:nvSpPr>
            <p:spPr>
              <a:xfrm rot="20651236">
                <a:off x="2102275" y="10007303"/>
                <a:ext cx="3040193" cy="2755773"/>
              </a:xfrm>
              <a:custGeom>
                <a:avLst/>
                <a:gdLst>
                  <a:gd name="connsiteX0" fmla="*/ 331796 w 3040193"/>
                  <a:gd name="connsiteY0" fmla="*/ 0 h 2755773"/>
                  <a:gd name="connsiteX1" fmla="*/ 2324949 w 3040193"/>
                  <a:gd name="connsiteY1" fmla="*/ 564484 h 2755773"/>
                  <a:gd name="connsiteX2" fmla="*/ 3002750 w 3040193"/>
                  <a:gd name="connsiteY2" fmla="*/ 1777899 h 2755773"/>
                  <a:gd name="connsiteX3" fmla="*/ 2725805 w 3040193"/>
                  <a:gd name="connsiteY3" fmla="*/ 2755773 h 2755773"/>
                  <a:gd name="connsiteX4" fmla="*/ 732653 w 3040193"/>
                  <a:gd name="connsiteY4" fmla="*/ 2191289 h 2755773"/>
                  <a:gd name="connsiteX5" fmla="*/ 54852 w 3040193"/>
                  <a:gd name="connsiteY5" fmla="*/ 977874 h 2755773"/>
                  <a:gd name="connsiteX6" fmla="*/ 0 w 3040193"/>
                  <a:gd name="connsiteY6" fmla="*/ 1171552 h 2755773"/>
                  <a:gd name="connsiteX7" fmla="*/ 0 w 3040193"/>
                  <a:gd name="connsiteY7" fmla="*/ 1171548 h 2755773"/>
                  <a:gd name="connsiteX8" fmla="*/ 331796 w 3040193"/>
                  <a:gd name="connsiteY8" fmla="*/ 0 h 2755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0193" h="2755773">
                    <a:moveTo>
                      <a:pt x="331796" y="0"/>
                    </a:moveTo>
                    <a:lnTo>
                      <a:pt x="2324949" y="564484"/>
                    </a:lnTo>
                    <a:cubicBezTo>
                      <a:pt x="2847194" y="712390"/>
                      <a:pt x="3150656" y="1255655"/>
                      <a:pt x="3002750" y="1777899"/>
                    </a:cubicBezTo>
                    <a:lnTo>
                      <a:pt x="2725805" y="2755773"/>
                    </a:lnTo>
                    <a:lnTo>
                      <a:pt x="732653" y="2191289"/>
                    </a:lnTo>
                    <a:cubicBezTo>
                      <a:pt x="210408" y="2043383"/>
                      <a:pt x="-93054" y="1500118"/>
                      <a:pt x="54852" y="977874"/>
                    </a:cubicBezTo>
                    <a:lnTo>
                      <a:pt x="0" y="1171552"/>
                    </a:lnTo>
                    <a:lnTo>
                      <a:pt x="0" y="1171548"/>
                    </a:lnTo>
                    <a:lnTo>
                      <a:pt x="331796" y="0"/>
                    </a:lnTo>
                    <a:close/>
                  </a:path>
                </a:pathLst>
              </a:custGeom>
              <a:solidFill>
                <a:srgbClr val="DFEED7"/>
              </a:solidFill>
              <a:ln w="38100" cap="flat">
                <a:solidFill>
                  <a:srgbClr val="68BCB5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solidFill>
                      <a:srgbClr val="68BCB5"/>
                    </a:solidFill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16" name="학습…"/>
            <p:cNvSpPr txBox="1"/>
            <p:nvPr/>
          </p:nvSpPr>
          <p:spPr>
            <a:xfrm>
              <a:off x="2516554" y="6639362"/>
              <a:ext cx="2554505" cy="19316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 anchor="ctr">
              <a:normAutofit/>
            </a:bodyPr>
            <a:lstStyle/>
            <a:p>
              <a:pPr defTabSz="457200">
                <a:lnSpc>
                  <a:spcPct val="110000"/>
                </a:lnSpc>
                <a:defRPr sz="5100">
                  <a:solidFill>
                    <a:schemeClr val="accent3"/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pPr>
              <a:r>
                <a:rPr lang="ko-KR" altLang="en-US" dirty="0"/>
                <a:t>학습</a:t>
              </a:r>
            </a:p>
            <a:p>
              <a:pPr defTabSz="457200">
                <a:lnSpc>
                  <a:spcPct val="110000"/>
                </a:lnSpc>
                <a:defRPr sz="5100">
                  <a:solidFill>
                    <a:schemeClr val="accent3"/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pPr>
              <a:r>
                <a:rPr lang="ko-KR" altLang="en-US" dirty="0" smtClean="0"/>
                <a:t>목표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685933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4601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➊ 생명의 탄생에는 소중한 의미가 담겨 있어요.…"/>
          <p:cNvSpPr txBox="1"/>
          <p:nvPr/>
        </p:nvSpPr>
        <p:spPr>
          <a:xfrm>
            <a:off x="6135459" y="6289706"/>
            <a:ext cx="15280966" cy="1428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/>
          <a:p>
            <a:pPr algn="l" defTabSz="457200">
              <a:lnSpc>
                <a:spcPct val="160000"/>
              </a:lnSpc>
              <a:defRPr sz="57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dirty="0" smtClean="0">
                <a:solidFill>
                  <a:schemeClr val="accent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➊</a:t>
            </a:r>
            <a:r>
              <a:rPr lang="en-US" dirty="0" smtClean="0">
                <a:solidFill>
                  <a:schemeClr val="accent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700" dirty="0">
                <a:sym typeface="나눔고딕"/>
              </a:rPr>
              <a:t>가족은 함께 할수록 더 소중해요</a:t>
            </a:r>
            <a:endParaRPr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9" name="1 건강한 관계와 성"/>
          <p:cNvSpPr txBox="1"/>
          <p:nvPr/>
        </p:nvSpPr>
        <p:spPr>
          <a:xfrm>
            <a:off x="570790" y="583581"/>
            <a:ext cx="4855329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en-US" altLang="ko-KR" dirty="0"/>
              <a:t>1 </a:t>
            </a:r>
            <a:r>
              <a:rPr lang="ko-KR" altLang="en-US" dirty="0"/>
              <a:t>건강한 관계와 </a:t>
            </a:r>
            <a:r>
              <a:rPr lang="ko-KR" altLang="en-US" dirty="0" smtClean="0"/>
              <a:t>성</a:t>
            </a:r>
            <a:endParaRPr lang="ko-KR" altLang="en-US" dirty="0"/>
          </a:p>
        </p:txBody>
      </p:sp>
      <p:sp>
        <p:nvSpPr>
          <p:cNvPr id="170" name="01 성의 발달"/>
          <p:cNvSpPr txBox="1"/>
          <p:nvPr/>
        </p:nvSpPr>
        <p:spPr>
          <a:xfrm>
            <a:off x="1049209" y="1311486"/>
            <a:ext cx="2861033" cy="644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lang="en-US" altLang="ko-KR" dirty="0"/>
              <a:t>02</a:t>
            </a:r>
            <a:r>
              <a:rPr lang="ko-KR" altLang="en-US" dirty="0"/>
              <a:t> 관계와 존중</a:t>
            </a:r>
          </a:p>
        </p:txBody>
      </p:sp>
      <p:sp>
        <p:nvSpPr>
          <p:cNvPr id="11" name="➊ 생명의 탄생에는 소중한 의미가 담겨 있어요.…"/>
          <p:cNvSpPr txBox="1"/>
          <p:nvPr/>
        </p:nvSpPr>
        <p:spPr>
          <a:xfrm>
            <a:off x="6135459" y="7661306"/>
            <a:ext cx="15280966" cy="1428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/>
          <a:p>
            <a:pPr algn="l" defTabSz="457200">
              <a:lnSpc>
                <a:spcPct val="160000"/>
              </a:lnSpc>
              <a:defRPr sz="57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dirty="0" smtClean="0">
                <a:solidFill>
                  <a:schemeClr val="accent3"/>
                </a:solidFill>
                <a:latin typeface="나눔고딕"/>
                <a:ea typeface="나눔고딕"/>
                <a:cs typeface="나눔고딕"/>
                <a:sym typeface="나눔고딕"/>
              </a:rPr>
              <a:t>➋ </a:t>
            </a:r>
            <a:r>
              <a:rPr lang="ko-KR" altLang="en-US" sz="5700" dirty="0">
                <a:sym typeface="나눔고딕"/>
              </a:rPr>
              <a:t>책임과 배려가 모여 행복한 가족이 돼요</a:t>
            </a:r>
            <a:endParaRPr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" name="한쪽 모서리가 잘린 사각형 2"/>
          <p:cNvSpPr/>
          <p:nvPr/>
        </p:nvSpPr>
        <p:spPr>
          <a:xfrm>
            <a:off x="2523016" y="6881082"/>
            <a:ext cx="2994609" cy="1804277"/>
          </a:xfrm>
          <a:prstGeom prst="snip1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4" name="한쪽 모서리가 잘린 사각형 13"/>
          <p:cNvSpPr/>
          <p:nvPr/>
        </p:nvSpPr>
        <p:spPr>
          <a:xfrm>
            <a:off x="2703771" y="6683677"/>
            <a:ext cx="2994609" cy="1804277"/>
          </a:xfrm>
          <a:prstGeom prst="snip1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7" name="학습…"/>
          <p:cNvSpPr txBox="1"/>
          <p:nvPr/>
        </p:nvSpPr>
        <p:spPr>
          <a:xfrm>
            <a:off x="2857495" y="6619987"/>
            <a:ext cx="2554505" cy="1931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defTabSz="457200">
              <a:lnSpc>
                <a:spcPct val="110000"/>
              </a:lnSpc>
              <a:defRPr sz="5100">
                <a:solidFill>
                  <a:schemeClr val="accent3"/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pPr>
            <a:r>
              <a:rPr lang="ko-KR" altLang="en-US" dirty="0" smtClean="0">
                <a:solidFill>
                  <a:srgbClr val="EE6B12"/>
                </a:solidFill>
              </a:rPr>
              <a:t>학습</a:t>
            </a:r>
            <a:endParaRPr lang="en-US" altLang="ko-KR" dirty="0" smtClean="0">
              <a:solidFill>
                <a:srgbClr val="EE6B12"/>
              </a:solidFill>
            </a:endParaRPr>
          </a:p>
          <a:p>
            <a:pPr defTabSz="457200">
              <a:lnSpc>
                <a:spcPct val="110000"/>
              </a:lnSpc>
              <a:defRPr sz="5100">
                <a:solidFill>
                  <a:schemeClr val="accent3"/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pPr>
            <a:r>
              <a:rPr lang="ko-KR" altLang="en-US" dirty="0" smtClean="0">
                <a:solidFill>
                  <a:srgbClr val="EE6B12"/>
                </a:solidFill>
              </a:rPr>
              <a:t>계획</a:t>
            </a:r>
            <a:endParaRPr lang="ko-KR" altLang="en-US" dirty="0">
              <a:solidFill>
                <a:srgbClr val="EE6B12"/>
              </a:solidFill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6135459" y="8971365"/>
            <a:ext cx="12846254" cy="1571964"/>
            <a:chOff x="6376024" y="11674549"/>
            <a:chExt cx="12846254" cy="1571964"/>
          </a:xfrm>
        </p:grpSpPr>
        <p:sp>
          <p:nvSpPr>
            <p:cNvPr id="171" name="부모님께 감사 편지 쓰기"/>
            <p:cNvSpPr txBox="1"/>
            <p:nvPr/>
          </p:nvSpPr>
          <p:spPr>
            <a:xfrm>
              <a:off x="9265618" y="11674549"/>
              <a:ext cx="9956660" cy="157196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rmAutofit/>
            </a:bodyPr>
            <a:lstStyle>
              <a:lvl1pPr algn="l" defTabSz="457200">
                <a:lnSpc>
                  <a:spcPct val="160000"/>
                </a:lnSpc>
                <a:defRPr sz="5300" b="1">
                  <a:solidFill>
                    <a:srgbClr val="67288E"/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r>
                <a:rPr lang="ko-KR" altLang="en-US" dirty="0"/>
                <a:t>화목한 가족을 위한 나의 실천</a:t>
              </a:r>
              <a:endParaRPr dirty="0"/>
            </a:p>
          </p:txBody>
        </p:sp>
        <p:grpSp>
          <p:nvGrpSpPr>
            <p:cNvPr id="10" name="그룹 9"/>
            <p:cNvGrpSpPr/>
            <p:nvPr/>
          </p:nvGrpSpPr>
          <p:grpSpPr>
            <a:xfrm>
              <a:off x="6376024" y="11997636"/>
              <a:ext cx="2585660" cy="909168"/>
              <a:chOff x="6376024" y="11997636"/>
              <a:chExt cx="2585660" cy="909168"/>
            </a:xfrm>
          </p:grpSpPr>
          <p:grpSp>
            <p:nvGrpSpPr>
              <p:cNvPr id="7" name="그룹 6"/>
              <p:cNvGrpSpPr/>
              <p:nvPr/>
            </p:nvGrpSpPr>
            <p:grpSpPr>
              <a:xfrm>
                <a:off x="6376024" y="11997636"/>
                <a:ext cx="2585660" cy="909168"/>
                <a:chOff x="6376024" y="11997636"/>
                <a:chExt cx="2585660" cy="909168"/>
              </a:xfrm>
            </p:grpSpPr>
            <p:pic>
              <p:nvPicPr>
                <p:cNvPr id="174" name="이미지" descr="이미지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6376024" y="11997636"/>
                  <a:ext cx="2585660" cy="909168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sp>
              <p:nvSpPr>
                <p:cNvPr id="28" name="직사각형 27"/>
                <p:cNvSpPr/>
                <p:nvPr/>
              </p:nvSpPr>
              <p:spPr>
                <a:xfrm>
                  <a:off x="8276428" y="12255640"/>
                  <a:ext cx="391800" cy="510363"/>
                </a:xfrm>
                <a:prstGeom prst="rect">
                  <a:avLst/>
                </a:prstGeom>
                <a:solidFill>
                  <a:srgbClr val="883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32" name="직사각형 31"/>
              <p:cNvSpPr/>
              <p:nvPr/>
            </p:nvSpPr>
            <p:spPr>
              <a:xfrm>
                <a:off x="8185120" y="12159955"/>
                <a:ext cx="554960" cy="7017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4400" dirty="0" smtClean="0">
                    <a:solidFill>
                      <a:schemeClr val="bg1"/>
                    </a:solidFill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</a:rPr>
                  <a:t>7</a:t>
                </a:r>
                <a:endParaRPr lang="ko-KR" altLang="en-US" sz="4400" dirty="0">
                  <a:solidFill>
                    <a:schemeClr val="bg1"/>
                  </a:solidFill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</a:endParaRPr>
              </a:p>
            </p:txBody>
          </p:sp>
        </p:grpSp>
      </p:grpSp>
      <p:grpSp>
        <p:nvGrpSpPr>
          <p:cNvPr id="23" name="그룹 22"/>
          <p:cNvGrpSpPr/>
          <p:nvPr/>
        </p:nvGrpSpPr>
        <p:grpSpPr>
          <a:xfrm>
            <a:off x="6871304" y="3192137"/>
            <a:ext cx="10641393" cy="2550650"/>
            <a:chOff x="6921499" y="3192137"/>
            <a:chExt cx="10641393" cy="2550650"/>
          </a:xfrm>
        </p:grpSpPr>
        <p:sp>
          <p:nvSpPr>
            <p:cNvPr id="24" name="직사각형 23"/>
            <p:cNvSpPr/>
            <p:nvPr/>
          </p:nvSpPr>
          <p:spPr>
            <a:xfrm>
              <a:off x="9475470" y="3448016"/>
              <a:ext cx="8087422" cy="1809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2400" dirty="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소중한 가족</a:t>
              </a:r>
            </a:p>
          </p:txBody>
        </p:sp>
        <p:grpSp>
          <p:nvGrpSpPr>
            <p:cNvPr id="26" name="그룹 25"/>
            <p:cNvGrpSpPr/>
            <p:nvPr/>
          </p:nvGrpSpPr>
          <p:grpSpPr>
            <a:xfrm>
              <a:off x="6921499" y="3192137"/>
              <a:ext cx="2286818" cy="2550650"/>
              <a:chOff x="5728225" y="3192137"/>
              <a:chExt cx="2286818" cy="2550650"/>
            </a:xfrm>
          </p:grpSpPr>
          <p:sp>
            <p:nvSpPr>
              <p:cNvPr id="34" name="타원 33"/>
              <p:cNvSpPr/>
              <p:nvPr/>
            </p:nvSpPr>
            <p:spPr>
              <a:xfrm>
                <a:off x="5728225" y="3192137"/>
                <a:ext cx="2286818" cy="2286818"/>
              </a:xfrm>
              <a:prstGeom prst="ellipse">
                <a:avLst/>
              </a:prstGeom>
              <a:noFill/>
              <a:ln w="1270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6190358" y="3341104"/>
                <a:ext cx="1362552" cy="2401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6200" b="0" i="0" u="none" strike="noStrike" cap="none" spc="0" normalizeH="0" baseline="0" dirty="0" smtClean="0">
                    <a:ln>
                      <a:noFill/>
                    </a:ln>
                    <a:solidFill>
                      <a:srgbClr val="6DBA44"/>
                    </a:solidFill>
                    <a:effectLst/>
                    <a:uFillTx/>
                    <a:latin typeface="Sandoll 고딕NeoRound 07 Bd" panose="020B0600000101010101" pitchFamily="34" charset="-127"/>
                    <a:ea typeface="Sandoll 고딕NeoRound 07 Bd" panose="020B0600000101010101" pitchFamily="34" charset="-127"/>
                    <a:sym typeface="Canela Text Regular"/>
                  </a:rPr>
                  <a:t>2</a:t>
                </a:r>
                <a:endParaRPr kumimoji="0" lang="ko-KR" altLang="en-US" sz="16200" b="0" i="0" u="none" strike="noStrike" cap="none" spc="0" normalizeH="0" baseline="0" dirty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53797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다음 그림을 보면서 떠오르는 것을 이야기해 보세요."/>
          <p:cNvSpPr txBox="1"/>
          <p:nvPr/>
        </p:nvSpPr>
        <p:spPr>
          <a:xfrm>
            <a:off x="4250606" y="2946536"/>
            <a:ext cx="19344890" cy="2169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dirty="0"/>
              <a:t>표의 내용을 살펴보고 나의 생각이나 느낀 점을 이야기해 보세요</a:t>
            </a:r>
            <a:r>
              <a:rPr lang="en-US" altLang="ko-KR" dirty="0"/>
              <a:t>.</a:t>
            </a:r>
            <a:endParaRPr lang="en-US" altLang="ko-KR" sz="8800" dirty="0"/>
          </a:p>
        </p:txBody>
      </p:sp>
      <p:sp>
        <p:nvSpPr>
          <p:cNvPr id="179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dirty="0"/>
              <a:t>1 </a:t>
            </a:r>
            <a:r>
              <a:rPr dirty="0" err="1"/>
              <a:t>건강한</a:t>
            </a:r>
            <a:r>
              <a:rPr dirty="0"/>
              <a:t> </a:t>
            </a:r>
            <a:r>
              <a:rPr dirty="0" err="1"/>
              <a:t>관계와</a:t>
            </a:r>
            <a:r>
              <a:rPr dirty="0"/>
              <a:t> 성</a:t>
            </a:r>
          </a:p>
        </p:txBody>
      </p:sp>
      <p:sp>
        <p:nvSpPr>
          <p:cNvPr id="180" name="01 성의 발달"/>
          <p:cNvSpPr txBox="1"/>
          <p:nvPr/>
        </p:nvSpPr>
        <p:spPr>
          <a:xfrm>
            <a:off x="1049209" y="1311486"/>
            <a:ext cx="2861033" cy="644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lang="en-US" altLang="ko-KR" dirty="0"/>
              <a:t>02</a:t>
            </a:r>
            <a:r>
              <a:rPr lang="ko-KR" altLang="en-US" dirty="0"/>
              <a:t> 관계와 존중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19172729" y="768758"/>
            <a:ext cx="4422767" cy="975763"/>
            <a:chOff x="19329492" y="938878"/>
            <a:chExt cx="4422767" cy="975763"/>
          </a:xfrm>
        </p:grpSpPr>
        <p:grpSp>
          <p:nvGrpSpPr>
            <p:cNvPr id="2" name="그룹 1"/>
            <p:cNvGrpSpPr/>
            <p:nvPr/>
          </p:nvGrpSpPr>
          <p:grpSpPr>
            <a:xfrm>
              <a:off x="19329492" y="938878"/>
              <a:ext cx="4422767" cy="878396"/>
              <a:chOff x="19329492" y="917613"/>
              <a:chExt cx="4422767" cy="878396"/>
            </a:xfrm>
          </p:grpSpPr>
          <p:sp>
            <p:nvSpPr>
              <p:cNvPr id="12" name="직사각형 11"/>
              <p:cNvSpPr/>
              <p:nvPr/>
            </p:nvSpPr>
            <p:spPr>
              <a:xfrm>
                <a:off x="20341493" y="974027"/>
                <a:ext cx="3410766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소중한 가족</a:t>
                </a:r>
              </a:p>
            </p:txBody>
          </p:sp>
          <p:sp>
            <p:nvSpPr>
              <p:cNvPr id="14" name="타원 13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2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pic>
        <p:nvPicPr>
          <p:cNvPr id="16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3646" y="2480974"/>
            <a:ext cx="3403079" cy="5198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3472" y="5442230"/>
            <a:ext cx="12937056" cy="780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1431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dirty="0"/>
              <a:t>1 </a:t>
            </a:r>
            <a:r>
              <a:rPr dirty="0" err="1"/>
              <a:t>건강한</a:t>
            </a:r>
            <a:r>
              <a:rPr dirty="0"/>
              <a:t> </a:t>
            </a:r>
            <a:r>
              <a:rPr dirty="0" err="1"/>
              <a:t>관계와</a:t>
            </a:r>
            <a:r>
              <a:rPr dirty="0"/>
              <a:t> 성</a:t>
            </a:r>
          </a:p>
        </p:txBody>
      </p:sp>
      <p:sp>
        <p:nvSpPr>
          <p:cNvPr id="180" name="01 성의 발달"/>
          <p:cNvSpPr txBox="1"/>
          <p:nvPr/>
        </p:nvSpPr>
        <p:spPr>
          <a:xfrm>
            <a:off x="1049209" y="1311486"/>
            <a:ext cx="2861033" cy="644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lang="en-US" altLang="ko-KR" dirty="0"/>
              <a:t>02</a:t>
            </a:r>
            <a:r>
              <a:rPr lang="ko-KR" altLang="en-US" dirty="0"/>
              <a:t> 관계와 존중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19172729" y="768758"/>
            <a:ext cx="4422767" cy="975763"/>
            <a:chOff x="19329492" y="938878"/>
            <a:chExt cx="4422767" cy="975763"/>
          </a:xfrm>
        </p:grpSpPr>
        <p:grpSp>
          <p:nvGrpSpPr>
            <p:cNvPr id="2" name="그룹 1"/>
            <p:cNvGrpSpPr/>
            <p:nvPr/>
          </p:nvGrpSpPr>
          <p:grpSpPr>
            <a:xfrm>
              <a:off x="19329492" y="938878"/>
              <a:ext cx="4422767" cy="878396"/>
              <a:chOff x="19329492" y="917613"/>
              <a:chExt cx="4422767" cy="878396"/>
            </a:xfrm>
          </p:grpSpPr>
          <p:sp>
            <p:nvSpPr>
              <p:cNvPr id="12" name="직사각형 11"/>
              <p:cNvSpPr/>
              <p:nvPr/>
            </p:nvSpPr>
            <p:spPr>
              <a:xfrm>
                <a:off x="20341493" y="974027"/>
                <a:ext cx="3410766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소중한 가족</a:t>
                </a:r>
              </a:p>
            </p:txBody>
          </p:sp>
          <p:sp>
            <p:nvSpPr>
              <p:cNvPr id="14" name="타원 13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2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6249" y="2198334"/>
            <a:ext cx="10550085" cy="11122665"/>
          </a:xfrm>
          <a:prstGeom prst="rect">
            <a:avLst/>
          </a:prstGeom>
        </p:spPr>
      </p:pic>
      <p:grpSp>
        <p:nvGrpSpPr>
          <p:cNvPr id="16" name="그룹 15"/>
          <p:cNvGrpSpPr/>
          <p:nvPr/>
        </p:nvGrpSpPr>
        <p:grpSpPr>
          <a:xfrm>
            <a:off x="2479725" y="7528121"/>
            <a:ext cx="3108960" cy="1092062"/>
            <a:chOff x="7936992" y="2803546"/>
            <a:chExt cx="3108960" cy="1092062"/>
          </a:xfrm>
        </p:grpSpPr>
        <p:sp>
          <p:nvSpPr>
            <p:cNvPr id="19" name="모서리가 둥근 직사각형 18"/>
            <p:cNvSpPr/>
            <p:nvPr/>
          </p:nvSpPr>
          <p:spPr>
            <a:xfrm>
              <a:off x="7936992" y="2803546"/>
              <a:ext cx="3108960" cy="1092062"/>
            </a:xfrm>
            <a:prstGeom prst="roundRect">
              <a:avLst>
                <a:gd name="adj" fmla="val 26715"/>
              </a:avLst>
            </a:prstGeom>
            <a:solidFill>
              <a:srgbClr val="6DBA4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0" name="다음 그림을 보면서 떠오르는 것을 이야기해 보세요."/>
            <p:cNvSpPr txBox="1"/>
            <p:nvPr/>
          </p:nvSpPr>
          <p:spPr>
            <a:xfrm>
              <a:off x="8156448" y="2930408"/>
              <a:ext cx="2670048" cy="6554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4800" dirty="0" smtClean="0">
                  <a:solidFill>
                    <a:schemeClr val="bg1"/>
                  </a:solidFill>
                </a:rPr>
                <a:t>어휘 창고</a:t>
              </a:r>
              <a:endParaRPr sz="4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78889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</p:spPr>
      </p:pic>
      <p:sp>
        <p:nvSpPr>
          <p:cNvPr id="188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t>1 건강한 관계와 성</a:t>
            </a:r>
          </a:p>
        </p:txBody>
      </p:sp>
      <p:sp>
        <p:nvSpPr>
          <p:cNvPr id="189" name="01 성의 발달"/>
          <p:cNvSpPr txBox="1"/>
          <p:nvPr/>
        </p:nvSpPr>
        <p:spPr>
          <a:xfrm>
            <a:off x="1049209" y="1286864"/>
            <a:ext cx="2861033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dirty="0" smtClean="0"/>
              <a:t>0</a:t>
            </a:r>
            <a:r>
              <a:rPr lang="en-US" dirty="0" smtClean="0"/>
              <a:t>2</a:t>
            </a:r>
            <a:r>
              <a:rPr dirty="0" smtClean="0"/>
              <a:t> </a:t>
            </a:r>
            <a:r>
              <a:rPr lang="ko-KR" altLang="en-US" dirty="0" smtClean="0"/>
              <a:t>관계와 존중</a:t>
            </a:r>
            <a:endParaRPr dirty="0"/>
          </a:p>
        </p:txBody>
      </p:sp>
      <p:sp>
        <p:nvSpPr>
          <p:cNvPr id="191" name="직사각형"/>
          <p:cNvSpPr txBox="1"/>
          <p:nvPr/>
        </p:nvSpPr>
        <p:spPr>
          <a:xfrm>
            <a:off x="-27941" y="3200038"/>
            <a:ext cx="12567724" cy="24596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ts val="8900"/>
              </a:lnSpc>
              <a:defRPr sz="6500">
                <a:solidFill>
                  <a:srgbClr val="2C2728"/>
                </a:solidFill>
                <a:latin typeface="Sandoll 고딕Neo1 05 Medium"/>
                <a:ea typeface="Sandoll 고딕Neo1 05 Medium"/>
                <a:cs typeface="Sandoll 고딕Neo1 05 Medium"/>
                <a:sym typeface="Sandoll 고딕Neo1 05 Medium"/>
              </a:defRPr>
            </a:pPr>
            <a:endParaRPr dirty="0"/>
          </a:p>
        </p:txBody>
      </p:sp>
      <p:grpSp>
        <p:nvGrpSpPr>
          <p:cNvPr id="6" name="그룹 5"/>
          <p:cNvGrpSpPr/>
          <p:nvPr/>
        </p:nvGrpSpPr>
        <p:grpSpPr>
          <a:xfrm>
            <a:off x="5846896" y="4842125"/>
            <a:ext cx="12690209" cy="1232862"/>
            <a:chOff x="3929407" y="2964333"/>
            <a:chExt cx="12690209" cy="1232862"/>
          </a:xfrm>
        </p:grpSpPr>
        <p:sp>
          <p:nvSpPr>
            <p:cNvPr id="193" name="생명의 탄생에는 소중한 의미가 담겨 있어요"/>
            <p:cNvSpPr txBox="1"/>
            <p:nvPr/>
          </p:nvSpPr>
          <p:spPr>
            <a:xfrm>
              <a:off x="5107726" y="2964333"/>
              <a:ext cx="11511890" cy="12328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r>
                <a:rPr lang="ko-KR" altLang="en-US" dirty="0"/>
                <a:t>가족은 함께 할수록 더 소중해요</a:t>
              </a:r>
              <a:endParaRPr dirty="0"/>
            </a:p>
          </p:txBody>
        </p:sp>
        <p:grpSp>
          <p:nvGrpSpPr>
            <p:cNvPr id="5" name="그룹 4"/>
            <p:cNvGrpSpPr/>
            <p:nvPr/>
          </p:nvGrpSpPr>
          <p:grpSpPr>
            <a:xfrm>
              <a:off x="3929407" y="3124517"/>
              <a:ext cx="932113" cy="1072678"/>
              <a:chOff x="2532397" y="3124517"/>
              <a:chExt cx="932113" cy="1072678"/>
            </a:xfrm>
          </p:grpSpPr>
          <p:sp>
            <p:nvSpPr>
              <p:cNvPr id="3" name="타원 2"/>
              <p:cNvSpPr/>
              <p:nvPr/>
            </p:nvSpPr>
            <p:spPr>
              <a:xfrm>
                <a:off x="2532397" y="3159008"/>
                <a:ext cx="932113" cy="932113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2654882" y="3124517"/>
                <a:ext cx="699812" cy="10726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68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6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28" name="결혼 후 행복한 시간을 보내던 부모님은…"/>
          <p:cNvSpPr txBox="1"/>
          <p:nvPr/>
        </p:nvSpPr>
        <p:spPr>
          <a:xfrm>
            <a:off x="3115637" y="6418918"/>
            <a:ext cx="18152727" cy="2326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가족은 늘 곁에 있어 소중함을 잊기 쉽지만</a:t>
            </a:r>
            <a:r>
              <a:rPr lang="en-US" altLang="ko-KR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사랑과 안정감을 주는 가장 </a:t>
            </a:r>
            <a:r>
              <a:rPr lang="ko-KR" altLang="en-US" sz="3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소중한 </a:t>
            </a: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존재입니다</a:t>
            </a:r>
            <a:r>
              <a:rPr lang="en-US" altLang="ko-KR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en-US" altLang="ko-KR" sz="32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3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아이를 </a:t>
            </a: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바르게 키우는 </a:t>
            </a:r>
            <a:r>
              <a:rPr lang="ko-KR" altLang="en-US" sz="3200" b="1" dirty="0" err="1">
                <a:latin typeface="나눔고딕" panose="020D0604000000000000" pitchFamily="50" charset="-127"/>
                <a:ea typeface="나눔고딕" panose="020D0604000000000000" pitchFamily="50" charset="-127"/>
              </a:rPr>
              <a:t>양육자이자</a:t>
            </a:r>
            <a:r>
              <a:rPr lang="en-US" altLang="ko-KR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아픈 가족을 돌보는 </a:t>
            </a:r>
            <a:r>
              <a:rPr lang="ko-KR" altLang="en-US" sz="3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보호자</a:t>
            </a:r>
            <a:r>
              <a:rPr lang="en-US" altLang="ko-KR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함께 생활을 꾸려가는 경제적 주체이며</a:t>
            </a:r>
            <a:r>
              <a:rPr lang="en-US" altLang="ko-KR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endParaRPr lang="en-US" altLang="ko-KR" sz="32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3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마음을 </a:t>
            </a: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따뜻하게 하는 정서적 </a:t>
            </a:r>
            <a:r>
              <a:rPr lang="ko-KR" altLang="en-US" sz="3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지지자입니다</a:t>
            </a:r>
            <a:r>
              <a:rPr lang="en-US" altLang="ko-KR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sz="32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19172729" y="768758"/>
            <a:ext cx="4422767" cy="975763"/>
            <a:chOff x="19329492" y="938878"/>
            <a:chExt cx="4422767" cy="975763"/>
          </a:xfrm>
        </p:grpSpPr>
        <p:grpSp>
          <p:nvGrpSpPr>
            <p:cNvPr id="22" name="그룹 21"/>
            <p:cNvGrpSpPr/>
            <p:nvPr/>
          </p:nvGrpSpPr>
          <p:grpSpPr>
            <a:xfrm>
              <a:off x="19329492" y="938878"/>
              <a:ext cx="4422767" cy="878396"/>
              <a:chOff x="19329492" y="917613"/>
              <a:chExt cx="4422767" cy="878396"/>
            </a:xfrm>
          </p:grpSpPr>
          <p:sp>
            <p:nvSpPr>
              <p:cNvPr id="24" name="직사각형 23"/>
              <p:cNvSpPr/>
              <p:nvPr/>
            </p:nvSpPr>
            <p:spPr>
              <a:xfrm>
                <a:off x="20341493" y="974027"/>
                <a:ext cx="3410766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소중한 가족</a:t>
                </a:r>
              </a:p>
            </p:txBody>
          </p:sp>
          <p:sp>
            <p:nvSpPr>
              <p:cNvPr id="25" name="타원 24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2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3899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</p:spPr>
      </p:pic>
      <p:sp>
        <p:nvSpPr>
          <p:cNvPr id="188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t>1 건강한 관계와 성</a:t>
            </a:r>
          </a:p>
        </p:txBody>
      </p:sp>
      <p:sp>
        <p:nvSpPr>
          <p:cNvPr id="189" name="01 성의 발달"/>
          <p:cNvSpPr txBox="1"/>
          <p:nvPr/>
        </p:nvSpPr>
        <p:spPr>
          <a:xfrm>
            <a:off x="1049209" y="1286864"/>
            <a:ext cx="2861033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dirty="0" smtClean="0"/>
              <a:t>0</a:t>
            </a:r>
            <a:r>
              <a:rPr lang="en-US" dirty="0" smtClean="0"/>
              <a:t>2</a:t>
            </a:r>
            <a:r>
              <a:rPr dirty="0" smtClean="0"/>
              <a:t> </a:t>
            </a:r>
            <a:r>
              <a:rPr lang="ko-KR" altLang="en-US" dirty="0" smtClean="0"/>
              <a:t>관계와 존중</a:t>
            </a:r>
            <a:endParaRPr dirty="0"/>
          </a:p>
        </p:txBody>
      </p:sp>
      <p:sp>
        <p:nvSpPr>
          <p:cNvPr id="191" name="직사각형"/>
          <p:cNvSpPr txBox="1"/>
          <p:nvPr/>
        </p:nvSpPr>
        <p:spPr>
          <a:xfrm>
            <a:off x="-27941" y="3200038"/>
            <a:ext cx="12567724" cy="24596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ts val="8900"/>
              </a:lnSpc>
              <a:defRPr sz="6500">
                <a:solidFill>
                  <a:srgbClr val="2C2728"/>
                </a:solidFill>
                <a:latin typeface="Sandoll 고딕Neo1 05 Medium"/>
                <a:ea typeface="Sandoll 고딕Neo1 05 Medium"/>
                <a:cs typeface="Sandoll 고딕Neo1 05 Medium"/>
                <a:sym typeface="Sandoll 고딕Neo1 05 Medium"/>
              </a:defRPr>
            </a:pPr>
            <a:endParaRPr dirty="0"/>
          </a:p>
        </p:txBody>
      </p:sp>
      <p:grpSp>
        <p:nvGrpSpPr>
          <p:cNvPr id="6" name="그룹 5"/>
          <p:cNvGrpSpPr/>
          <p:nvPr/>
        </p:nvGrpSpPr>
        <p:grpSpPr>
          <a:xfrm>
            <a:off x="4616969" y="3988461"/>
            <a:ext cx="15150063" cy="1232862"/>
            <a:chOff x="3929407" y="2964333"/>
            <a:chExt cx="15150063" cy="1232862"/>
          </a:xfrm>
        </p:grpSpPr>
        <p:sp>
          <p:nvSpPr>
            <p:cNvPr id="193" name="생명의 탄생에는 소중한 의미가 담겨 있어요"/>
            <p:cNvSpPr txBox="1"/>
            <p:nvPr/>
          </p:nvSpPr>
          <p:spPr>
            <a:xfrm>
              <a:off x="5107726" y="2964333"/>
              <a:ext cx="13971744" cy="12328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r>
                <a:rPr lang="ko-KR" altLang="en-US" dirty="0"/>
                <a:t>책임과 배려가 모여 행복한 가족이 돼요</a:t>
              </a:r>
              <a:endParaRPr dirty="0"/>
            </a:p>
          </p:txBody>
        </p:sp>
        <p:grpSp>
          <p:nvGrpSpPr>
            <p:cNvPr id="5" name="그룹 4"/>
            <p:cNvGrpSpPr/>
            <p:nvPr/>
          </p:nvGrpSpPr>
          <p:grpSpPr>
            <a:xfrm>
              <a:off x="3929407" y="3124517"/>
              <a:ext cx="932113" cy="1072678"/>
              <a:chOff x="2532397" y="3124517"/>
              <a:chExt cx="932113" cy="1072678"/>
            </a:xfrm>
          </p:grpSpPr>
          <p:sp>
            <p:nvSpPr>
              <p:cNvPr id="3" name="타원 2"/>
              <p:cNvSpPr/>
              <p:nvPr/>
            </p:nvSpPr>
            <p:spPr>
              <a:xfrm>
                <a:off x="2532397" y="3159008"/>
                <a:ext cx="932113" cy="932113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2654882" y="3124517"/>
                <a:ext cx="699812" cy="10726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68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6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21" name="그룹 20"/>
          <p:cNvGrpSpPr/>
          <p:nvPr/>
        </p:nvGrpSpPr>
        <p:grpSpPr>
          <a:xfrm>
            <a:off x="19172729" y="768758"/>
            <a:ext cx="4422767" cy="975763"/>
            <a:chOff x="19329492" y="938878"/>
            <a:chExt cx="4422767" cy="975763"/>
          </a:xfrm>
        </p:grpSpPr>
        <p:grpSp>
          <p:nvGrpSpPr>
            <p:cNvPr id="22" name="그룹 21"/>
            <p:cNvGrpSpPr/>
            <p:nvPr/>
          </p:nvGrpSpPr>
          <p:grpSpPr>
            <a:xfrm>
              <a:off x="19329492" y="938878"/>
              <a:ext cx="4422767" cy="878396"/>
              <a:chOff x="19329492" y="917613"/>
              <a:chExt cx="4422767" cy="878396"/>
            </a:xfrm>
          </p:grpSpPr>
          <p:sp>
            <p:nvSpPr>
              <p:cNvPr id="24" name="직사각형 23"/>
              <p:cNvSpPr/>
              <p:nvPr/>
            </p:nvSpPr>
            <p:spPr>
              <a:xfrm>
                <a:off x="20341493" y="974027"/>
                <a:ext cx="3410766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소중한 가족</a:t>
                </a:r>
              </a:p>
            </p:txBody>
          </p:sp>
          <p:sp>
            <p:nvSpPr>
              <p:cNvPr id="25" name="타원 24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2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1222572" y="6472029"/>
            <a:ext cx="21938857" cy="4926660"/>
            <a:chOff x="1049209" y="5447901"/>
            <a:chExt cx="21938857" cy="4926660"/>
          </a:xfrm>
        </p:grpSpPr>
        <p:grpSp>
          <p:nvGrpSpPr>
            <p:cNvPr id="8" name="그룹 7"/>
            <p:cNvGrpSpPr/>
            <p:nvPr/>
          </p:nvGrpSpPr>
          <p:grpSpPr>
            <a:xfrm>
              <a:off x="1049209" y="5447901"/>
              <a:ext cx="10820449" cy="4926660"/>
              <a:chOff x="1395935" y="5447901"/>
              <a:chExt cx="10820449" cy="4926660"/>
            </a:xfrm>
          </p:grpSpPr>
          <p:grpSp>
            <p:nvGrpSpPr>
              <p:cNvPr id="29" name="그룹 28"/>
              <p:cNvGrpSpPr/>
              <p:nvPr/>
            </p:nvGrpSpPr>
            <p:grpSpPr>
              <a:xfrm>
                <a:off x="2880081" y="5447901"/>
                <a:ext cx="7852157" cy="815009"/>
                <a:chOff x="11340805" y="7017026"/>
                <a:chExt cx="7852157" cy="815009"/>
              </a:xfrm>
            </p:grpSpPr>
            <p:sp>
              <p:nvSpPr>
                <p:cNvPr id="43" name="모서리가 둥근 직사각형 42"/>
                <p:cNvSpPr/>
                <p:nvPr/>
              </p:nvSpPr>
              <p:spPr>
                <a:xfrm>
                  <a:off x="11340805" y="7017026"/>
                  <a:ext cx="7852157" cy="81500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19300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13656668" y="7151637"/>
                  <a:ext cx="3220433" cy="54579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50800" tIns="50800" rIns="50800" bIns="50800" numCol="1" spcCol="38100" rtlCol="0" anchor="ctr">
                  <a:spAutoFit/>
                </a:bodyPr>
                <a:lstStyle/>
                <a:p>
                  <a:r>
                    <a:rPr lang="ko-KR" altLang="en-US" sz="3200" b="1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부모</a:t>
                  </a:r>
                  <a:r>
                    <a:rPr lang="en-US" altLang="ko-KR" sz="3200" b="1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(</a:t>
                  </a:r>
                  <a:r>
                    <a:rPr lang="ko-KR" altLang="en-US" sz="3200" b="1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부부</a:t>
                  </a:r>
                  <a:r>
                    <a:rPr lang="en-US" altLang="ko-KR" sz="3200" b="1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)</a:t>
                  </a:r>
                  <a:r>
                    <a:rPr lang="ko-KR" altLang="en-US" sz="3200" b="1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의 역할</a:t>
                  </a:r>
                  <a:endParaRPr kumimoji="0" lang="ko-KR" altLang="en-US" sz="3200" b="1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endParaRPr>
                </a:p>
              </p:txBody>
            </p:sp>
          </p:grpSp>
          <p:sp>
            <p:nvSpPr>
              <p:cNvPr id="30" name="직사각형 29"/>
              <p:cNvSpPr/>
              <p:nvPr/>
            </p:nvSpPr>
            <p:spPr>
              <a:xfrm>
                <a:off x="1395935" y="6588909"/>
                <a:ext cx="10820449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:r>
                  <a:rPr lang="en-US" altLang="ko-KR" sz="3200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•</a:t>
                </a:r>
                <a:r>
                  <a:rPr lang="ko-KR" altLang="en-US" sz="3200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자녀를 </a:t>
                </a:r>
                <a:r>
                  <a:rPr lang="ko-KR" altLang="en-US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사랑으로 돌봐요</a:t>
                </a:r>
                <a:r>
                  <a:rPr lang="en-US" altLang="ko-KR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en-US" altLang="ko-KR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•</a:t>
                </a:r>
                <a:r>
                  <a:rPr lang="ko-KR" altLang="en-US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건강하게 자랄 수 있도록 도와줘요</a:t>
                </a:r>
                <a:r>
                  <a:rPr lang="en-US" altLang="ko-KR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en-US" altLang="ko-KR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•</a:t>
                </a:r>
                <a:r>
                  <a:rPr lang="ko-KR" altLang="en-US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가정을 안정되게 이끌고 경제적인 책임을 다해요</a:t>
                </a:r>
                <a:r>
                  <a:rPr lang="en-US" altLang="ko-KR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en-US" altLang="ko-KR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•</a:t>
                </a:r>
                <a:r>
                  <a:rPr lang="ko-KR" altLang="en-US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올바른 가치와 태도를 가르치며</a:t>
                </a:r>
                <a:r>
                  <a:rPr lang="en-US" altLang="ko-KR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좋은 본보기가 되어줘요</a:t>
                </a:r>
                <a:r>
                  <a:rPr lang="en-US" altLang="ko-KR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en-US" altLang="ko-KR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•</a:t>
                </a:r>
                <a:r>
                  <a:rPr lang="ko-KR" altLang="en-US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서로를 존중하고 배려하며 함께 결정하고 책임을 나눠요</a:t>
                </a:r>
                <a:r>
                  <a:rPr lang="en-US" altLang="ko-KR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  <a:endParaRPr lang="ko-KR" altLang="en-US" sz="3200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10" name="그룹 9"/>
            <p:cNvGrpSpPr/>
            <p:nvPr/>
          </p:nvGrpSpPr>
          <p:grpSpPr>
            <a:xfrm>
              <a:off x="12580279" y="5473479"/>
              <a:ext cx="10407787" cy="4187996"/>
              <a:chOff x="12580279" y="5473479"/>
              <a:chExt cx="10407787" cy="4187996"/>
            </a:xfrm>
          </p:grpSpPr>
          <p:grpSp>
            <p:nvGrpSpPr>
              <p:cNvPr id="33" name="그룹 32"/>
              <p:cNvGrpSpPr/>
              <p:nvPr/>
            </p:nvGrpSpPr>
            <p:grpSpPr>
              <a:xfrm>
                <a:off x="13858094" y="5473479"/>
                <a:ext cx="7852157" cy="815009"/>
                <a:chOff x="11340805" y="7017026"/>
                <a:chExt cx="7852157" cy="815009"/>
              </a:xfrm>
            </p:grpSpPr>
            <p:sp>
              <p:nvSpPr>
                <p:cNvPr id="39" name="모서리가 둥근 직사각형 38"/>
                <p:cNvSpPr/>
                <p:nvPr/>
              </p:nvSpPr>
              <p:spPr>
                <a:xfrm>
                  <a:off x="11340805" y="7017026"/>
                  <a:ext cx="7852157" cy="81500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19300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14192074" y="7151636"/>
                  <a:ext cx="2149627" cy="54579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50800" tIns="50800" rIns="50800" bIns="50800" numCol="1" spcCol="38100" rtlCol="0" anchor="ctr">
                  <a:spAutoFit/>
                </a:bodyPr>
                <a:lstStyle/>
                <a:p>
                  <a:r>
                    <a:rPr lang="ko-KR" altLang="en-US" sz="3200" b="1" dirty="0" smtClean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자녀의 역할</a:t>
                  </a:r>
                  <a:endParaRPr kumimoji="0" lang="ko-KR" altLang="en-US" sz="4400" b="1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endParaRPr>
                </a:p>
              </p:txBody>
            </p:sp>
          </p:grpSp>
          <p:sp>
            <p:nvSpPr>
              <p:cNvPr id="34" name="직사각형 33"/>
              <p:cNvSpPr/>
              <p:nvPr/>
            </p:nvSpPr>
            <p:spPr>
              <a:xfrm>
                <a:off x="12580279" y="6614487"/>
                <a:ext cx="10407787" cy="3046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:r>
                  <a:rPr lang="en-US" altLang="ko-KR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•</a:t>
                </a:r>
                <a:r>
                  <a:rPr lang="ko-KR" altLang="en-US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부모님의 사랑과 도움에 감사하는 마음을 가져요</a:t>
                </a:r>
                <a:r>
                  <a:rPr lang="en-US" altLang="ko-KR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en-US" altLang="ko-KR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•</a:t>
                </a:r>
                <a:r>
                  <a:rPr lang="ko-KR" altLang="en-US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자기 일을 스스로 하고 집안일도 함께 </a:t>
                </a:r>
                <a:r>
                  <a:rPr lang="ko-KR" altLang="en-US" sz="3200" dirty="0" err="1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도와요</a:t>
                </a:r>
                <a:r>
                  <a:rPr lang="en-US" altLang="ko-KR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en-US" altLang="ko-KR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•</a:t>
                </a:r>
                <a:r>
                  <a:rPr lang="ko-KR" altLang="en-US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부모님께 예의 바르게 행동하고 인사도 잘해요</a:t>
                </a:r>
                <a:r>
                  <a:rPr lang="en-US" altLang="ko-KR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en-US" altLang="ko-KR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•</a:t>
                </a:r>
                <a:r>
                  <a:rPr lang="ko-KR" altLang="en-US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형제자매와 </a:t>
                </a:r>
                <a:r>
                  <a:rPr lang="ko-KR" altLang="en-US" sz="3200" dirty="0" err="1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사이좋게</a:t>
                </a:r>
                <a:r>
                  <a:rPr lang="ko-KR" altLang="en-US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지내고 배려하는 마음을 나눠요</a:t>
                </a:r>
                <a:r>
                  <a:rPr lang="en-US" altLang="ko-KR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  <a:endParaRPr lang="ko-KR" altLang="en-US" sz="3600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79329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5463" y="4951619"/>
            <a:ext cx="9031588" cy="8764381"/>
          </a:xfrm>
          <a:prstGeom prst="rect">
            <a:avLst/>
          </a:prstGeom>
        </p:spPr>
      </p:pic>
      <p:pic>
        <p:nvPicPr>
          <p:cNvPr id="219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6150" y="3007879"/>
            <a:ext cx="22691701" cy="2312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이미지" descr="이미지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t>1 건강한 관계와 성</a:t>
            </a:r>
          </a:p>
        </p:txBody>
      </p:sp>
      <p:sp>
        <p:nvSpPr>
          <p:cNvPr id="222" name="01 성의 발달"/>
          <p:cNvSpPr txBox="1"/>
          <p:nvPr/>
        </p:nvSpPr>
        <p:spPr>
          <a:xfrm>
            <a:off x="1049209" y="1311486"/>
            <a:ext cx="2861033" cy="644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lang="en-US" altLang="ko-KR" dirty="0"/>
              <a:t>02</a:t>
            </a:r>
            <a:r>
              <a:rPr lang="ko-KR" altLang="en-US" dirty="0"/>
              <a:t> 관계와 존중</a:t>
            </a:r>
          </a:p>
        </p:txBody>
      </p:sp>
      <p:sp>
        <p:nvSpPr>
          <p:cNvPr id="223" name="부모님께 감사 편지 쓰기"/>
          <p:cNvSpPr txBox="1"/>
          <p:nvPr/>
        </p:nvSpPr>
        <p:spPr>
          <a:xfrm>
            <a:off x="1659062" y="3920429"/>
            <a:ext cx="11972014" cy="1189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fontScale="77500" lnSpcReduction="20000"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dirty="0"/>
              <a:t>화목한 가족을 위한 나의 실천</a:t>
            </a:r>
            <a:endParaRPr dirty="0"/>
          </a:p>
        </p:txBody>
      </p:sp>
      <p:pic>
        <p:nvPicPr>
          <p:cNvPr id="225" name="이미지" descr="이미지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032498" y="4689108"/>
            <a:ext cx="1585488" cy="1782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이미지" descr="이미지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72310" y="5300909"/>
            <a:ext cx="1113337" cy="558801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7" y="5254822"/>
            <a:ext cx="7512699" cy="2407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dirty="0"/>
              <a:t>화목한 가족이 되기 위해</a:t>
            </a:r>
            <a:r>
              <a:rPr lang="en-US" altLang="ko-KR" dirty="0"/>
              <a:t>, </a:t>
            </a:r>
            <a:r>
              <a:rPr lang="ko-KR" altLang="en-US" dirty="0"/>
              <a:t>내가 실천할 수 있는 작은 행동에는 어떤 것이 있을지 생각하며 써 보세요</a:t>
            </a:r>
            <a:r>
              <a:rPr lang="en-US" altLang="ko-KR" dirty="0"/>
              <a:t>.</a:t>
            </a:r>
            <a:endParaRPr dirty="0"/>
          </a:p>
        </p:txBody>
      </p:sp>
      <p:grpSp>
        <p:nvGrpSpPr>
          <p:cNvPr id="21" name="그룹 20"/>
          <p:cNvGrpSpPr/>
          <p:nvPr/>
        </p:nvGrpSpPr>
        <p:grpSpPr>
          <a:xfrm>
            <a:off x="1829424" y="2835377"/>
            <a:ext cx="2585660" cy="909168"/>
            <a:chOff x="6376024" y="11997636"/>
            <a:chExt cx="2585660" cy="909168"/>
          </a:xfrm>
        </p:grpSpPr>
        <p:grpSp>
          <p:nvGrpSpPr>
            <p:cNvPr id="22" name="그룹 21"/>
            <p:cNvGrpSpPr/>
            <p:nvPr/>
          </p:nvGrpSpPr>
          <p:grpSpPr>
            <a:xfrm>
              <a:off x="6376024" y="11997636"/>
              <a:ext cx="2585660" cy="909168"/>
              <a:chOff x="6376024" y="11997636"/>
              <a:chExt cx="2585660" cy="909168"/>
            </a:xfrm>
          </p:grpSpPr>
          <p:pic>
            <p:nvPicPr>
              <p:cNvPr id="24" name="이미지" descr="이미지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6376024" y="11997636"/>
                <a:ext cx="2585660" cy="909168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25" name="직사각형 24"/>
              <p:cNvSpPr/>
              <p:nvPr/>
            </p:nvSpPr>
            <p:spPr>
              <a:xfrm>
                <a:off x="8276428" y="12255640"/>
                <a:ext cx="391800" cy="510363"/>
              </a:xfrm>
              <a:prstGeom prst="rect">
                <a:avLst/>
              </a:prstGeom>
              <a:solidFill>
                <a:srgbClr val="88318D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3" name="직사각형 22"/>
            <p:cNvSpPr/>
            <p:nvPr/>
          </p:nvSpPr>
          <p:spPr>
            <a:xfrm>
              <a:off x="8185120" y="12159955"/>
              <a:ext cx="554960" cy="701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400" dirty="0" smtClean="0">
                  <a:solidFill>
                    <a:schemeClr val="bg1"/>
                  </a:solidFill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</a:rPr>
                <a:t>7</a:t>
              </a:r>
              <a:endParaRPr lang="ko-KR" altLang="en-US" sz="4400" dirty="0">
                <a:solidFill>
                  <a:schemeClr val="bg1"/>
                </a:solidFill>
                <a:latin typeface="학교안심 둥근미소 TTF B" panose="02000703000000000000" pitchFamily="2" charset="-127"/>
                <a:ea typeface="학교안심 둥근미소 TTF B" panose="02000703000000000000" pitchFamily="2" charset="-127"/>
              </a:endParaRPr>
            </a:p>
          </p:txBody>
        </p:sp>
      </p:grpSp>
      <p:grpSp>
        <p:nvGrpSpPr>
          <p:cNvPr id="26" name="그룹 25"/>
          <p:cNvGrpSpPr/>
          <p:nvPr/>
        </p:nvGrpSpPr>
        <p:grpSpPr>
          <a:xfrm>
            <a:off x="19172729" y="768758"/>
            <a:ext cx="4422767" cy="975763"/>
            <a:chOff x="19329492" y="938878"/>
            <a:chExt cx="4422767" cy="975763"/>
          </a:xfrm>
        </p:grpSpPr>
        <p:grpSp>
          <p:nvGrpSpPr>
            <p:cNvPr id="27" name="그룹 26"/>
            <p:cNvGrpSpPr/>
            <p:nvPr/>
          </p:nvGrpSpPr>
          <p:grpSpPr>
            <a:xfrm>
              <a:off x="19329492" y="938878"/>
              <a:ext cx="4422767" cy="878396"/>
              <a:chOff x="19329492" y="917613"/>
              <a:chExt cx="4422767" cy="878396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20341493" y="974027"/>
                <a:ext cx="3410766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소중한 가족</a:t>
                </a:r>
              </a:p>
            </p:txBody>
          </p:sp>
          <p:sp>
            <p:nvSpPr>
              <p:cNvPr id="30" name="타원 29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2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14746921" y="4140468"/>
            <a:ext cx="3230183" cy="1097280"/>
            <a:chOff x="1049209" y="3108960"/>
            <a:chExt cx="3230183" cy="1097280"/>
          </a:xfrm>
        </p:grpSpPr>
        <p:sp>
          <p:nvSpPr>
            <p:cNvPr id="32" name="모서리가 둥근 직사각형 31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88318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647996" y="3329305"/>
              <a:ext cx="2032608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0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예시답안</a:t>
              </a:r>
              <a:endParaRPr kumimoji="0" lang="ko-KR" altLang="en-US" sz="4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76882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t>1 건강한 관계와 성</a:t>
            </a:r>
          </a:p>
        </p:txBody>
      </p:sp>
      <p:sp>
        <p:nvSpPr>
          <p:cNvPr id="246" name="01 성의 발달"/>
          <p:cNvSpPr txBox="1"/>
          <p:nvPr/>
        </p:nvSpPr>
        <p:spPr>
          <a:xfrm>
            <a:off x="1049209" y="1311486"/>
            <a:ext cx="2861033" cy="644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lang="en-US" altLang="ko-KR" dirty="0"/>
              <a:t>02</a:t>
            </a:r>
            <a:r>
              <a:rPr lang="ko-KR" altLang="en-US" dirty="0"/>
              <a:t> 관계와 존중</a:t>
            </a:r>
          </a:p>
        </p:txBody>
      </p:sp>
      <p:pic>
        <p:nvPicPr>
          <p:cNvPr id="247" name="이미지" descr="이미지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10897" y="2588937"/>
            <a:ext cx="21724991" cy="10637603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알맞은 말을 골라 초성 완성해보기"/>
          <p:cNvSpPr txBox="1"/>
          <p:nvPr/>
        </p:nvSpPr>
        <p:spPr>
          <a:xfrm>
            <a:off x="4181815" y="3259811"/>
            <a:ext cx="18102533" cy="235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solidFill>
                  <a:schemeClr val="accent2">
                    <a:hueOff val="240640"/>
                    <a:satOff val="2542"/>
                    <a:lumOff val="-13198"/>
                  </a:schemeClr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sz="4400" dirty="0"/>
              <a:t>아빠</a:t>
            </a:r>
            <a:r>
              <a:rPr lang="en-US" altLang="ko-KR" sz="4400" dirty="0"/>
              <a:t>, </a:t>
            </a:r>
            <a:r>
              <a:rPr lang="ko-KR" altLang="en-US" sz="4400" dirty="0"/>
              <a:t>엄마</a:t>
            </a:r>
            <a:r>
              <a:rPr lang="en-US" altLang="ko-KR" sz="4400" dirty="0"/>
              <a:t>, </a:t>
            </a:r>
            <a:r>
              <a:rPr lang="ko-KR" altLang="en-US" sz="4400" dirty="0"/>
              <a:t>나</a:t>
            </a:r>
            <a:r>
              <a:rPr lang="en-US" altLang="ko-KR" sz="4400" dirty="0"/>
              <a:t>, </a:t>
            </a:r>
            <a:r>
              <a:rPr lang="ko-KR" altLang="en-US" sz="4400" dirty="0"/>
              <a:t>형제자매 등 가족마다 맡은 역할이 달라요</a:t>
            </a:r>
            <a:r>
              <a:rPr lang="en-US" altLang="ko-KR" sz="4400" dirty="0"/>
              <a:t>.</a:t>
            </a:r>
          </a:p>
          <a:p>
            <a:r>
              <a:rPr lang="ko-KR" altLang="en-US" sz="4400" dirty="0"/>
              <a:t>우리 가족 구성원이 어떤 역할을 맡고 있는지 써 보세요</a:t>
            </a:r>
            <a:r>
              <a:rPr lang="en-US" altLang="ko-KR" sz="4400" dirty="0"/>
              <a:t>.</a:t>
            </a:r>
            <a:endParaRPr sz="4400" dirty="0"/>
          </a:p>
        </p:txBody>
      </p:sp>
      <p:sp>
        <p:nvSpPr>
          <p:cNvPr id="87" name="01 성의 발달"/>
          <p:cNvSpPr txBox="1"/>
          <p:nvPr/>
        </p:nvSpPr>
        <p:spPr>
          <a:xfrm>
            <a:off x="6125755" y="10818309"/>
            <a:ext cx="1037024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dirty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8" name="01 성의 발달"/>
          <p:cNvSpPr txBox="1"/>
          <p:nvPr/>
        </p:nvSpPr>
        <p:spPr>
          <a:xfrm>
            <a:off x="6469078" y="10845968"/>
            <a:ext cx="435442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9" name="01 성의 발달"/>
          <p:cNvSpPr txBox="1"/>
          <p:nvPr/>
        </p:nvSpPr>
        <p:spPr>
          <a:xfrm>
            <a:off x="7485777" y="10845968"/>
            <a:ext cx="390331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42" name="그룹 41"/>
          <p:cNvGrpSpPr/>
          <p:nvPr/>
        </p:nvGrpSpPr>
        <p:grpSpPr>
          <a:xfrm>
            <a:off x="19172729" y="768758"/>
            <a:ext cx="4422767" cy="975763"/>
            <a:chOff x="19329492" y="938878"/>
            <a:chExt cx="4422767" cy="975763"/>
          </a:xfrm>
        </p:grpSpPr>
        <p:grpSp>
          <p:nvGrpSpPr>
            <p:cNvPr id="46" name="그룹 45"/>
            <p:cNvGrpSpPr/>
            <p:nvPr/>
          </p:nvGrpSpPr>
          <p:grpSpPr>
            <a:xfrm>
              <a:off x="19329492" y="938878"/>
              <a:ext cx="4422767" cy="878396"/>
              <a:chOff x="19329492" y="917613"/>
              <a:chExt cx="4422767" cy="878396"/>
            </a:xfrm>
          </p:grpSpPr>
          <p:sp>
            <p:nvSpPr>
              <p:cNvPr id="48" name="직사각형 47"/>
              <p:cNvSpPr/>
              <p:nvPr/>
            </p:nvSpPr>
            <p:spPr>
              <a:xfrm>
                <a:off x="20341493" y="974027"/>
                <a:ext cx="3410766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소중한 가족</a:t>
                </a:r>
              </a:p>
            </p:txBody>
          </p:sp>
          <p:sp>
            <p:nvSpPr>
              <p:cNvPr id="49" name="타원 48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2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4067" y="5691726"/>
            <a:ext cx="15312578" cy="4257387"/>
          </a:xfrm>
          <a:prstGeom prst="rect">
            <a:avLst/>
          </a:prstGeom>
        </p:spPr>
      </p:pic>
      <p:grpSp>
        <p:nvGrpSpPr>
          <p:cNvPr id="5" name="그룹 4"/>
          <p:cNvGrpSpPr/>
          <p:nvPr/>
        </p:nvGrpSpPr>
        <p:grpSpPr>
          <a:xfrm>
            <a:off x="12818811" y="10273826"/>
            <a:ext cx="7915890" cy="2628000"/>
            <a:chOff x="12946827" y="10967294"/>
            <a:chExt cx="7915890" cy="2628000"/>
          </a:xfrm>
        </p:grpSpPr>
        <p:sp>
          <p:nvSpPr>
            <p:cNvPr id="85" name="모서리가 둥근 직사각형 84"/>
            <p:cNvSpPr/>
            <p:nvPr/>
          </p:nvSpPr>
          <p:spPr>
            <a:xfrm>
              <a:off x="13573779" y="10967294"/>
              <a:ext cx="7288938" cy="2628000"/>
            </a:xfrm>
            <a:prstGeom prst="roundRect">
              <a:avLst>
                <a:gd name="adj" fmla="val 18572"/>
              </a:avLst>
            </a:prstGeom>
            <a:solidFill>
              <a:srgbClr val="00A39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grpSp>
          <p:nvGrpSpPr>
            <p:cNvPr id="98" name="그룹 97"/>
            <p:cNvGrpSpPr/>
            <p:nvPr/>
          </p:nvGrpSpPr>
          <p:grpSpPr>
            <a:xfrm>
              <a:off x="12946827" y="12029055"/>
              <a:ext cx="967200" cy="398544"/>
              <a:chOff x="10332056" y="11092070"/>
              <a:chExt cx="967200" cy="398544"/>
            </a:xfrm>
          </p:grpSpPr>
          <p:sp>
            <p:nvSpPr>
              <p:cNvPr id="99" name="모서리가 둥근 직사각형 98"/>
              <p:cNvSpPr/>
              <p:nvPr/>
            </p:nvSpPr>
            <p:spPr>
              <a:xfrm>
                <a:off x="10332056" y="11092070"/>
                <a:ext cx="967200" cy="39854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 cap="flat">
                <a:solidFill>
                  <a:srgbClr val="00A396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10547953" y="11115397"/>
                <a:ext cx="535404" cy="3518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1800" b="1" dirty="0" smtClean="0">
                    <a:solidFill>
                      <a:srgbClr val="00A396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예시</a:t>
                </a:r>
                <a:endParaRPr kumimoji="0" lang="ko-KR" altLang="en-US" sz="1800" b="1" i="0" u="none" strike="noStrike" cap="none" spc="0" normalizeH="0" baseline="0" dirty="0">
                  <a:ln>
                    <a:noFill/>
                  </a:ln>
                  <a:solidFill>
                    <a:srgbClr val="00A396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sp>
          <p:nvSpPr>
            <p:cNvPr id="50" name="모서리가 둥근 직사각형 49"/>
            <p:cNvSpPr/>
            <p:nvPr/>
          </p:nvSpPr>
          <p:spPr>
            <a:xfrm>
              <a:off x="14044617" y="11237294"/>
              <a:ext cx="6467746" cy="2088000"/>
            </a:xfrm>
            <a:prstGeom prst="roundRect">
              <a:avLst>
                <a:gd name="adj" fmla="val 18572"/>
              </a:avLst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95" name="01 성의 발달"/>
            <p:cNvSpPr txBox="1"/>
            <p:nvPr/>
          </p:nvSpPr>
          <p:spPr>
            <a:xfrm>
              <a:off x="14261706" y="11290635"/>
              <a:ext cx="5591890" cy="187538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r>
                <a:rPr lang="ko-KR" altLang="en-US" sz="24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아빠 </a:t>
              </a:r>
              <a:r>
                <a:rPr lang="en-US" altLang="ko-KR" sz="24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: </a:t>
              </a:r>
              <a:r>
                <a:rPr lang="ko-KR" altLang="en-US" sz="24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운전하고</a:t>
              </a:r>
              <a:r>
                <a:rPr lang="en-US" altLang="ko-KR" sz="24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24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주말에 거실 청소를 한다</a:t>
              </a:r>
              <a:r>
                <a:rPr lang="en-US" altLang="ko-KR" sz="24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r>
                <a:rPr lang="ko-KR" altLang="en-US" sz="24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엄마 </a:t>
              </a:r>
              <a:r>
                <a:rPr lang="en-US" altLang="ko-KR" sz="24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: </a:t>
              </a:r>
              <a:r>
                <a:rPr lang="ko-KR" altLang="en-US" sz="24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요리를 하고 식사를 준비한다</a:t>
              </a:r>
              <a:r>
                <a:rPr lang="en-US" altLang="ko-KR" sz="24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r>
                <a:rPr lang="ko-KR" altLang="en-US" sz="24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언니 </a:t>
              </a:r>
              <a:r>
                <a:rPr lang="en-US" altLang="ko-KR" sz="24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: </a:t>
              </a:r>
              <a:r>
                <a:rPr lang="ko-KR" altLang="en-US" sz="24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화장실 청소를 한다</a:t>
              </a:r>
              <a:r>
                <a:rPr lang="en-US" altLang="ko-KR" sz="24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r>
                <a:rPr lang="ko-KR" altLang="en-US" sz="24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나 </a:t>
              </a:r>
              <a:r>
                <a:rPr lang="en-US" altLang="ko-KR" sz="24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: </a:t>
              </a:r>
              <a:r>
                <a:rPr lang="ko-KR" altLang="en-US" sz="24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강아지 산책을 시킨다</a:t>
              </a:r>
              <a:r>
                <a:rPr lang="en-US" altLang="ko-KR" sz="24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24816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</p:spPr>
      </p:pic>
      <p:sp>
        <p:nvSpPr>
          <p:cNvPr id="188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t>1 건강한 관계와 성</a:t>
            </a:r>
          </a:p>
        </p:txBody>
      </p:sp>
      <p:sp>
        <p:nvSpPr>
          <p:cNvPr id="189" name="01 성의 발달"/>
          <p:cNvSpPr txBox="1"/>
          <p:nvPr/>
        </p:nvSpPr>
        <p:spPr>
          <a:xfrm>
            <a:off x="1049209" y="1354225"/>
            <a:ext cx="286103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t>01 성의 발달</a:t>
            </a:r>
          </a:p>
        </p:txBody>
      </p:sp>
      <p:pic>
        <p:nvPicPr>
          <p:cNvPr id="190" name="이미지" descr="이미지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520353" y="3564648"/>
            <a:ext cx="25172277" cy="10137441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직사각형"/>
          <p:cNvSpPr txBox="1"/>
          <p:nvPr/>
        </p:nvSpPr>
        <p:spPr>
          <a:xfrm>
            <a:off x="-27941" y="3200038"/>
            <a:ext cx="12567724" cy="24596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ts val="8900"/>
              </a:lnSpc>
              <a:defRPr sz="6500">
                <a:solidFill>
                  <a:srgbClr val="2C2728"/>
                </a:solidFill>
                <a:latin typeface="Sandoll 고딕Neo1 05 Medium"/>
                <a:ea typeface="Sandoll 고딕Neo1 05 Medium"/>
                <a:cs typeface="Sandoll 고딕Neo1 05 Medium"/>
                <a:sym typeface="Sandoll 고딕Neo1 05 Medium"/>
              </a:defRPr>
            </a:pPr>
            <a:endParaRPr dirty="0"/>
          </a:p>
        </p:txBody>
      </p:sp>
      <p:sp>
        <p:nvSpPr>
          <p:cNvPr id="192" name="결혼 후 행복한 시간을 보내던 부모님은…"/>
          <p:cNvSpPr txBox="1"/>
          <p:nvPr/>
        </p:nvSpPr>
        <p:spPr>
          <a:xfrm>
            <a:off x="1088306" y="5860794"/>
            <a:ext cx="5288717" cy="1729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ts val="2900"/>
              </a:lnSpc>
              <a:defRPr sz="2100" b="1">
                <a:solidFill>
                  <a:srgbClr val="2C2728"/>
                </a:solidFill>
                <a:latin typeface="나눔명조"/>
                <a:ea typeface="나눔명조"/>
                <a:cs typeface="나눔명조"/>
                <a:sym typeface="나눔명조"/>
              </a:defRPr>
            </a:pPr>
            <a:r>
              <a:rPr dirty="0" err="1"/>
              <a:t>결혼</a:t>
            </a:r>
            <a:r>
              <a:rPr dirty="0"/>
              <a:t> 후 </a:t>
            </a:r>
            <a:r>
              <a:rPr dirty="0" err="1"/>
              <a:t>행복한</a:t>
            </a:r>
            <a:r>
              <a:rPr dirty="0"/>
              <a:t> </a:t>
            </a:r>
            <a:r>
              <a:rPr dirty="0" err="1"/>
              <a:t>시간을</a:t>
            </a:r>
            <a:r>
              <a:rPr dirty="0"/>
              <a:t> </a:t>
            </a:r>
            <a:r>
              <a:rPr dirty="0" err="1"/>
              <a:t>보내던</a:t>
            </a:r>
            <a:r>
              <a:rPr dirty="0"/>
              <a:t> </a:t>
            </a:r>
            <a:r>
              <a:rPr dirty="0" err="1"/>
              <a:t>부모님은</a:t>
            </a:r>
            <a:r>
              <a:rPr dirty="0"/>
              <a:t> </a:t>
            </a:r>
          </a:p>
          <a:p>
            <a:pPr algn="l" defTabSz="457200">
              <a:lnSpc>
                <a:spcPts val="2900"/>
              </a:lnSpc>
              <a:defRPr sz="2100" b="1">
                <a:solidFill>
                  <a:srgbClr val="2C2728"/>
                </a:solidFill>
                <a:latin typeface="나눔명조"/>
                <a:ea typeface="나눔명조"/>
                <a:cs typeface="나눔명조"/>
                <a:sym typeface="나눔명조"/>
              </a:defRPr>
            </a:pPr>
            <a:r>
              <a:rPr dirty="0" err="1"/>
              <a:t>서로를</a:t>
            </a:r>
            <a:r>
              <a:rPr dirty="0"/>
              <a:t> </a:t>
            </a:r>
            <a:r>
              <a:rPr dirty="0" err="1"/>
              <a:t>닮은</a:t>
            </a:r>
            <a:r>
              <a:rPr dirty="0"/>
              <a:t> </a:t>
            </a:r>
            <a:r>
              <a:rPr dirty="0" err="1"/>
              <a:t>아이를</a:t>
            </a:r>
            <a:r>
              <a:rPr dirty="0"/>
              <a:t> </a:t>
            </a:r>
            <a:r>
              <a:rPr dirty="0" err="1"/>
              <a:t>갖기로</a:t>
            </a:r>
            <a:r>
              <a:rPr dirty="0"/>
              <a:t> </a:t>
            </a:r>
            <a:r>
              <a:rPr dirty="0" err="1"/>
              <a:t>결정하고</a:t>
            </a:r>
            <a:r>
              <a:rPr dirty="0"/>
              <a:t>, </a:t>
            </a:r>
          </a:p>
          <a:p>
            <a:pPr algn="l" defTabSz="457200">
              <a:lnSpc>
                <a:spcPts val="2900"/>
              </a:lnSpc>
              <a:defRPr sz="2100" b="1">
                <a:solidFill>
                  <a:srgbClr val="2C2728"/>
                </a:solidFill>
                <a:latin typeface="나눔명조"/>
                <a:ea typeface="나눔명조"/>
                <a:cs typeface="나눔명조"/>
                <a:sym typeface="나눔명조"/>
              </a:defRPr>
            </a:pPr>
            <a:r>
              <a:rPr dirty="0" err="1"/>
              <a:t>좋은</a:t>
            </a:r>
            <a:r>
              <a:rPr dirty="0"/>
              <a:t> </a:t>
            </a:r>
            <a:r>
              <a:rPr dirty="0" err="1"/>
              <a:t>부모가</a:t>
            </a:r>
            <a:r>
              <a:rPr dirty="0"/>
              <a:t> </a:t>
            </a:r>
            <a:r>
              <a:rPr dirty="0" err="1"/>
              <a:t>되기로</a:t>
            </a:r>
            <a:r>
              <a:rPr dirty="0"/>
              <a:t> </a:t>
            </a:r>
            <a:r>
              <a:rPr dirty="0" err="1"/>
              <a:t>다짐했습니다</a:t>
            </a:r>
            <a:r>
              <a:rPr dirty="0"/>
              <a:t>. </a:t>
            </a:r>
          </a:p>
        </p:txBody>
      </p:sp>
      <p:sp>
        <p:nvSpPr>
          <p:cNvPr id="194" name="아빠의 정자와 엄마의 난자가 만나 수정란이 되며,…"/>
          <p:cNvSpPr txBox="1"/>
          <p:nvPr/>
        </p:nvSpPr>
        <p:spPr>
          <a:xfrm>
            <a:off x="5626609" y="11197008"/>
            <a:ext cx="6565391" cy="2199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/>
          <a:p>
            <a:pPr algn="l" defTabSz="457200">
              <a:lnSpc>
                <a:spcPts val="2900"/>
              </a:lnSpc>
              <a:defRPr sz="2100" b="1">
                <a:solidFill>
                  <a:srgbClr val="2C2728"/>
                </a:solidFill>
                <a:latin typeface="나눔명조"/>
                <a:ea typeface="나눔명조"/>
                <a:cs typeface="나눔명조"/>
                <a:sym typeface="나눔명조"/>
              </a:defRPr>
            </a:pPr>
            <a:r>
              <a:rPr lang="ko-KR" altLang="en-US" dirty="0"/>
              <a:t>아빠의 정자와 엄마의 난자가 만나 수정란이 형성되며</a:t>
            </a:r>
            <a:r>
              <a:rPr lang="en-US" altLang="ko-KR" dirty="0"/>
              <a:t>, </a:t>
            </a:r>
            <a:r>
              <a:rPr lang="ko-KR" altLang="en-US" dirty="0"/>
              <a:t>이 </a:t>
            </a:r>
            <a:r>
              <a:rPr lang="ko-KR" altLang="en-US" dirty="0" smtClean="0"/>
              <a:t>순간부터 생명이 </a:t>
            </a:r>
            <a:r>
              <a:rPr lang="ko-KR" altLang="en-US" dirty="0"/>
              <a:t>시작됩니다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수정란은 </a:t>
            </a:r>
            <a:r>
              <a:rPr lang="ko-KR" altLang="en-US" dirty="0"/>
              <a:t>자궁에 착상해 스스로 세포 분열을 </a:t>
            </a:r>
            <a:r>
              <a:rPr lang="ko-KR" altLang="en-US" dirty="0" smtClean="0"/>
              <a:t>하며 자라나고</a:t>
            </a:r>
            <a:r>
              <a:rPr lang="en-US" altLang="ko-KR" dirty="0"/>
              <a:t>, </a:t>
            </a:r>
            <a:r>
              <a:rPr lang="ko-KR" altLang="en-US" dirty="0"/>
              <a:t>임신 사실을 알기도 전인 수정 </a:t>
            </a:r>
            <a:r>
              <a:rPr lang="ko-KR" altLang="en-US" dirty="0" smtClean="0"/>
              <a:t>후 약</a:t>
            </a:r>
            <a:r>
              <a:rPr lang="en-US" altLang="ko-KR" dirty="0" smtClean="0"/>
              <a:t>3</a:t>
            </a:r>
            <a:r>
              <a:rPr lang="ko-KR" altLang="en-US" dirty="0"/>
              <a:t>주경에는 심장이 </a:t>
            </a:r>
            <a:r>
              <a:rPr lang="ko-KR" altLang="en-US" dirty="0" smtClean="0"/>
              <a:t>뛰기 시작하며 </a:t>
            </a:r>
            <a:r>
              <a:rPr lang="ko-KR" altLang="en-US" dirty="0"/>
              <a:t>뇌와 척수 같은 </a:t>
            </a:r>
            <a:r>
              <a:rPr lang="ko-KR" altLang="en-US" dirty="0" smtClean="0"/>
              <a:t>신경계가 형성됩니다</a:t>
            </a:r>
            <a:r>
              <a:rPr lang="en-US" altLang="ko-KR" dirty="0"/>
              <a:t>. </a:t>
            </a:r>
            <a:r>
              <a:rPr lang="ko-KR" altLang="en-US" dirty="0"/>
              <a:t>이처럼 태아는 </a:t>
            </a:r>
            <a:r>
              <a:rPr lang="ko-KR" altLang="en-US" dirty="0" smtClean="0"/>
              <a:t>임신 초기부터 </a:t>
            </a:r>
            <a:r>
              <a:rPr lang="ko-KR" altLang="en-US" dirty="0"/>
              <a:t>빠르게 발달하는 소중한 생명체입니다</a:t>
            </a:r>
            <a:r>
              <a:rPr lang="en-US" altLang="ko-KR" dirty="0"/>
              <a:t>.</a:t>
            </a:r>
            <a:endParaRPr dirty="0"/>
          </a:p>
        </p:txBody>
      </p:sp>
      <p:sp>
        <p:nvSpPr>
          <p:cNvPr id="195" name="부모님은 좋은 음악을 듣고, 동화책을 읽어 줍니다.…"/>
          <p:cNvSpPr txBox="1"/>
          <p:nvPr/>
        </p:nvSpPr>
        <p:spPr>
          <a:xfrm>
            <a:off x="12567724" y="11168582"/>
            <a:ext cx="6377103" cy="2459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ts val="2900"/>
              </a:lnSpc>
              <a:defRPr sz="2100" b="1">
                <a:solidFill>
                  <a:srgbClr val="2C2728"/>
                </a:solidFill>
                <a:latin typeface="나눔명조"/>
                <a:ea typeface="나눔명조"/>
                <a:cs typeface="나눔명조"/>
                <a:sym typeface="나눔명조"/>
              </a:defRPr>
            </a:pPr>
            <a:r>
              <a:rPr lang="ko-KR" altLang="en-US" dirty="0"/>
              <a:t>부모는 태교 음악을 듣고 태아에게 동화책을 읽어 주며</a:t>
            </a:r>
            <a:r>
              <a:rPr lang="en-US" altLang="ko-KR" dirty="0"/>
              <a:t>,</a:t>
            </a:r>
          </a:p>
          <a:p>
            <a:pPr algn="l" defTabSz="457200">
              <a:lnSpc>
                <a:spcPts val="2900"/>
              </a:lnSpc>
              <a:defRPr sz="2100" b="1">
                <a:solidFill>
                  <a:srgbClr val="2C2728"/>
                </a:solidFill>
                <a:latin typeface="나눔명조"/>
                <a:ea typeface="나눔명조"/>
                <a:cs typeface="나눔명조"/>
                <a:sym typeface="나눔명조"/>
              </a:defRPr>
            </a:pPr>
            <a:r>
              <a:rPr lang="ko-KR" altLang="en-US" dirty="0"/>
              <a:t>아기가 건강하게 자라도록 엄마는 체력을 관리합니다</a:t>
            </a:r>
            <a:r>
              <a:rPr lang="en-US" altLang="ko-KR" dirty="0"/>
              <a:t>.</a:t>
            </a:r>
          </a:p>
          <a:p>
            <a:pPr algn="l" defTabSz="457200">
              <a:lnSpc>
                <a:spcPts val="2900"/>
              </a:lnSpc>
              <a:defRPr sz="2100" b="1">
                <a:solidFill>
                  <a:srgbClr val="2C2728"/>
                </a:solidFill>
                <a:latin typeface="나눔명조"/>
                <a:ea typeface="나눔명조"/>
                <a:cs typeface="나눔명조"/>
                <a:sym typeface="나눔명조"/>
              </a:defRPr>
            </a:pPr>
            <a:r>
              <a:rPr lang="ko-KR" altLang="en-US" dirty="0"/>
              <a:t>아기가 안전하게 성장할 수 있도록 </a:t>
            </a:r>
            <a:r>
              <a:rPr lang="en-US" altLang="ko-KR" dirty="0"/>
              <a:t>10</a:t>
            </a:r>
            <a:r>
              <a:rPr lang="ko-KR" altLang="en-US" dirty="0"/>
              <a:t>개월 동안 정성껏</a:t>
            </a:r>
          </a:p>
          <a:p>
            <a:pPr algn="l" defTabSz="457200">
              <a:lnSpc>
                <a:spcPts val="2900"/>
              </a:lnSpc>
              <a:defRPr sz="2100" b="1">
                <a:solidFill>
                  <a:srgbClr val="2C2728"/>
                </a:solidFill>
                <a:latin typeface="나눔명조"/>
                <a:ea typeface="나눔명조"/>
                <a:cs typeface="나눔명조"/>
                <a:sym typeface="나눔명조"/>
              </a:defRPr>
            </a:pPr>
            <a:r>
              <a:rPr lang="ko-KR" altLang="en-US" dirty="0"/>
              <a:t>준비하며 아기를 맞이할 날을 기다립니다</a:t>
            </a:r>
            <a:r>
              <a:rPr lang="en-US" altLang="ko-KR" dirty="0"/>
              <a:t>.</a:t>
            </a:r>
            <a:endParaRPr dirty="0"/>
          </a:p>
        </p:txBody>
      </p:sp>
      <p:sp>
        <p:nvSpPr>
          <p:cNvPr id="196" name="열 달(약 40주) 동안 탯줄을 통해…"/>
          <p:cNvSpPr txBox="1"/>
          <p:nvPr/>
        </p:nvSpPr>
        <p:spPr>
          <a:xfrm>
            <a:off x="19318059" y="5860794"/>
            <a:ext cx="4855329" cy="1997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/>
          <a:p>
            <a:pPr algn="l" defTabSz="457200">
              <a:lnSpc>
                <a:spcPts val="2900"/>
              </a:lnSpc>
              <a:defRPr sz="2100" b="1">
                <a:solidFill>
                  <a:srgbClr val="2C2728"/>
                </a:solidFill>
                <a:latin typeface="나눔명조"/>
                <a:ea typeface="나눔명조"/>
                <a:cs typeface="나눔명조"/>
                <a:sym typeface="나눔명조"/>
              </a:defRPr>
            </a:pPr>
            <a:r>
              <a:rPr lang="ko-KR" altLang="en-US" dirty="0"/>
              <a:t>열 달</a:t>
            </a:r>
            <a:r>
              <a:rPr lang="en-US" altLang="ko-KR" dirty="0"/>
              <a:t>(</a:t>
            </a:r>
            <a:r>
              <a:rPr lang="ko-KR" altLang="en-US" dirty="0"/>
              <a:t>약 </a:t>
            </a:r>
            <a:r>
              <a:rPr lang="en-US" altLang="ko-KR" dirty="0"/>
              <a:t>40</a:t>
            </a:r>
            <a:r>
              <a:rPr lang="ko-KR" altLang="en-US" dirty="0"/>
              <a:t>주</a:t>
            </a:r>
            <a:r>
              <a:rPr lang="en-US" altLang="ko-KR" dirty="0"/>
              <a:t>) </a:t>
            </a:r>
            <a:r>
              <a:rPr lang="ko-KR" altLang="en-US" dirty="0"/>
              <a:t>동안 탯줄을 통해 </a:t>
            </a:r>
            <a:r>
              <a:rPr lang="ko-KR" altLang="en-US" dirty="0" smtClean="0"/>
              <a:t>영양분과 산소를 </a:t>
            </a:r>
            <a:r>
              <a:rPr lang="ko-KR" altLang="en-US" dirty="0"/>
              <a:t>공급 받으며 자라난 아기가 </a:t>
            </a:r>
            <a:r>
              <a:rPr lang="ko-KR" altLang="en-US" dirty="0" smtClean="0"/>
              <a:t>드디어 가족들의 </a:t>
            </a:r>
            <a:r>
              <a:rPr lang="ko-KR" altLang="en-US" dirty="0"/>
              <a:t>보살핌과 축복을 받으며 </a:t>
            </a:r>
            <a:r>
              <a:rPr lang="ko-KR" altLang="en-US" dirty="0" smtClean="0"/>
              <a:t>세상에 태어납니다</a:t>
            </a:r>
            <a:r>
              <a:rPr lang="en-US" altLang="ko-KR" dirty="0"/>
              <a:t>. </a:t>
            </a:r>
            <a:r>
              <a:rPr lang="ko-KR" altLang="en-US" dirty="0"/>
              <a:t>이날이 바로 아기의 생일입니다</a:t>
            </a:r>
            <a:r>
              <a:rPr lang="en-US" altLang="ko-KR" dirty="0"/>
              <a:t>.</a:t>
            </a:r>
            <a:endParaRPr dirty="0"/>
          </a:p>
        </p:txBody>
      </p:sp>
      <p:grpSp>
        <p:nvGrpSpPr>
          <p:cNvPr id="15" name="그룹 14"/>
          <p:cNvGrpSpPr/>
          <p:nvPr/>
        </p:nvGrpSpPr>
        <p:grpSpPr>
          <a:xfrm>
            <a:off x="19329492" y="768758"/>
            <a:ext cx="5586089" cy="975763"/>
            <a:chOff x="19329492" y="938878"/>
            <a:chExt cx="5586089" cy="975763"/>
          </a:xfrm>
        </p:grpSpPr>
        <p:grpSp>
          <p:nvGrpSpPr>
            <p:cNvPr id="16" name="그룹 15"/>
            <p:cNvGrpSpPr/>
            <p:nvPr/>
          </p:nvGrpSpPr>
          <p:grpSpPr>
            <a:xfrm>
              <a:off x="19329492" y="938878"/>
              <a:ext cx="5586089" cy="878396"/>
              <a:chOff x="19329492" y="917613"/>
              <a:chExt cx="5586089" cy="878396"/>
            </a:xfrm>
          </p:grpSpPr>
          <p:sp>
            <p:nvSpPr>
              <p:cNvPr id="18" name="직사각형 17"/>
              <p:cNvSpPr/>
              <p:nvPr/>
            </p:nvSpPr>
            <p:spPr>
              <a:xfrm>
                <a:off x="20341493" y="974027"/>
                <a:ext cx="4574088" cy="8125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생명의 탄생</a:t>
                </a:r>
              </a:p>
            </p:txBody>
          </p:sp>
          <p:sp>
            <p:nvSpPr>
              <p:cNvPr id="19" name="타원 18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1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sp>
        <p:nvSpPr>
          <p:cNvPr id="193" name="생명의 탄생에는 소중한 의미가 담겨 있어요"/>
          <p:cNvSpPr txBox="1"/>
          <p:nvPr/>
        </p:nvSpPr>
        <p:spPr>
          <a:xfrm>
            <a:off x="5122496" y="2964333"/>
            <a:ext cx="15317328" cy="1166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dirty="0"/>
              <a:t>생명의 탄생에는 소중한 의미가 담겨 있어요 </a:t>
            </a:r>
          </a:p>
          <a:p>
            <a:endParaRPr dirty="0"/>
          </a:p>
        </p:txBody>
      </p:sp>
      <p:sp>
        <p:nvSpPr>
          <p:cNvPr id="3" name="타원 2"/>
          <p:cNvSpPr/>
          <p:nvPr/>
        </p:nvSpPr>
        <p:spPr>
          <a:xfrm>
            <a:off x="3944177" y="3159008"/>
            <a:ext cx="932113" cy="932113"/>
          </a:xfrm>
          <a:prstGeom prst="ellipse">
            <a:avLst/>
          </a:prstGeom>
          <a:solidFill>
            <a:srgbClr val="6FBE5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66662" y="3124517"/>
            <a:ext cx="699812" cy="10726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ko-KR" sz="68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학교안심 둥근미소 TTF B" panose="02000703000000000000" pitchFamily="2" charset="-127"/>
                <a:ea typeface="학교안심 둥근미소 TTF B" panose="02000703000000000000" pitchFamily="2" charset="-127"/>
                <a:sym typeface="Canela Text Regular"/>
              </a:rPr>
              <a:t>1</a:t>
            </a:r>
            <a:endParaRPr kumimoji="0" lang="ko-KR" altLang="en-US" sz="6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학교안심 둥근미소 TTF B" panose="02000703000000000000" pitchFamily="2" charset="-127"/>
              <a:ea typeface="학교안심 둥근미소 TTF B" panose="02000703000000000000" pitchFamily="2" charset="-127"/>
              <a:sym typeface="Canela Text Regular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882" y="-4601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생명 탄생의 의미를 이해하고 나의 탄생 과정을…"/>
          <p:cNvSpPr txBox="1"/>
          <p:nvPr/>
        </p:nvSpPr>
        <p:spPr>
          <a:xfrm>
            <a:off x="6091362" y="6565503"/>
            <a:ext cx="18244326" cy="2425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/>
          <a:p>
            <a:pPr algn="l">
              <a:lnSpc>
                <a:spcPct val="110000"/>
              </a:lnSpc>
            </a:pPr>
            <a:r>
              <a:rPr lang="ko-KR" altLang="en-US" sz="6400" b="1" dirty="0">
                <a:solidFill>
                  <a:srgbClr val="45B53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성 차이와 성차별의 의미를 알아보고 차이를 존중하고 배려하는 </a:t>
            </a:r>
            <a:r>
              <a:rPr lang="ko-KR" altLang="en-US" sz="6400" b="1" dirty="0" smtClean="0">
                <a:solidFill>
                  <a:srgbClr val="45B53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양성평등적인 태도를 </a:t>
            </a:r>
            <a:r>
              <a:rPr lang="ko-KR" altLang="en-US" sz="6400" b="1" dirty="0">
                <a:solidFill>
                  <a:srgbClr val="45B53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기른다</a:t>
            </a:r>
            <a:r>
              <a:rPr lang="en-US" altLang="ko-KR" sz="6400" b="1" dirty="0">
                <a:solidFill>
                  <a:srgbClr val="45B53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sz="6400" b="1" dirty="0">
              <a:solidFill>
                <a:srgbClr val="45B53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0" name="● 생명 탄생의 의미를 말할 수 있다.…"/>
          <p:cNvSpPr txBox="1"/>
          <p:nvPr/>
        </p:nvSpPr>
        <p:spPr>
          <a:xfrm>
            <a:off x="6194120" y="9431587"/>
            <a:ext cx="16771387" cy="2925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34340">
              <a:lnSpc>
                <a:spcPct val="160000"/>
              </a:lnSpc>
              <a:defRPr sz="5415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sz="342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●</a:t>
            </a:r>
            <a:r>
              <a:rPr sz="3895" dirty="0"/>
              <a:t> </a:t>
            </a:r>
            <a:r>
              <a:rPr lang="ko-KR" altLang="en-US" sz="5415" dirty="0">
                <a:sym typeface="나눔고딕"/>
              </a:rPr>
              <a:t>성 차이와 성차별을 구분할 수 </a:t>
            </a:r>
            <a:r>
              <a:rPr lang="ko-KR" altLang="en-US" sz="5415" dirty="0" smtClean="0">
                <a:sym typeface="나눔고딕"/>
              </a:rPr>
              <a:t>있다</a:t>
            </a:r>
            <a:r>
              <a:rPr lang="en-US" altLang="ko-KR" dirty="0" smtClean="0"/>
              <a:t>.</a:t>
            </a:r>
          </a:p>
          <a:p>
            <a:pPr algn="l" defTabSz="434340">
              <a:lnSpc>
                <a:spcPct val="160000"/>
              </a:lnSpc>
              <a:defRPr sz="5415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sz="342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● </a:t>
            </a:r>
            <a:r>
              <a:rPr lang="ko-KR" altLang="en-US" sz="5415" dirty="0">
                <a:sym typeface="나눔고딕"/>
              </a:rPr>
              <a:t>양성평등의 실천 방법을 말할 수 </a:t>
            </a:r>
            <a:r>
              <a:rPr lang="ko-KR" altLang="en-US" sz="5415" dirty="0" smtClean="0">
                <a:sym typeface="나눔고딕"/>
              </a:rPr>
              <a:t>있다</a:t>
            </a:r>
            <a:r>
              <a:rPr lang="en-US" altLang="ko-KR" dirty="0" smtClean="0"/>
              <a:t>.</a:t>
            </a:r>
          </a:p>
          <a:p>
            <a:pPr algn="l" defTabSz="434340">
              <a:lnSpc>
                <a:spcPct val="160000"/>
              </a:lnSpc>
              <a:defRPr sz="5415">
                <a:latin typeface="나눔고딕"/>
                <a:ea typeface="나눔고딕"/>
                <a:cs typeface="나눔고딕"/>
                <a:sym typeface="나눔고딕"/>
              </a:defRPr>
            </a:pPr>
            <a:endParaRPr dirty="0"/>
          </a:p>
        </p:txBody>
      </p:sp>
      <p:sp>
        <p:nvSpPr>
          <p:cNvPr id="161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dirty="0"/>
              <a:t>1 </a:t>
            </a:r>
            <a:r>
              <a:rPr dirty="0" err="1"/>
              <a:t>건강한</a:t>
            </a:r>
            <a:r>
              <a:rPr dirty="0"/>
              <a:t> </a:t>
            </a:r>
            <a:r>
              <a:rPr dirty="0" err="1"/>
              <a:t>관계와</a:t>
            </a:r>
            <a:r>
              <a:rPr dirty="0"/>
              <a:t> 성</a:t>
            </a:r>
          </a:p>
        </p:txBody>
      </p:sp>
      <p:sp>
        <p:nvSpPr>
          <p:cNvPr id="162" name="01 성의 발달"/>
          <p:cNvSpPr txBox="1"/>
          <p:nvPr/>
        </p:nvSpPr>
        <p:spPr>
          <a:xfrm>
            <a:off x="1049209" y="1286864"/>
            <a:ext cx="2861033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dirty="0" smtClean="0"/>
              <a:t>0</a:t>
            </a:r>
            <a:r>
              <a:rPr lang="en-US" dirty="0" smtClean="0"/>
              <a:t>2</a:t>
            </a:r>
            <a:r>
              <a:rPr dirty="0" smtClean="0"/>
              <a:t> </a:t>
            </a:r>
            <a:r>
              <a:rPr lang="ko-KR" altLang="en-US" dirty="0" smtClean="0"/>
              <a:t>관계와 존중</a:t>
            </a:r>
            <a:endParaRPr dirty="0"/>
          </a:p>
        </p:txBody>
      </p:sp>
      <p:grpSp>
        <p:nvGrpSpPr>
          <p:cNvPr id="7" name="그룹 6"/>
          <p:cNvGrpSpPr/>
          <p:nvPr/>
        </p:nvGrpSpPr>
        <p:grpSpPr>
          <a:xfrm>
            <a:off x="6871304" y="3192137"/>
            <a:ext cx="10641393" cy="2550650"/>
            <a:chOff x="6921499" y="3192137"/>
            <a:chExt cx="10641393" cy="2550650"/>
          </a:xfrm>
        </p:grpSpPr>
        <p:sp>
          <p:nvSpPr>
            <p:cNvPr id="2" name="직사각형 1"/>
            <p:cNvSpPr/>
            <p:nvPr/>
          </p:nvSpPr>
          <p:spPr>
            <a:xfrm>
              <a:off x="9475470" y="3448016"/>
              <a:ext cx="8087422" cy="1809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2400" dirty="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차이와 차별</a:t>
              </a:r>
            </a:p>
          </p:txBody>
        </p:sp>
        <p:grpSp>
          <p:nvGrpSpPr>
            <p:cNvPr id="6" name="그룹 5"/>
            <p:cNvGrpSpPr/>
            <p:nvPr/>
          </p:nvGrpSpPr>
          <p:grpSpPr>
            <a:xfrm>
              <a:off x="6921499" y="3192137"/>
              <a:ext cx="2286818" cy="2550650"/>
              <a:chOff x="5728225" y="3192137"/>
              <a:chExt cx="2286818" cy="2550650"/>
            </a:xfrm>
          </p:grpSpPr>
          <p:sp>
            <p:nvSpPr>
              <p:cNvPr id="12" name="타원 11"/>
              <p:cNvSpPr/>
              <p:nvPr/>
            </p:nvSpPr>
            <p:spPr>
              <a:xfrm>
                <a:off x="5728225" y="3192137"/>
                <a:ext cx="2286818" cy="2286818"/>
              </a:xfrm>
              <a:prstGeom prst="ellipse">
                <a:avLst/>
              </a:prstGeom>
              <a:noFill/>
              <a:ln w="1270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6190358" y="3341104"/>
                <a:ext cx="1362552" cy="2401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6200" b="0" i="0" u="none" strike="noStrike" cap="none" spc="0" normalizeH="0" baseline="0" dirty="0" smtClean="0">
                    <a:ln>
                      <a:noFill/>
                    </a:ln>
                    <a:solidFill>
                      <a:srgbClr val="6DBA44"/>
                    </a:solidFill>
                    <a:effectLst/>
                    <a:uFillTx/>
                    <a:latin typeface="Sandoll 고딕NeoRound 07 Bd" panose="020B0600000101010101" pitchFamily="34" charset="-127"/>
                    <a:ea typeface="Sandoll 고딕NeoRound 07 Bd" panose="020B0600000101010101" pitchFamily="34" charset="-127"/>
                    <a:sym typeface="Canela Text Regular"/>
                  </a:rPr>
                  <a:t>3</a:t>
                </a:r>
                <a:endParaRPr kumimoji="0" lang="ko-KR" altLang="en-US" sz="16200" b="0" i="0" u="none" strike="noStrike" cap="none" spc="0" normalizeH="0" baseline="0" dirty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endParaRPr>
              </a:p>
            </p:txBody>
          </p:sp>
        </p:grpSp>
      </p:grpSp>
      <p:grpSp>
        <p:nvGrpSpPr>
          <p:cNvPr id="14" name="그룹 13"/>
          <p:cNvGrpSpPr/>
          <p:nvPr/>
        </p:nvGrpSpPr>
        <p:grpSpPr>
          <a:xfrm>
            <a:off x="2090367" y="6215816"/>
            <a:ext cx="3200691" cy="2905931"/>
            <a:chOff x="2090367" y="6215816"/>
            <a:chExt cx="3200691" cy="2905931"/>
          </a:xfrm>
        </p:grpSpPr>
        <p:grpSp>
          <p:nvGrpSpPr>
            <p:cNvPr id="15" name="그룹 14"/>
            <p:cNvGrpSpPr/>
            <p:nvPr/>
          </p:nvGrpSpPr>
          <p:grpSpPr>
            <a:xfrm>
              <a:off x="2090367" y="6215816"/>
              <a:ext cx="3200691" cy="2905931"/>
              <a:chOff x="1941777" y="10007303"/>
              <a:chExt cx="3200691" cy="2905931"/>
            </a:xfrm>
          </p:grpSpPr>
          <p:sp>
            <p:nvSpPr>
              <p:cNvPr id="17" name="자유형 16"/>
              <p:cNvSpPr/>
              <p:nvPr/>
            </p:nvSpPr>
            <p:spPr>
              <a:xfrm rot="20651236">
                <a:off x="1941777" y="10157461"/>
                <a:ext cx="3040193" cy="2755773"/>
              </a:xfrm>
              <a:custGeom>
                <a:avLst/>
                <a:gdLst>
                  <a:gd name="connsiteX0" fmla="*/ 331796 w 3040193"/>
                  <a:gd name="connsiteY0" fmla="*/ 0 h 2755773"/>
                  <a:gd name="connsiteX1" fmla="*/ 2324949 w 3040193"/>
                  <a:gd name="connsiteY1" fmla="*/ 564484 h 2755773"/>
                  <a:gd name="connsiteX2" fmla="*/ 3002750 w 3040193"/>
                  <a:gd name="connsiteY2" fmla="*/ 1777899 h 2755773"/>
                  <a:gd name="connsiteX3" fmla="*/ 2725805 w 3040193"/>
                  <a:gd name="connsiteY3" fmla="*/ 2755773 h 2755773"/>
                  <a:gd name="connsiteX4" fmla="*/ 732653 w 3040193"/>
                  <a:gd name="connsiteY4" fmla="*/ 2191289 h 2755773"/>
                  <a:gd name="connsiteX5" fmla="*/ 54852 w 3040193"/>
                  <a:gd name="connsiteY5" fmla="*/ 977874 h 2755773"/>
                  <a:gd name="connsiteX6" fmla="*/ 0 w 3040193"/>
                  <a:gd name="connsiteY6" fmla="*/ 1171552 h 2755773"/>
                  <a:gd name="connsiteX7" fmla="*/ 0 w 3040193"/>
                  <a:gd name="connsiteY7" fmla="*/ 1171548 h 2755773"/>
                  <a:gd name="connsiteX8" fmla="*/ 331796 w 3040193"/>
                  <a:gd name="connsiteY8" fmla="*/ 0 h 2755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0193" h="2755773">
                    <a:moveTo>
                      <a:pt x="331796" y="0"/>
                    </a:moveTo>
                    <a:lnTo>
                      <a:pt x="2324949" y="564484"/>
                    </a:lnTo>
                    <a:cubicBezTo>
                      <a:pt x="2847194" y="712390"/>
                      <a:pt x="3150656" y="1255655"/>
                      <a:pt x="3002750" y="1777899"/>
                    </a:cubicBezTo>
                    <a:lnTo>
                      <a:pt x="2725805" y="2755773"/>
                    </a:lnTo>
                    <a:lnTo>
                      <a:pt x="732653" y="2191289"/>
                    </a:lnTo>
                    <a:cubicBezTo>
                      <a:pt x="210408" y="2043383"/>
                      <a:pt x="-93054" y="1500118"/>
                      <a:pt x="54852" y="977874"/>
                    </a:cubicBezTo>
                    <a:lnTo>
                      <a:pt x="0" y="1171552"/>
                    </a:lnTo>
                    <a:lnTo>
                      <a:pt x="0" y="1171548"/>
                    </a:lnTo>
                    <a:lnTo>
                      <a:pt x="331796" y="0"/>
                    </a:lnTo>
                    <a:close/>
                  </a:path>
                </a:pathLst>
              </a:custGeom>
              <a:solidFill>
                <a:srgbClr val="6FBE54"/>
              </a:solidFill>
              <a:ln w="381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solidFill>
                      <a:srgbClr val="68BCB5"/>
                    </a:solidFill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8" name="자유형 17"/>
              <p:cNvSpPr/>
              <p:nvPr/>
            </p:nvSpPr>
            <p:spPr>
              <a:xfrm rot="20651236">
                <a:off x="2102275" y="10007303"/>
                <a:ext cx="3040193" cy="2755773"/>
              </a:xfrm>
              <a:custGeom>
                <a:avLst/>
                <a:gdLst>
                  <a:gd name="connsiteX0" fmla="*/ 331796 w 3040193"/>
                  <a:gd name="connsiteY0" fmla="*/ 0 h 2755773"/>
                  <a:gd name="connsiteX1" fmla="*/ 2324949 w 3040193"/>
                  <a:gd name="connsiteY1" fmla="*/ 564484 h 2755773"/>
                  <a:gd name="connsiteX2" fmla="*/ 3002750 w 3040193"/>
                  <a:gd name="connsiteY2" fmla="*/ 1777899 h 2755773"/>
                  <a:gd name="connsiteX3" fmla="*/ 2725805 w 3040193"/>
                  <a:gd name="connsiteY3" fmla="*/ 2755773 h 2755773"/>
                  <a:gd name="connsiteX4" fmla="*/ 732653 w 3040193"/>
                  <a:gd name="connsiteY4" fmla="*/ 2191289 h 2755773"/>
                  <a:gd name="connsiteX5" fmla="*/ 54852 w 3040193"/>
                  <a:gd name="connsiteY5" fmla="*/ 977874 h 2755773"/>
                  <a:gd name="connsiteX6" fmla="*/ 0 w 3040193"/>
                  <a:gd name="connsiteY6" fmla="*/ 1171552 h 2755773"/>
                  <a:gd name="connsiteX7" fmla="*/ 0 w 3040193"/>
                  <a:gd name="connsiteY7" fmla="*/ 1171548 h 2755773"/>
                  <a:gd name="connsiteX8" fmla="*/ 331796 w 3040193"/>
                  <a:gd name="connsiteY8" fmla="*/ 0 h 2755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0193" h="2755773">
                    <a:moveTo>
                      <a:pt x="331796" y="0"/>
                    </a:moveTo>
                    <a:lnTo>
                      <a:pt x="2324949" y="564484"/>
                    </a:lnTo>
                    <a:cubicBezTo>
                      <a:pt x="2847194" y="712390"/>
                      <a:pt x="3150656" y="1255655"/>
                      <a:pt x="3002750" y="1777899"/>
                    </a:cubicBezTo>
                    <a:lnTo>
                      <a:pt x="2725805" y="2755773"/>
                    </a:lnTo>
                    <a:lnTo>
                      <a:pt x="732653" y="2191289"/>
                    </a:lnTo>
                    <a:cubicBezTo>
                      <a:pt x="210408" y="2043383"/>
                      <a:pt x="-93054" y="1500118"/>
                      <a:pt x="54852" y="977874"/>
                    </a:cubicBezTo>
                    <a:lnTo>
                      <a:pt x="0" y="1171552"/>
                    </a:lnTo>
                    <a:lnTo>
                      <a:pt x="0" y="1171548"/>
                    </a:lnTo>
                    <a:lnTo>
                      <a:pt x="331796" y="0"/>
                    </a:lnTo>
                    <a:close/>
                  </a:path>
                </a:pathLst>
              </a:custGeom>
              <a:solidFill>
                <a:srgbClr val="DFEED7"/>
              </a:solidFill>
              <a:ln w="38100" cap="flat">
                <a:solidFill>
                  <a:srgbClr val="68BCB5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solidFill>
                      <a:srgbClr val="68BCB5"/>
                    </a:solidFill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16" name="학습…"/>
            <p:cNvSpPr txBox="1"/>
            <p:nvPr/>
          </p:nvSpPr>
          <p:spPr>
            <a:xfrm>
              <a:off x="2516554" y="6639362"/>
              <a:ext cx="2554505" cy="19316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 anchor="ctr">
              <a:normAutofit/>
            </a:bodyPr>
            <a:lstStyle/>
            <a:p>
              <a:pPr defTabSz="457200">
                <a:lnSpc>
                  <a:spcPct val="110000"/>
                </a:lnSpc>
                <a:defRPr sz="5100">
                  <a:solidFill>
                    <a:schemeClr val="accent3"/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pPr>
              <a:r>
                <a:rPr lang="ko-KR" altLang="en-US" dirty="0"/>
                <a:t>학습</a:t>
              </a:r>
            </a:p>
            <a:p>
              <a:pPr defTabSz="457200">
                <a:lnSpc>
                  <a:spcPct val="110000"/>
                </a:lnSpc>
                <a:defRPr sz="5100">
                  <a:solidFill>
                    <a:schemeClr val="accent3"/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pPr>
              <a:r>
                <a:rPr lang="ko-KR" altLang="en-US" dirty="0" smtClean="0"/>
                <a:t>목표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895328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4601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➊ 생명의 탄생에는 소중한 의미가 담겨 있어요.…"/>
          <p:cNvSpPr txBox="1"/>
          <p:nvPr/>
        </p:nvSpPr>
        <p:spPr>
          <a:xfrm>
            <a:off x="6135459" y="6289706"/>
            <a:ext cx="15280966" cy="1428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/>
          <a:p>
            <a:pPr algn="l" defTabSz="457200">
              <a:lnSpc>
                <a:spcPct val="160000"/>
              </a:lnSpc>
              <a:defRPr sz="57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dirty="0" smtClean="0">
                <a:solidFill>
                  <a:schemeClr val="accent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➊</a:t>
            </a:r>
            <a:r>
              <a:rPr lang="en-US" dirty="0" smtClean="0">
                <a:solidFill>
                  <a:schemeClr val="accent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700" dirty="0">
                <a:sym typeface="나눔고딕"/>
              </a:rPr>
              <a:t>성 차이와 성차별을 구분해요</a:t>
            </a:r>
            <a:endParaRPr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9" name="1 건강한 관계와 성"/>
          <p:cNvSpPr txBox="1"/>
          <p:nvPr/>
        </p:nvSpPr>
        <p:spPr>
          <a:xfrm>
            <a:off x="570790" y="583581"/>
            <a:ext cx="4855329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en-US" altLang="ko-KR" dirty="0"/>
              <a:t>1 </a:t>
            </a:r>
            <a:r>
              <a:rPr lang="ko-KR" altLang="en-US" dirty="0"/>
              <a:t>건강한 관계와 </a:t>
            </a:r>
            <a:r>
              <a:rPr lang="ko-KR" altLang="en-US" dirty="0" smtClean="0"/>
              <a:t>성</a:t>
            </a:r>
            <a:endParaRPr lang="ko-KR" altLang="en-US" dirty="0"/>
          </a:p>
        </p:txBody>
      </p:sp>
      <p:sp>
        <p:nvSpPr>
          <p:cNvPr id="170" name="01 성의 발달"/>
          <p:cNvSpPr txBox="1"/>
          <p:nvPr/>
        </p:nvSpPr>
        <p:spPr>
          <a:xfrm>
            <a:off x="1049209" y="1311486"/>
            <a:ext cx="2861033" cy="644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lang="en-US" altLang="ko-KR" dirty="0"/>
              <a:t>02</a:t>
            </a:r>
            <a:r>
              <a:rPr lang="ko-KR" altLang="en-US" dirty="0"/>
              <a:t> 관계와 존중</a:t>
            </a:r>
          </a:p>
        </p:txBody>
      </p:sp>
      <p:sp>
        <p:nvSpPr>
          <p:cNvPr id="11" name="➊ 생명의 탄생에는 소중한 의미가 담겨 있어요.…"/>
          <p:cNvSpPr txBox="1"/>
          <p:nvPr/>
        </p:nvSpPr>
        <p:spPr>
          <a:xfrm>
            <a:off x="6135459" y="7661306"/>
            <a:ext cx="15280966" cy="1428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/>
          <a:p>
            <a:pPr algn="l" defTabSz="457200">
              <a:lnSpc>
                <a:spcPct val="160000"/>
              </a:lnSpc>
              <a:defRPr sz="57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dirty="0" smtClean="0">
                <a:solidFill>
                  <a:schemeClr val="accent3"/>
                </a:solidFill>
                <a:latin typeface="나눔고딕"/>
                <a:ea typeface="나눔고딕"/>
                <a:cs typeface="나눔고딕"/>
                <a:sym typeface="나눔고딕"/>
              </a:rPr>
              <a:t>➋ </a:t>
            </a:r>
            <a:r>
              <a:rPr lang="ko-KR" altLang="en-US" sz="5700" dirty="0">
                <a:sym typeface="나눔고딕"/>
              </a:rPr>
              <a:t>양성평등을 실천해요</a:t>
            </a:r>
            <a:endParaRPr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" name="한쪽 모서리가 잘린 사각형 2"/>
          <p:cNvSpPr/>
          <p:nvPr/>
        </p:nvSpPr>
        <p:spPr>
          <a:xfrm>
            <a:off x="2523016" y="6881082"/>
            <a:ext cx="2994609" cy="1804277"/>
          </a:xfrm>
          <a:prstGeom prst="snip1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4" name="한쪽 모서리가 잘린 사각형 13"/>
          <p:cNvSpPr/>
          <p:nvPr/>
        </p:nvSpPr>
        <p:spPr>
          <a:xfrm>
            <a:off x="2703771" y="6683677"/>
            <a:ext cx="2994609" cy="1804277"/>
          </a:xfrm>
          <a:prstGeom prst="snip1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7" name="학습…"/>
          <p:cNvSpPr txBox="1"/>
          <p:nvPr/>
        </p:nvSpPr>
        <p:spPr>
          <a:xfrm>
            <a:off x="2857495" y="6619987"/>
            <a:ext cx="2554505" cy="1931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defTabSz="457200">
              <a:lnSpc>
                <a:spcPct val="110000"/>
              </a:lnSpc>
              <a:defRPr sz="5100">
                <a:solidFill>
                  <a:schemeClr val="accent3"/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pPr>
            <a:r>
              <a:rPr lang="ko-KR" altLang="en-US" dirty="0" smtClean="0">
                <a:solidFill>
                  <a:srgbClr val="EE6B12"/>
                </a:solidFill>
              </a:rPr>
              <a:t>학습</a:t>
            </a:r>
            <a:endParaRPr lang="en-US" altLang="ko-KR" dirty="0" smtClean="0">
              <a:solidFill>
                <a:srgbClr val="EE6B12"/>
              </a:solidFill>
            </a:endParaRPr>
          </a:p>
          <a:p>
            <a:pPr defTabSz="457200">
              <a:lnSpc>
                <a:spcPct val="110000"/>
              </a:lnSpc>
              <a:defRPr sz="5100">
                <a:solidFill>
                  <a:schemeClr val="accent3"/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pPr>
            <a:r>
              <a:rPr lang="ko-KR" altLang="en-US" dirty="0" smtClean="0">
                <a:solidFill>
                  <a:srgbClr val="EE6B12"/>
                </a:solidFill>
              </a:rPr>
              <a:t>계획</a:t>
            </a:r>
            <a:endParaRPr lang="ko-KR" altLang="en-US" dirty="0">
              <a:solidFill>
                <a:srgbClr val="EE6B12"/>
              </a:solidFill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6135459" y="8971365"/>
            <a:ext cx="12846254" cy="1571964"/>
            <a:chOff x="6376024" y="11674549"/>
            <a:chExt cx="12846254" cy="1571964"/>
          </a:xfrm>
        </p:grpSpPr>
        <p:sp>
          <p:nvSpPr>
            <p:cNvPr id="171" name="부모님께 감사 편지 쓰기"/>
            <p:cNvSpPr txBox="1"/>
            <p:nvPr/>
          </p:nvSpPr>
          <p:spPr>
            <a:xfrm>
              <a:off x="9265618" y="11674549"/>
              <a:ext cx="9956660" cy="157196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rmAutofit/>
            </a:bodyPr>
            <a:lstStyle>
              <a:lvl1pPr algn="l" defTabSz="457200">
                <a:lnSpc>
                  <a:spcPct val="160000"/>
                </a:lnSpc>
                <a:defRPr sz="5300" b="1">
                  <a:solidFill>
                    <a:srgbClr val="67288E"/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r>
                <a:rPr lang="ko-KR" altLang="en-US" dirty="0"/>
                <a:t>나의 양성평등 점검하기</a:t>
              </a:r>
              <a:endParaRPr dirty="0"/>
            </a:p>
          </p:txBody>
        </p:sp>
        <p:grpSp>
          <p:nvGrpSpPr>
            <p:cNvPr id="10" name="그룹 9"/>
            <p:cNvGrpSpPr/>
            <p:nvPr/>
          </p:nvGrpSpPr>
          <p:grpSpPr>
            <a:xfrm>
              <a:off x="6376024" y="11997636"/>
              <a:ext cx="2585660" cy="909168"/>
              <a:chOff x="6376024" y="11997636"/>
              <a:chExt cx="2585660" cy="909168"/>
            </a:xfrm>
          </p:grpSpPr>
          <p:grpSp>
            <p:nvGrpSpPr>
              <p:cNvPr id="7" name="그룹 6"/>
              <p:cNvGrpSpPr/>
              <p:nvPr/>
            </p:nvGrpSpPr>
            <p:grpSpPr>
              <a:xfrm>
                <a:off x="6376024" y="11997636"/>
                <a:ext cx="2585660" cy="909168"/>
                <a:chOff x="6376024" y="11997636"/>
                <a:chExt cx="2585660" cy="909168"/>
              </a:xfrm>
            </p:grpSpPr>
            <p:pic>
              <p:nvPicPr>
                <p:cNvPr id="174" name="이미지" descr="이미지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6376024" y="11997636"/>
                  <a:ext cx="2585660" cy="909168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sp>
              <p:nvSpPr>
                <p:cNvPr id="28" name="직사각형 27"/>
                <p:cNvSpPr/>
                <p:nvPr/>
              </p:nvSpPr>
              <p:spPr>
                <a:xfrm>
                  <a:off x="8276428" y="12255640"/>
                  <a:ext cx="391800" cy="510363"/>
                </a:xfrm>
                <a:prstGeom prst="rect">
                  <a:avLst/>
                </a:prstGeom>
                <a:solidFill>
                  <a:srgbClr val="883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32" name="직사각형 31"/>
              <p:cNvSpPr/>
              <p:nvPr/>
            </p:nvSpPr>
            <p:spPr>
              <a:xfrm>
                <a:off x="8185120" y="12159955"/>
                <a:ext cx="554960" cy="7017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4400" dirty="0" smtClean="0">
                    <a:solidFill>
                      <a:schemeClr val="bg1"/>
                    </a:solidFill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</a:rPr>
                  <a:t>8</a:t>
                </a:r>
                <a:endParaRPr lang="ko-KR" altLang="en-US" sz="4400" dirty="0">
                  <a:solidFill>
                    <a:schemeClr val="bg1"/>
                  </a:solidFill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</a:endParaRPr>
              </a:p>
            </p:txBody>
          </p:sp>
        </p:grpSp>
      </p:grpSp>
      <p:grpSp>
        <p:nvGrpSpPr>
          <p:cNvPr id="22" name="그룹 21"/>
          <p:cNvGrpSpPr/>
          <p:nvPr/>
        </p:nvGrpSpPr>
        <p:grpSpPr>
          <a:xfrm>
            <a:off x="6871304" y="3192137"/>
            <a:ext cx="10641393" cy="2550650"/>
            <a:chOff x="6921499" y="3192137"/>
            <a:chExt cx="10641393" cy="2550650"/>
          </a:xfrm>
        </p:grpSpPr>
        <p:sp>
          <p:nvSpPr>
            <p:cNvPr id="25" name="직사각형 24"/>
            <p:cNvSpPr/>
            <p:nvPr/>
          </p:nvSpPr>
          <p:spPr>
            <a:xfrm>
              <a:off x="9475470" y="3448016"/>
              <a:ext cx="8087422" cy="1809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2400" dirty="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차이와 차별</a:t>
              </a:r>
            </a:p>
          </p:txBody>
        </p:sp>
        <p:grpSp>
          <p:nvGrpSpPr>
            <p:cNvPr id="27" name="그룹 26"/>
            <p:cNvGrpSpPr/>
            <p:nvPr/>
          </p:nvGrpSpPr>
          <p:grpSpPr>
            <a:xfrm>
              <a:off x="6921499" y="3192137"/>
              <a:ext cx="2286818" cy="2550650"/>
              <a:chOff x="5728225" y="3192137"/>
              <a:chExt cx="2286818" cy="2550650"/>
            </a:xfrm>
          </p:grpSpPr>
          <p:sp>
            <p:nvSpPr>
              <p:cNvPr id="29" name="타원 28"/>
              <p:cNvSpPr/>
              <p:nvPr/>
            </p:nvSpPr>
            <p:spPr>
              <a:xfrm>
                <a:off x="5728225" y="3192137"/>
                <a:ext cx="2286818" cy="2286818"/>
              </a:xfrm>
              <a:prstGeom prst="ellipse">
                <a:avLst/>
              </a:prstGeom>
              <a:noFill/>
              <a:ln w="1270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190358" y="3341104"/>
                <a:ext cx="1362552" cy="2401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6200" b="0" i="0" u="none" strike="noStrike" cap="none" spc="0" normalizeH="0" baseline="0" dirty="0" smtClean="0">
                    <a:ln>
                      <a:noFill/>
                    </a:ln>
                    <a:solidFill>
                      <a:srgbClr val="6DBA44"/>
                    </a:solidFill>
                    <a:effectLst/>
                    <a:uFillTx/>
                    <a:latin typeface="Sandoll 고딕NeoRound 07 Bd" panose="020B0600000101010101" pitchFamily="34" charset="-127"/>
                    <a:ea typeface="Sandoll 고딕NeoRound 07 Bd" panose="020B0600000101010101" pitchFamily="34" charset="-127"/>
                    <a:sym typeface="Canela Text Regular"/>
                  </a:rPr>
                  <a:t>3</a:t>
                </a:r>
                <a:endParaRPr kumimoji="0" lang="ko-KR" altLang="en-US" sz="16200" b="0" i="0" u="none" strike="noStrike" cap="none" spc="0" normalizeH="0" baseline="0" dirty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309684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다음 그림을 보면서 떠오르는 것을 이야기해 보세요."/>
          <p:cNvSpPr txBox="1"/>
          <p:nvPr/>
        </p:nvSpPr>
        <p:spPr>
          <a:xfrm>
            <a:off x="4250606" y="2946536"/>
            <a:ext cx="19344890" cy="2169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dirty="0"/>
              <a:t>다음과 같은 경험이 있는지</a:t>
            </a:r>
            <a:r>
              <a:rPr lang="en-US" altLang="ko-KR" dirty="0"/>
              <a:t>, </a:t>
            </a:r>
            <a:r>
              <a:rPr lang="ko-KR" altLang="en-US" dirty="0"/>
              <a:t>이런 상황을 어떻게 생각하는지 이야기해 보세요</a:t>
            </a:r>
            <a:r>
              <a:rPr lang="en-US" altLang="ko-KR" dirty="0"/>
              <a:t>.</a:t>
            </a:r>
            <a:endParaRPr lang="en-US" altLang="ko-KR" sz="8800" dirty="0"/>
          </a:p>
        </p:txBody>
      </p:sp>
      <p:sp>
        <p:nvSpPr>
          <p:cNvPr id="179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dirty="0"/>
              <a:t>1 </a:t>
            </a:r>
            <a:r>
              <a:rPr dirty="0" err="1"/>
              <a:t>건강한</a:t>
            </a:r>
            <a:r>
              <a:rPr dirty="0"/>
              <a:t> </a:t>
            </a:r>
            <a:r>
              <a:rPr dirty="0" err="1"/>
              <a:t>관계와</a:t>
            </a:r>
            <a:r>
              <a:rPr dirty="0"/>
              <a:t> 성</a:t>
            </a:r>
          </a:p>
        </p:txBody>
      </p:sp>
      <p:sp>
        <p:nvSpPr>
          <p:cNvPr id="180" name="01 성의 발달"/>
          <p:cNvSpPr txBox="1"/>
          <p:nvPr/>
        </p:nvSpPr>
        <p:spPr>
          <a:xfrm>
            <a:off x="1049209" y="1311486"/>
            <a:ext cx="2861033" cy="644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lang="en-US" altLang="ko-KR" dirty="0"/>
              <a:t>02</a:t>
            </a:r>
            <a:r>
              <a:rPr lang="ko-KR" altLang="en-US" dirty="0"/>
              <a:t> 관계와 존중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19172729" y="768758"/>
            <a:ext cx="4422767" cy="975763"/>
            <a:chOff x="19329492" y="938878"/>
            <a:chExt cx="4422767" cy="975763"/>
          </a:xfrm>
        </p:grpSpPr>
        <p:grpSp>
          <p:nvGrpSpPr>
            <p:cNvPr id="2" name="그룹 1"/>
            <p:cNvGrpSpPr/>
            <p:nvPr/>
          </p:nvGrpSpPr>
          <p:grpSpPr>
            <a:xfrm>
              <a:off x="19329492" y="938878"/>
              <a:ext cx="4422767" cy="878396"/>
              <a:chOff x="19329492" y="917613"/>
              <a:chExt cx="4422767" cy="878396"/>
            </a:xfrm>
          </p:grpSpPr>
          <p:sp>
            <p:nvSpPr>
              <p:cNvPr id="12" name="직사각형 11"/>
              <p:cNvSpPr/>
              <p:nvPr/>
            </p:nvSpPr>
            <p:spPr>
              <a:xfrm>
                <a:off x="20341493" y="974027"/>
                <a:ext cx="3410766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차이와 차별</a:t>
                </a:r>
              </a:p>
            </p:txBody>
          </p:sp>
          <p:sp>
            <p:nvSpPr>
              <p:cNvPr id="14" name="타원 13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3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pic>
        <p:nvPicPr>
          <p:cNvPr id="16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3646" y="2480974"/>
            <a:ext cx="3403079" cy="5198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309" y="5442230"/>
            <a:ext cx="11183382" cy="733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5176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dirty="0"/>
              <a:t>1 </a:t>
            </a:r>
            <a:r>
              <a:rPr dirty="0" err="1"/>
              <a:t>건강한</a:t>
            </a:r>
            <a:r>
              <a:rPr dirty="0"/>
              <a:t> </a:t>
            </a:r>
            <a:r>
              <a:rPr dirty="0" err="1"/>
              <a:t>관계와</a:t>
            </a:r>
            <a:r>
              <a:rPr dirty="0"/>
              <a:t> 성</a:t>
            </a:r>
          </a:p>
        </p:txBody>
      </p:sp>
      <p:sp>
        <p:nvSpPr>
          <p:cNvPr id="180" name="01 성의 발달"/>
          <p:cNvSpPr txBox="1"/>
          <p:nvPr/>
        </p:nvSpPr>
        <p:spPr>
          <a:xfrm>
            <a:off x="1049209" y="1311486"/>
            <a:ext cx="2861033" cy="644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lang="en-US" altLang="ko-KR" dirty="0"/>
              <a:t>02</a:t>
            </a:r>
            <a:r>
              <a:rPr lang="ko-KR" altLang="en-US" dirty="0"/>
              <a:t> 관계와 존중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19172729" y="768758"/>
            <a:ext cx="4422767" cy="975763"/>
            <a:chOff x="19329492" y="938878"/>
            <a:chExt cx="4422767" cy="975763"/>
          </a:xfrm>
        </p:grpSpPr>
        <p:grpSp>
          <p:nvGrpSpPr>
            <p:cNvPr id="2" name="그룹 1"/>
            <p:cNvGrpSpPr/>
            <p:nvPr/>
          </p:nvGrpSpPr>
          <p:grpSpPr>
            <a:xfrm>
              <a:off x="19329492" y="938878"/>
              <a:ext cx="4422767" cy="878396"/>
              <a:chOff x="19329492" y="917613"/>
              <a:chExt cx="4422767" cy="878396"/>
            </a:xfrm>
          </p:grpSpPr>
          <p:sp>
            <p:nvSpPr>
              <p:cNvPr id="12" name="직사각형 11"/>
              <p:cNvSpPr/>
              <p:nvPr/>
            </p:nvSpPr>
            <p:spPr>
              <a:xfrm>
                <a:off x="20341493" y="974027"/>
                <a:ext cx="3410766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차이와 차별</a:t>
                </a:r>
              </a:p>
            </p:txBody>
          </p:sp>
          <p:sp>
            <p:nvSpPr>
              <p:cNvPr id="14" name="타원 13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3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4351" y="2437376"/>
            <a:ext cx="10619828" cy="10856878"/>
          </a:xfrm>
          <a:prstGeom prst="rect">
            <a:avLst/>
          </a:prstGeom>
        </p:spPr>
      </p:pic>
      <p:grpSp>
        <p:nvGrpSpPr>
          <p:cNvPr id="16" name="그룹 15"/>
          <p:cNvGrpSpPr/>
          <p:nvPr/>
        </p:nvGrpSpPr>
        <p:grpSpPr>
          <a:xfrm>
            <a:off x="2479725" y="7528121"/>
            <a:ext cx="3108960" cy="1092062"/>
            <a:chOff x="7936992" y="2803546"/>
            <a:chExt cx="3108960" cy="1092062"/>
          </a:xfrm>
        </p:grpSpPr>
        <p:sp>
          <p:nvSpPr>
            <p:cNvPr id="19" name="모서리가 둥근 직사각형 18"/>
            <p:cNvSpPr/>
            <p:nvPr/>
          </p:nvSpPr>
          <p:spPr>
            <a:xfrm>
              <a:off x="7936992" y="2803546"/>
              <a:ext cx="3108960" cy="1092062"/>
            </a:xfrm>
            <a:prstGeom prst="roundRect">
              <a:avLst>
                <a:gd name="adj" fmla="val 26715"/>
              </a:avLst>
            </a:prstGeom>
            <a:solidFill>
              <a:srgbClr val="6DBA4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0" name="다음 그림을 보면서 떠오르는 것을 이야기해 보세요."/>
            <p:cNvSpPr txBox="1"/>
            <p:nvPr/>
          </p:nvSpPr>
          <p:spPr>
            <a:xfrm>
              <a:off x="8156448" y="2930408"/>
              <a:ext cx="2670048" cy="6554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4800" dirty="0" smtClean="0">
                  <a:solidFill>
                    <a:schemeClr val="bg1"/>
                  </a:solidFill>
                </a:rPr>
                <a:t>어휘 창고</a:t>
              </a:r>
              <a:endParaRPr sz="4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40932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</p:spPr>
      </p:pic>
      <p:sp>
        <p:nvSpPr>
          <p:cNvPr id="188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t>1 건강한 관계와 성</a:t>
            </a:r>
          </a:p>
        </p:txBody>
      </p:sp>
      <p:sp>
        <p:nvSpPr>
          <p:cNvPr id="189" name="01 성의 발달"/>
          <p:cNvSpPr txBox="1"/>
          <p:nvPr/>
        </p:nvSpPr>
        <p:spPr>
          <a:xfrm>
            <a:off x="1049209" y="1286864"/>
            <a:ext cx="2861033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dirty="0" smtClean="0"/>
              <a:t>0</a:t>
            </a:r>
            <a:r>
              <a:rPr lang="en-US" dirty="0" smtClean="0"/>
              <a:t>2</a:t>
            </a:r>
            <a:r>
              <a:rPr dirty="0" smtClean="0"/>
              <a:t> </a:t>
            </a:r>
            <a:r>
              <a:rPr lang="ko-KR" altLang="en-US" dirty="0" smtClean="0"/>
              <a:t>관계와 존중</a:t>
            </a:r>
            <a:endParaRPr dirty="0"/>
          </a:p>
        </p:txBody>
      </p:sp>
      <p:grpSp>
        <p:nvGrpSpPr>
          <p:cNvPr id="6" name="그룹 5"/>
          <p:cNvGrpSpPr/>
          <p:nvPr/>
        </p:nvGrpSpPr>
        <p:grpSpPr>
          <a:xfrm>
            <a:off x="6474368" y="4092317"/>
            <a:ext cx="11435264" cy="1232862"/>
            <a:chOff x="3929407" y="2964333"/>
            <a:chExt cx="11435264" cy="1232862"/>
          </a:xfrm>
        </p:grpSpPr>
        <p:sp>
          <p:nvSpPr>
            <p:cNvPr id="193" name="생명의 탄생에는 소중한 의미가 담겨 있어요"/>
            <p:cNvSpPr txBox="1"/>
            <p:nvPr/>
          </p:nvSpPr>
          <p:spPr>
            <a:xfrm>
              <a:off x="5107726" y="2964333"/>
              <a:ext cx="10256945" cy="12328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r>
                <a:rPr lang="ko-KR" altLang="en-US" dirty="0"/>
                <a:t>성 차이와 성차별을 구분해요</a:t>
              </a:r>
              <a:endParaRPr dirty="0"/>
            </a:p>
          </p:txBody>
        </p:sp>
        <p:grpSp>
          <p:nvGrpSpPr>
            <p:cNvPr id="5" name="그룹 4"/>
            <p:cNvGrpSpPr/>
            <p:nvPr/>
          </p:nvGrpSpPr>
          <p:grpSpPr>
            <a:xfrm>
              <a:off x="3929407" y="3124517"/>
              <a:ext cx="932113" cy="1072678"/>
              <a:chOff x="2532397" y="3124517"/>
              <a:chExt cx="932113" cy="1072678"/>
            </a:xfrm>
          </p:grpSpPr>
          <p:sp>
            <p:nvSpPr>
              <p:cNvPr id="3" name="타원 2"/>
              <p:cNvSpPr/>
              <p:nvPr/>
            </p:nvSpPr>
            <p:spPr>
              <a:xfrm>
                <a:off x="2532397" y="3159008"/>
                <a:ext cx="932113" cy="932113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2654882" y="3124517"/>
                <a:ext cx="699812" cy="10726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68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6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17" name="그룹 16"/>
          <p:cNvGrpSpPr/>
          <p:nvPr/>
        </p:nvGrpSpPr>
        <p:grpSpPr>
          <a:xfrm>
            <a:off x="19172729" y="768758"/>
            <a:ext cx="4422767" cy="975763"/>
            <a:chOff x="19329492" y="938878"/>
            <a:chExt cx="4422767" cy="975763"/>
          </a:xfrm>
        </p:grpSpPr>
        <p:grpSp>
          <p:nvGrpSpPr>
            <p:cNvPr id="18" name="그룹 17"/>
            <p:cNvGrpSpPr/>
            <p:nvPr/>
          </p:nvGrpSpPr>
          <p:grpSpPr>
            <a:xfrm>
              <a:off x="19329492" y="938878"/>
              <a:ext cx="4422767" cy="878396"/>
              <a:chOff x="19329492" y="917613"/>
              <a:chExt cx="4422767" cy="878396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20341493" y="974027"/>
                <a:ext cx="3410766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차이와 차별</a:t>
                </a:r>
              </a:p>
            </p:txBody>
          </p:sp>
          <p:sp>
            <p:nvSpPr>
              <p:cNvPr id="26" name="타원 25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3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1005538" y="6033117"/>
            <a:ext cx="22372924" cy="4952238"/>
            <a:chOff x="1222572" y="4734669"/>
            <a:chExt cx="22372924" cy="4952238"/>
          </a:xfrm>
        </p:grpSpPr>
        <p:grpSp>
          <p:nvGrpSpPr>
            <p:cNvPr id="2" name="그룹 1"/>
            <p:cNvGrpSpPr/>
            <p:nvPr/>
          </p:nvGrpSpPr>
          <p:grpSpPr>
            <a:xfrm>
              <a:off x="1222572" y="4734669"/>
              <a:ext cx="11140116" cy="4187996"/>
              <a:chOff x="1222572" y="4734669"/>
              <a:chExt cx="11140116" cy="4187996"/>
            </a:xfrm>
          </p:grpSpPr>
          <p:grpSp>
            <p:nvGrpSpPr>
              <p:cNvPr id="35" name="그룹 34"/>
              <p:cNvGrpSpPr/>
              <p:nvPr/>
            </p:nvGrpSpPr>
            <p:grpSpPr>
              <a:xfrm>
                <a:off x="2866552" y="4734669"/>
                <a:ext cx="7852157" cy="815009"/>
                <a:chOff x="11340805" y="7017026"/>
                <a:chExt cx="7852157" cy="815009"/>
              </a:xfrm>
            </p:grpSpPr>
            <p:sp>
              <p:nvSpPr>
                <p:cNvPr id="37" name="모서리가 둥근 직사각형 36"/>
                <p:cNvSpPr/>
                <p:nvPr/>
              </p:nvSpPr>
              <p:spPr>
                <a:xfrm>
                  <a:off x="11340805" y="7017026"/>
                  <a:ext cx="7852157" cy="81500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19300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14578394" y="7151637"/>
                  <a:ext cx="1376980" cy="54579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50800" tIns="50800" rIns="50800" bIns="50800" numCol="1" spcCol="38100" rtlCol="0" anchor="ctr">
                  <a:spAutoFit/>
                </a:bodyPr>
                <a:lstStyle/>
                <a:p>
                  <a:r>
                    <a:rPr lang="ko-KR" altLang="en-US" sz="3200" b="1" dirty="0" smtClean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성</a:t>
                  </a:r>
                  <a:r>
                    <a:rPr lang="en-US" altLang="ko-KR" sz="3200" b="1" dirty="0" smtClean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 </a:t>
                  </a:r>
                  <a:r>
                    <a:rPr lang="ko-KR" altLang="en-US" sz="3200" b="1" dirty="0" smtClean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차이</a:t>
                  </a:r>
                  <a:endParaRPr kumimoji="0" lang="ko-KR" altLang="en-US" sz="3200" b="1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endParaRPr>
                </a:p>
              </p:txBody>
            </p:sp>
          </p:grpSp>
          <p:sp>
            <p:nvSpPr>
              <p:cNvPr id="36" name="직사각형 35"/>
              <p:cNvSpPr/>
              <p:nvPr/>
            </p:nvSpPr>
            <p:spPr>
              <a:xfrm>
                <a:off x="1222572" y="5875677"/>
                <a:ext cx="11140116" cy="3046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:r>
                  <a:rPr lang="ko-KR" altLang="en-US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남자와 여자가 태어날 </a:t>
                </a:r>
                <a:r>
                  <a:rPr lang="ko-KR" altLang="en-US" sz="3200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때부터 다르게 </a:t>
                </a:r>
                <a:r>
                  <a:rPr lang="ko-KR" altLang="en-US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가지는 신체적 특성의 차이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ko-KR" altLang="en-US" sz="3200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▶ 여자는 </a:t>
                </a:r>
                <a:r>
                  <a:rPr lang="ko-KR" altLang="en-US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아기를 낳을 수 있다</a:t>
                </a:r>
                <a:r>
                  <a:rPr lang="en-US" altLang="ko-KR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ko-KR" altLang="en-US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▶ </a:t>
                </a:r>
                <a:r>
                  <a:rPr lang="ko-KR" altLang="en-US" sz="3200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여자는 </a:t>
                </a:r>
                <a:r>
                  <a:rPr lang="en-US" altLang="ko-KR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XX, </a:t>
                </a:r>
                <a:r>
                  <a:rPr lang="ko-KR" altLang="en-US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남자는 </a:t>
                </a:r>
                <a:r>
                  <a:rPr lang="en-US" altLang="ko-KR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XY </a:t>
                </a:r>
                <a:r>
                  <a:rPr lang="ko-KR" altLang="en-US" sz="3200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염색체를 가지고 </a:t>
                </a:r>
                <a:r>
                  <a:rPr lang="ko-KR" altLang="en-US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있다</a:t>
                </a:r>
                <a:r>
                  <a:rPr lang="en-US" altLang="ko-KR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ko-KR" altLang="en-US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▶ </a:t>
                </a:r>
                <a:r>
                  <a:rPr lang="ko-KR" altLang="en-US" sz="3200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남자와 </a:t>
                </a:r>
                <a:r>
                  <a:rPr lang="ko-KR" altLang="en-US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여자는 신체 구성 </a:t>
                </a:r>
                <a:r>
                  <a:rPr lang="ko-KR" altLang="en-US" sz="3200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요소의 비율이 </a:t>
                </a:r>
                <a:r>
                  <a:rPr lang="ko-KR" altLang="en-US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다르다</a:t>
                </a:r>
                <a:r>
                  <a:rPr lang="en-US" altLang="ko-KR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  <a:endParaRPr lang="ko-KR" altLang="en-US" sz="3200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30" name="그룹 29"/>
            <p:cNvGrpSpPr/>
            <p:nvPr/>
          </p:nvGrpSpPr>
          <p:grpSpPr>
            <a:xfrm>
              <a:off x="13187709" y="4760247"/>
              <a:ext cx="10407787" cy="4926660"/>
              <a:chOff x="12580279" y="5473479"/>
              <a:chExt cx="10407787" cy="4926660"/>
            </a:xfrm>
          </p:grpSpPr>
          <p:grpSp>
            <p:nvGrpSpPr>
              <p:cNvPr id="31" name="그룹 30"/>
              <p:cNvGrpSpPr/>
              <p:nvPr/>
            </p:nvGrpSpPr>
            <p:grpSpPr>
              <a:xfrm>
                <a:off x="13858094" y="5473479"/>
                <a:ext cx="7852157" cy="815009"/>
                <a:chOff x="11340805" y="7017026"/>
                <a:chExt cx="7852157" cy="815009"/>
              </a:xfrm>
            </p:grpSpPr>
            <p:sp>
              <p:nvSpPr>
                <p:cNvPr id="33" name="모서리가 둥근 직사각형 32"/>
                <p:cNvSpPr/>
                <p:nvPr/>
              </p:nvSpPr>
              <p:spPr>
                <a:xfrm>
                  <a:off x="11340805" y="7017026"/>
                  <a:ext cx="7852157" cy="81500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19300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14636106" y="7151636"/>
                  <a:ext cx="1261564" cy="54579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50800" tIns="50800" rIns="50800" bIns="50800" numCol="1" spcCol="38100" rtlCol="0" anchor="ctr">
                  <a:spAutoFit/>
                </a:bodyPr>
                <a:lstStyle/>
                <a:p>
                  <a:r>
                    <a:rPr lang="ko-KR" altLang="en-US" sz="3200" b="1" dirty="0" smtClean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성차별</a:t>
                  </a:r>
                  <a:endParaRPr kumimoji="0" lang="ko-KR" altLang="en-US" sz="4400" b="1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endParaRPr>
                </a:p>
              </p:txBody>
            </p:sp>
          </p:grpSp>
          <p:sp>
            <p:nvSpPr>
              <p:cNvPr id="32" name="직사각형 31"/>
              <p:cNvSpPr/>
              <p:nvPr/>
            </p:nvSpPr>
            <p:spPr>
              <a:xfrm>
                <a:off x="12580279" y="6614487"/>
                <a:ext cx="10407787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:r>
                  <a:rPr lang="ko-KR" altLang="en-US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남자와 여자를 구별하며 </a:t>
                </a:r>
                <a:r>
                  <a:rPr lang="ko-KR" altLang="en-US" sz="3200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편견이나 고정 </a:t>
                </a:r>
                <a:r>
                  <a:rPr lang="ko-KR" altLang="en-US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관념을 가지고 </a:t>
                </a:r>
                <a:r>
                  <a:rPr lang="ko-KR" altLang="en-US" sz="3200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불공정하게 대하는 </a:t>
                </a:r>
                <a:r>
                  <a:rPr lang="ko-KR" altLang="en-US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태도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ko-KR" altLang="en-US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▶ </a:t>
                </a:r>
                <a:r>
                  <a:rPr lang="ko-KR" altLang="en-US" sz="3200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남자는 </a:t>
                </a:r>
                <a:r>
                  <a:rPr lang="ko-KR" altLang="en-US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씩씩해야 하고 </a:t>
                </a:r>
                <a:r>
                  <a:rPr lang="ko-KR" altLang="en-US" sz="3200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여자는 </a:t>
                </a:r>
                <a:r>
                  <a:rPr lang="ko-KR" altLang="en-US" sz="3200" dirty="0" err="1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얌전해야</a:t>
                </a:r>
                <a:r>
                  <a:rPr lang="ko-KR" altLang="en-US" sz="3200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</a:t>
                </a:r>
                <a:r>
                  <a:rPr lang="ko-KR" altLang="en-US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한다</a:t>
                </a:r>
                <a:r>
                  <a:rPr lang="en-US" altLang="ko-KR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ko-KR" altLang="en-US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▶ </a:t>
                </a:r>
                <a:r>
                  <a:rPr lang="ko-KR" altLang="en-US" sz="3200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우리 </a:t>
                </a:r>
                <a:r>
                  <a:rPr lang="ko-KR" altLang="en-US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학급에서 회장은 남자</a:t>
                </a:r>
                <a:r>
                  <a:rPr lang="en-US" altLang="ko-KR" sz="3200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3200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부회장은 </a:t>
                </a:r>
                <a:r>
                  <a:rPr lang="ko-KR" altLang="en-US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여자가 해야 한다</a:t>
                </a:r>
                <a:r>
                  <a:rPr lang="en-US" altLang="ko-KR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ko-KR" altLang="en-US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▶ </a:t>
                </a:r>
                <a:r>
                  <a:rPr lang="ko-KR" altLang="en-US" sz="3200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무거운 </a:t>
                </a:r>
                <a:r>
                  <a:rPr lang="ko-KR" altLang="en-US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물건은 남자가 들어야 한다</a:t>
                </a:r>
                <a:r>
                  <a:rPr lang="en-US" altLang="ko-KR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  <a:endParaRPr lang="ko-KR" altLang="en-US" sz="3600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945609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</p:spPr>
      </p:pic>
      <p:sp>
        <p:nvSpPr>
          <p:cNvPr id="188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t>1 건강한 관계와 성</a:t>
            </a:r>
          </a:p>
        </p:txBody>
      </p:sp>
      <p:sp>
        <p:nvSpPr>
          <p:cNvPr id="189" name="01 성의 발달"/>
          <p:cNvSpPr txBox="1"/>
          <p:nvPr/>
        </p:nvSpPr>
        <p:spPr>
          <a:xfrm>
            <a:off x="1049209" y="1286864"/>
            <a:ext cx="2861033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dirty="0" smtClean="0"/>
              <a:t>0</a:t>
            </a:r>
            <a:r>
              <a:rPr lang="en-US" dirty="0" smtClean="0"/>
              <a:t>2</a:t>
            </a:r>
            <a:r>
              <a:rPr dirty="0" smtClean="0"/>
              <a:t> </a:t>
            </a:r>
            <a:r>
              <a:rPr lang="ko-KR" altLang="en-US" dirty="0" smtClean="0"/>
              <a:t>관계와 존중</a:t>
            </a:r>
            <a:endParaRPr dirty="0"/>
          </a:p>
        </p:txBody>
      </p:sp>
      <p:grpSp>
        <p:nvGrpSpPr>
          <p:cNvPr id="17" name="그룹 16"/>
          <p:cNvGrpSpPr/>
          <p:nvPr/>
        </p:nvGrpSpPr>
        <p:grpSpPr>
          <a:xfrm>
            <a:off x="19172729" y="768758"/>
            <a:ext cx="4422767" cy="975763"/>
            <a:chOff x="19329492" y="938878"/>
            <a:chExt cx="4422767" cy="975763"/>
          </a:xfrm>
        </p:grpSpPr>
        <p:grpSp>
          <p:nvGrpSpPr>
            <p:cNvPr id="18" name="그룹 17"/>
            <p:cNvGrpSpPr/>
            <p:nvPr/>
          </p:nvGrpSpPr>
          <p:grpSpPr>
            <a:xfrm>
              <a:off x="19329492" y="938878"/>
              <a:ext cx="4422767" cy="878396"/>
              <a:chOff x="19329492" y="917613"/>
              <a:chExt cx="4422767" cy="878396"/>
            </a:xfrm>
          </p:grpSpPr>
          <p:sp>
            <p:nvSpPr>
              <p:cNvPr id="20" name="직사각형 19"/>
              <p:cNvSpPr/>
              <p:nvPr/>
            </p:nvSpPr>
            <p:spPr>
              <a:xfrm>
                <a:off x="20341493" y="974027"/>
                <a:ext cx="3410766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차이와 차별</a:t>
                </a:r>
              </a:p>
            </p:txBody>
          </p:sp>
          <p:sp>
            <p:nvSpPr>
              <p:cNvPr id="26" name="타원 25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3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4272" y="2662576"/>
            <a:ext cx="14735456" cy="9882816"/>
          </a:xfrm>
          <a:prstGeom prst="rect">
            <a:avLst/>
          </a:prstGeom>
        </p:spPr>
      </p:pic>
      <p:sp>
        <p:nvSpPr>
          <p:cNvPr id="9" name="타원 8"/>
          <p:cNvSpPr/>
          <p:nvPr/>
        </p:nvSpPr>
        <p:spPr>
          <a:xfrm>
            <a:off x="5426119" y="7603984"/>
            <a:ext cx="1463040" cy="950976"/>
          </a:xfrm>
          <a:prstGeom prst="ellipse">
            <a:avLst/>
          </a:prstGeom>
          <a:noFill/>
          <a:ln w="28575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8" name="타원 27"/>
          <p:cNvSpPr/>
          <p:nvPr/>
        </p:nvSpPr>
        <p:spPr>
          <a:xfrm>
            <a:off x="12363367" y="7603984"/>
            <a:ext cx="1463040" cy="950976"/>
          </a:xfrm>
          <a:prstGeom prst="ellipse">
            <a:avLst/>
          </a:prstGeom>
          <a:noFill/>
          <a:ln w="28575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9" name="타원 28"/>
          <p:cNvSpPr/>
          <p:nvPr/>
        </p:nvSpPr>
        <p:spPr>
          <a:xfrm>
            <a:off x="15386983" y="7603984"/>
            <a:ext cx="1463040" cy="950976"/>
          </a:xfrm>
          <a:prstGeom prst="ellipse">
            <a:avLst/>
          </a:prstGeom>
          <a:noFill/>
          <a:ln w="28575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9" name="타원 38"/>
          <p:cNvSpPr/>
          <p:nvPr/>
        </p:nvSpPr>
        <p:spPr>
          <a:xfrm>
            <a:off x="5426119" y="11450560"/>
            <a:ext cx="1463040" cy="950976"/>
          </a:xfrm>
          <a:prstGeom prst="ellipse">
            <a:avLst/>
          </a:prstGeom>
          <a:noFill/>
          <a:ln w="28575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0" name="타원 39"/>
          <p:cNvSpPr/>
          <p:nvPr/>
        </p:nvSpPr>
        <p:spPr>
          <a:xfrm>
            <a:off x="12363367" y="11450560"/>
            <a:ext cx="1463040" cy="950976"/>
          </a:xfrm>
          <a:prstGeom prst="ellipse">
            <a:avLst/>
          </a:prstGeom>
          <a:noFill/>
          <a:ln w="28575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1" name="타원 40"/>
          <p:cNvSpPr/>
          <p:nvPr/>
        </p:nvSpPr>
        <p:spPr>
          <a:xfrm>
            <a:off x="15386983" y="11450560"/>
            <a:ext cx="1463040" cy="950976"/>
          </a:xfrm>
          <a:prstGeom prst="ellipse">
            <a:avLst/>
          </a:prstGeom>
          <a:noFill/>
          <a:ln w="28575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2473588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</p:spPr>
      </p:pic>
      <p:sp>
        <p:nvSpPr>
          <p:cNvPr id="188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t>1 건강한 관계와 성</a:t>
            </a:r>
          </a:p>
        </p:txBody>
      </p:sp>
      <p:sp>
        <p:nvSpPr>
          <p:cNvPr id="189" name="01 성의 발달"/>
          <p:cNvSpPr txBox="1"/>
          <p:nvPr/>
        </p:nvSpPr>
        <p:spPr>
          <a:xfrm>
            <a:off x="1049209" y="1286864"/>
            <a:ext cx="2861033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dirty="0" smtClean="0"/>
              <a:t>0</a:t>
            </a:r>
            <a:r>
              <a:rPr lang="en-US" dirty="0" smtClean="0"/>
              <a:t>2</a:t>
            </a:r>
            <a:r>
              <a:rPr dirty="0" smtClean="0"/>
              <a:t> </a:t>
            </a:r>
            <a:r>
              <a:rPr lang="ko-KR" altLang="en-US" dirty="0" smtClean="0"/>
              <a:t>관계와 존중</a:t>
            </a:r>
            <a:endParaRPr dirty="0"/>
          </a:p>
        </p:txBody>
      </p:sp>
      <p:grpSp>
        <p:nvGrpSpPr>
          <p:cNvPr id="6" name="그룹 5"/>
          <p:cNvGrpSpPr/>
          <p:nvPr/>
        </p:nvGrpSpPr>
        <p:grpSpPr>
          <a:xfrm>
            <a:off x="7788789" y="2291732"/>
            <a:ext cx="8806423" cy="1232862"/>
            <a:chOff x="3929407" y="2964333"/>
            <a:chExt cx="8806423" cy="1232862"/>
          </a:xfrm>
        </p:grpSpPr>
        <p:sp>
          <p:nvSpPr>
            <p:cNvPr id="193" name="생명의 탄생에는 소중한 의미가 담겨 있어요"/>
            <p:cNvSpPr txBox="1"/>
            <p:nvPr/>
          </p:nvSpPr>
          <p:spPr>
            <a:xfrm>
              <a:off x="5107726" y="2964333"/>
              <a:ext cx="7628104" cy="12328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r>
                <a:rPr lang="ko-KR" altLang="en-US" dirty="0"/>
                <a:t>양성평등을 실천해요</a:t>
              </a:r>
              <a:endParaRPr dirty="0"/>
            </a:p>
          </p:txBody>
        </p:sp>
        <p:grpSp>
          <p:nvGrpSpPr>
            <p:cNvPr id="5" name="그룹 4"/>
            <p:cNvGrpSpPr/>
            <p:nvPr/>
          </p:nvGrpSpPr>
          <p:grpSpPr>
            <a:xfrm>
              <a:off x="3929407" y="3124517"/>
              <a:ext cx="932113" cy="1072678"/>
              <a:chOff x="2532397" y="3124517"/>
              <a:chExt cx="932113" cy="1072678"/>
            </a:xfrm>
          </p:grpSpPr>
          <p:sp>
            <p:nvSpPr>
              <p:cNvPr id="3" name="타원 2"/>
              <p:cNvSpPr/>
              <p:nvPr/>
            </p:nvSpPr>
            <p:spPr>
              <a:xfrm>
                <a:off x="2532397" y="3159008"/>
                <a:ext cx="932113" cy="932113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2654882" y="3124517"/>
                <a:ext cx="699812" cy="10726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68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6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27" name="그룹 26"/>
          <p:cNvGrpSpPr/>
          <p:nvPr/>
        </p:nvGrpSpPr>
        <p:grpSpPr>
          <a:xfrm>
            <a:off x="19172729" y="768758"/>
            <a:ext cx="4422767" cy="975763"/>
            <a:chOff x="19329492" y="938878"/>
            <a:chExt cx="4422767" cy="975763"/>
          </a:xfrm>
        </p:grpSpPr>
        <p:grpSp>
          <p:nvGrpSpPr>
            <p:cNvPr id="28" name="그룹 27"/>
            <p:cNvGrpSpPr/>
            <p:nvPr/>
          </p:nvGrpSpPr>
          <p:grpSpPr>
            <a:xfrm>
              <a:off x="19329492" y="938878"/>
              <a:ext cx="4422767" cy="878396"/>
              <a:chOff x="19329492" y="917613"/>
              <a:chExt cx="4422767" cy="878396"/>
            </a:xfrm>
          </p:grpSpPr>
          <p:sp>
            <p:nvSpPr>
              <p:cNvPr id="32" name="직사각형 31"/>
              <p:cNvSpPr/>
              <p:nvPr/>
            </p:nvSpPr>
            <p:spPr>
              <a:xfrm>
                <a:off x="20341493" y="974027"/>
                <a:ext cx="3410766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차이와 차별</a:t>
                </a:r>
              </a:p>
            </p:txBody>
          </p:sp>
          <p:sp>
            <p:nvSpPr>
              <p:cNvPr id="35" name="타원 34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3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5790656" y="3524594"/>
            <a:ext cx="12642409" cy="9708833"/>
            <a:chOff x="5790656" y="3524594"/>
            <a:chExt cx="12642409" cy="9708833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50936" y="3681759"/>
              <a:ext cx="12482129" cy="9551668"/>
            </a:xfrm>
            <a:prstGeom prst="rect">
              <a:avLst/>
            </a:prstGeom>
          </p:spPr>
        </p:pic>
        <p:sp>
          <p:nvSpPr>
            <p:cNvPr id="191" name="직사각형"/>
            <p:cNvSpPr txBox="1"/>
            <p:nvPr/>
          </p:nvSpPr>
          <p:spPr>
            <a:xfrm>
              <a:off x="5790656" y="3524594"/>
              <a:ext cx="1764596" cy="777289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50800" tIns="50800" rIns="50800" bIns="50800">
              <a:normAutofit fontScale="25000" lnSpcReduction="20000"/>
            </a:bodyPr>
            <a:lstStyle/>
            <a:p>
              <a:pPr algn="l" defTabSz="457200">
                <a:lnSpc>
                  <a:spcPts val="8900"/>
                </a:lnSpc>
                <a:defRPr sz="6500">
                  <a:solidFill>
                    <a:srgbClr val="2C2728"/>
                  </a:solidFill>
                  <a:latin typeface="Sandoll 고딕Neo1 05 Medium"/>
                  <a:ea typeface="Sandoll 고딕Neo1 05 Medium"/>
                  <a:cs typeface="Sandoll 고딕Neo1 05 Medium"/>
                  <a:sym typeface="Sandoll 고딕Neo1 05 Medium"/>
                </a:defRPr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6840616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6150" y="3007879"/>
            <a:ext cx="22691701" cy="2312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t>1 건강한 관계와 성</a:t>
            </a:r>
          </a:p>
        </p:txBody>
      </p:sp>
      <p:sp>
        <p:nvSpPr>
          <p:cNvPr id="222" name="01 성의 발달"/>
          <p:cNvSpPr txBox="1"/>
          <p:nvPr/>
        </p:nvSpPr>
        <p:spPr>
          <a:xfrm>
            <a:off x="1049209" y="1311486"/>
            <a:ext cx="2861033" cy="644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lang="en-US" altLang="ko-KR" dirty="0"/>
              <a:t>02</a:t>
            </a:r>
            <a:r>
              <a:rPr lang="ko-KR" altLang="en-US" dirty="0"/>
              <a:t> 관계와 존중</a:t>
            </a:r>
          </a:p>
        </p:txBody>
      </p:sp>
      <p:sp>
        <p:nvSpPr>
          <p:cNvPr id="223" name="부모님께 감사 편지 쓰기"/>
          <p:cNvSpPr txBox="1"/>
          <p:nvPr/>
        </p:nvSpPr>
        <p:spPr>
          <a:xfrm>
            <a:off x="1659062" y="3920429"/>
            <a:ext cx="11972014" cy="1189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fontScale="77500" lnSpcReduction="20000"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dirty="0"/>
              <a:t>나의 양성평등 점검하기</a:t>
            </a:r>
            <a:endParaRPr dirty="0"/>
          </a:p>
        </p:txBody>
      </p:sp>
      <p:pic>
        <p:nvPicPr>
          <p:cNvPr id="225" name="이미지" descr="이미지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032498" y="4689108"/>
            <a:ext cx="1585488" cy="17824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그룹 1"/>
          <p:cNvGrpSpPr/>
          <p:nvPr/>
        </p:nvGrpSpPr>
        <p:grpSpPr>
          <a:xfrm>
            <a:off x="1672310" y="5849006"/>
            <a:ext cx="8715274" cy="3079167"/>
            <a:chOff x="1672310" y="5254822"/>
            <a:chExt cx="8715274" cy="3079167"/>
          </a:xfrm>
        </p:grpSpPr>
        <p:pic>
          <p:nvPicPr>
            <p:cNvPr id="226" name="이미지" descr="이미지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672310" y="5300909"/>
              <a:ext cx="1113337" cy="5588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27" name="세상에서 나를 가장 사랑하고 정성껏 키워 주시는 부모님께 감사한 마음을 담아 편지를 써 보세요."/>
            <p:cNvSpPr txBox="1"/>
            <p:nvPr/>
          </p:nvSpPr>
          <p:spPr>
            <a:xfrm>
              <a:off x="2837317" y="5254822"/>
              <a:ext cx="7550267" cy="307916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rmAutofit/>
            </a:bodyPr>
            <a:lstStyle>
              <a:lvl1pPr algn="l" defTabSz="457200">
                <a:lnSpc>
                  <a:spcPts val="5300"/>
                </a:lnSpc>
                <a:defRPr sz="3500">
                  <a:solidFill>
                    <a:srgbClr val="2C2728"/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r>
                <a:rPr lang="ko-KR" altLang="en-US" dirty="0"/>
                <a:t>나도 모르게 남자와 여자의 역할을 </a:t>
              </a:r>
              <a:endParaRPr lang="en-US" altLang="ko-KR" dirty="0" smtClean="0"/>
            </a:p>
            <a:p>
              <a:r>
                <a:rPr lang="ko-KR" altLang="en-US" dirty="0" smtClean="0"/>
                <a:t>구분하고 </a:t>
              </a:r>
              <a:r>
                <a:rPr lang="ko-KR" altLang="en-US" dirty="0"/>
                <a:t>있지는 않나요</a:t>
              </a:r>
              <a:r>
                <a:rPr lang="en-US" altLang="ko-KR" dirty="0"/>
                <a:t>? </a:t>
              </a:r>
              <a:endParaRPr lang="en-US" altLang="ko-KR" dirty="0" smtClean="0"/>
            </a:p>
            <a:p>
              <a:r>
                <a:rPr lang="ko-KR" altLang="en-US" dirty="0" smtClean="0"/>
                <a:t>성별을 기준으로 차별하는 행동을 하고 </a:t>
              </a:r>
              <a:endParaRPr lang="en-US" altLang="ko-KR" dirty="0" smtClean="0"/>
            </a:p>
            <a:p>
              <a:r>
                <a:rPr lang="ko-KR" altLang="en-US" dirty="0" smtClean="0"/>
                <a:t>있지는 않은지 스스로 돌아보세요</a:t>
              </a:r>
              <a:r>
                <a:rPr lang="en-US" altLang="ko-KR" dirty="0" smtClean="0"/>
                <a:t>.</a:t>
              </a:r>
              <a:endParaRPr dirty="0"/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1829424" y="2835377"/>
            <a:ext cx="2585660" cy="909168"/>
            <a:chOff x="6376024" y="11997636"/>
            <a:chExt cx="2585660" cy="909168"/>
          </a:xfrm>
        </p:grpSpPr>
        <p:grpSp>
          <p:nvGrpSpPr>
            <p:cNvPr id="22" name="그룹 21"/>
            <p:cNvGrpSpPr/>
            <p:nvPr/>
          </p:nvGrpSpPr>
          <p:grpSpPr>
            <a:xfrm>
              <a:off x="6376024" y="11997636"/>
              <a:ext cx="2585660" cy="909168"/>
              <a:chOff x="6376024" y="11997636"/>
              <a:chExt cx="2585660" cy="909168"/>
            </a:xfrm>
          </p:grpSpPr>
          <p:pic>
            <p:nvPicPr>
              <p:cNvPr id="24" name="이미지" descr="이미지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6376024" y="11997636"/>
                <a:ext cx="2585660" cy="909168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25" name="직사각형 24"/>
              <p:cNvSpPr/>
              <p:nvPr/>
            </p:nvSpPr>
            <p:spPr>
              <a:xfrm>
                <a:off x="8276428" y="12255640"/>
                <a:ext cx="391800" cy="510363"/>
              </a:xfrm>
              <a:prstGeom prst="rect">
                <a:avLst/>
              </a:prstGeom>
              <a:solidFill>
                <a:srgbClr val="88318D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3" name="직사각형 22"/>
            <p:cNvSpPr/>
            <p:nvPr/>
          </p:nvSpPr>
          <p:spPr>
            <a:xfrm>
              <a:off x="8185120" y="12159955"/>
              <a:ext cx="554960" cy="701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400" dirty="0" smtClean="0">
                  <a:solidFill>
                    <a:schemeClr val="bg1"/>
                  </a:solidFill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</a:rPr>
                <a:t>8</a:t>
              </a:r>
              <a:endParaRPr lang="ko-KR" altLang="en-US" sz="4400" dirty="0">
                <a:solidFill>
                  <a:schemeClr val="bg1"/>
                </a:solidFill>
                <a:latin typeface="학교안심 둥근미소 TTF B" panose="02000703000000000000" pitchFamily="2" charset="-127"/>
                <a:ea typeface="학교안심 둥근미소 TTF B" panose="02000703000000000000" pitchFamily="2" charset="-127"/>
              </a:endParaRPr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11735750" y="5849006"/>
            <a:ext cx="9229776" cy="1782582"/>
            <a:chOff x="10821350" y="5218531"/>
            <a:chExt cx="9229776" cy="1782582"/>
          </a:xfrm>
        </p:grpSpPr>
        <p:pic>
          <p:nvPicPr>
            <p:cNvPr id="31" name="이미지" descr="이미지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0821350" y="5264617"/>
              <a:ext cx="1113337" cy="5588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2" name="세상에서 나를 가장 사랑하고 정성껏 키워 주시는 부모님께 감사한 마음을 담아 편지를 써 보세요."/>
            <p:cNvSpPr txBox="1"/>
            <p:nvPr/>
          </p:nvSpPr>
          <p:spPr>
            <a:xfrm>
              <a:off x="11986358" y="5218531"/>
              <a:ext cx="8064768" cy="178258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rmAutofit/>
            </a:bodyPr>
            <a:lstStyle>
              <a:lvl1pPr algn="l" defTabSz="457200">
                <a:lnSpc>
                  <a:spcPts val="5300"/>
                </a:lnSpc>
                <a:defRPr sz="3500">
                  <a:solidFill>
                    <a:srgbClr val="2C2728"/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r>
                <a:rPr lang="ko-KR" altLang="en-US" dirty="0"/>
                <a:t>다음 표에서 내가 좋아하거나 잘할 </a:t>
              </a:r>
              <a:r>
                <a:rPr lang="ko-KR" altLang="en-US" dirty="0" smtClean="0"/>
                <a:t>수</a:t>
              </a:r>
              <a:endParaRPr lang="en-US" altLang="ko-KR" dirty="0" smtClean="0"/>
            </a:p>
            <a:p>
              <a:r>
                <a:rPr lang="ko-KR" altLang="en-US" dirty="0" smtClean="0"/>
                <a:t>있는 </a:t>
              </a:r>
              <a:r>
                <a:rPr lang="ko-KR" altLang="en-US" dirty="0"/>
                <a:t>활동을 찾아 표시해 보세요</a:t>
              </a:r>
              <a:r>
                <a:rPr lang="en-US" altLang="ko-KR" dirty="0" smtClean="0"/>
                <a:t>.</a:t>
              </a: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1659062" y="9670670"/>
            <a:ext cx="8728522" cy="2424917"/>
            <a:chOff x="1659062" y="9040195"/>
            <a:chExt cx="8728522" cy="2424917"/>
          </a:xfrm>
        </p:grpSpPr>
        <p:pic>
          <p:nvPicPr>
            <p:cNvPr id="33" name="이미지" descr="이미지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659062" y="9086282"/>
              <a:ext cx="1113337" cy="5588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4" name="세상에서 나를 가장 사랑하고 정성껏 키워 주시는 부모님께 감사한 마음을 담아 편지를 써 보세요."/>
            <p:cNvSpPr txBox="1"/>
            <p:nvPr/>
          </p:nvSpPr>
          <p:spPr>
            <a:xfrm>
              <a:off x="2824069" y="9040195"/>
              <a:ext cx="7563515" cy="242491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rmAutofit/>
            </a:bodyPr>
            <a:lstStyle>
              <a:lvl1pPr algn="l" defTabSz="457200">
                <a:lnSpc>
                  <a:spcPts val="5300"/>
                </a:lnSpc>
                <a:defRPr sz="3500">
                  <a:solidFill>
                    <a:srgbClr val="2C2728"/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r>
                <a:rPr lang="ko-KR" altLang="en-US" dirty="0"/>
                <a:t>내가 선택한 활동과 잘 어울리는 직업을 </a:t>
              </a:r>
              <a:endParaRPr lang="en-US" altLang="ko-KR" dirty="0" smtClean="0"/>
            </a:p>
            <a:p>
              <a:r>
                <a:rPr lang="ko-KR" altLang="en-US" dirty="0" smtClean="0"/>
                <a:t>생각하여 적어 </a:t>
              </a:r>
              <a:r>
                <a:rPr lang="ko-KR" altLang="en-US" dirty="0"/>
                <a:t>보세요</a:t>
              </a:r>
              <a:r>
                <a:rPr lang="en-US" altLang="ko-KR" dirty="0"/>
                <a:t>. </a:t>
              </a:r>
              <a:endParaRPr lang="en-US" altLang="ko-KR" dirty="0" smtClean="0"/>
            </a:p>
            <a:p>
              <a:r>
                <a:rPr lang="en-US" altLang="ko-KR" dirty="0" smtClean="0"/>
                <a:t>(</a:t>
              </a:r>
              <a:r>
                <a:rPr lang="ko-KR" altLang="en-US" dirty="0"/>
                <a:t>여러 개의 직업이 있을 수 있습니다</a:t>
              </a:r>
              <a:r>
                <a:rPr lang="en-US" altLang="ko-KR" dirty="0"/>
                <a:t>.)</a:t>
              </a:r>
              <a:endParaRPr lang="en-US" altLang="ko-KR" dirty="0" smtClean="0"/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11735751" y="9670670"/>
            <a:ext cx="10956298" cy="2277705"/>
            <a:chOff x="10821351" y="9040195"/>
            <a:chExt cx="10956298" cy="2277705"/>
          </a:xfrm>
        </p:grpSpPr>
        <p:pic>
          <p:nvPicPr>
            <p:cNvPr id="35" name="이미지" descr="이미지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0821351" y="9086281"/>
              <a:ext cx="1113337" cy="5588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6" name="세상에서 나를 가장 사랑하고 정성껏 키워 주시는 부모님께 감사한 마음을 담아 편지를 써 보세요."/>
            <p:cNvSpPr txBox="1"/>
            <p:nvPr/>
          </p:nvSpPr>
          <p:spPr>
            <a:xfrm>
              <a:off x="11986358" y="9040195"/>
              <a:ext cx="9791291" cy="22777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rmAutofit/>
            </a:bodyPr>
            <a:lstStyle>
              <a:lvl1pPr algn="l" defTabSz="457200">
                <a:lnSpc>
                  <a:spcPts val="5300"/>
                </a:lnSpc>
                <a:defRPr sz="3500">
                  <a:solidFill>
                    <a:srgbClr val="2C2728"/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r>
                <a:rPr lang="ko-KR" altLang="en-US" dirty="0"/>
                <a:t>각자 자신이 선택한 활동과 어울리는 </a:t>
              </a:r>
              <a:r>
                <a:rPr lang="ko-KR" altLang="en-US" dirty="0" smtClean="0"/>
                <a:t>직업을</a:t>
              </a:r>
              <a:endParaRPr lang="en-US" altLang="ko-KR" dirty="0" smtClean="0"/>
            </a:p>
            <a:p>
              <a:r>
                <a:rPr lang="ko-KR" altLang="en-US" dirty="0" smtClean="0"/>
                <a:t> </a:t>
              </a:r>
              <a:r>
                <a:rPr lang="ko-KR" altLang="en-US" dirty="0"/>
                <a:t>발표한 후</a:t>
              </a:r>
              <a:r>
                <a:rPr lang="en-US" altLang="ko-KR" dirty="0"/>
                <a:t>, </a:t>
              </a:r>
              <a:r>
                <a:rPr lang="ko-KR" altLang="en-US" dirty="0"/>
                <a:t>발표를 마친 </a:t>
              </a:r>
              <a:r>
                <a:rPr lang="ko-KR" altLang="en-US" dirty="0" smtClean="0"/>
                <a:t>친구에게</a:t>
              </a:r>
              <a:endParaRPr lang="en-US" altLang="ko-KR" dirty="0" smtClean="0"/>
            </a:p>
            <a:p>
              <a:r>
                <a:rPr lang="ko-KR" altLang="en-US" dirty="0" smtClean="0"/>
                <a:t> </a:t>
              </a:r>
              <a:r>
                <a:rPr lang="ko-KR" altLang="en-US" dirty="0"/>
                <a:t>“빛나는 너의 꿈을 응원해</a:t>
              </a:r>
              <a:r>
                <a:rPr lang="en-US" altLang="ko-KR" dirty="0" smtClean="0"/>
                <a:t>!” </a:t>
              </a:r>
              <a:r>
                <a:rPr lang="ko-KR" altLang="en-US" dirty="0" smtClean="0"/>
                <a:t>라고 </a:t>
              </a:r>
              <a:r>
                <a:rPr lang="ko-KR" altLang="en-US" dirty="0"/>
                <a:t>함께 말해 주세요</a:t>
              </a:r>
              <a:r>
                <a:rPr lang="en-US" altLang="ko-KR" dirty="0"/>
                <a:t>.</a:t>
              </a:r>
              <a:endParaRPr lang="en-US" altLang="ko-KR" dirty="0" smtClean="0"/>
            </a:p>
          </p:txBody>
        </p:sp>
      </p:grpSp>
      <p:grpSp>
        <p:nvGrpSpPr>
          <p:cNvPr id="37" name="그룹 36"/>
          <p:cNvGrpSpPr/>
          <p:nvPr/>
        </p:nvGrpSpPr>
        <p:grpSpPr>
          <a:xfrm>
            <a:off x="19172729" y="768758"/>
            <a:ext cx="4422767" cy="975763"/>
            <a:chOff x="19329492" y="938878"/>
            <a:chExt cx="4422767" cy="975763"/>
          </a:xfrm>
        </p:grpSpPr>
        <p:grpSp>
          <p:nvGrpSpPr>
            <p:cNvPr id="38" name="그룹 37"/>
            <p:cNvGrpSpPr/>
            <p:nvPr/>
          </p:nvGrpSpPr>
          <p:grpSpPr>
            <a:xfrm>
              <a:off x="19329492" y="938878"/>
              <a:ext cx="4422767" cy="878396"/>
              <a:chOff x="19329492" y="917613"/>
              <a:chExt cx="4422767" cy="878396"/>
            </a:xfrm>
          </p:grpSpPr>
          <p:sp>
            <p:nvSpPr>
              <p:cNvPr id="40" name="직사각형 39"/>
              <p:cNvSpPr/>
              <p:nvPr/>
            </p:nvSpPr>
            <p:spPr>
              <a:xfrm>
                <a:off x="20341493" y="974027"/>
                <a:ext cx="3410766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차이와 차별</a:t>
                </a:r>
              </a:p>
            </p:txBody>
          </p:sp>
          <p:sp>
            <p:nvSpPr>
              <p:cNvPr id="41" name="타원 40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3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10448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t>1 건강한 관계와 성</a:t>
            </a:r>
          </a:p>
        </p:txBody>
      </p:sp>
      <p:sp>
        <p:nvSpPr>
          <p:cNvPr id="222" name="01 성의 발달"/>
          <p:cNvSpPr txBox="1"/>
          <p:nvPr/>
        </p:nvSpPr>
        <p:spPr>
          <a:xfrm>
            <a:off x="1049209" y="1311486"/>
            <a:ext cx="2861033" cy="644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lang="en-US" altLang="ko-KR" dirty="0"/>
              <a:t>02</a:t>
            </a:r>
            <a:r>
              <a:rPr lang="ko-KR" altLang="en-US" dirty="0"/>
              <a:t> 관계와 존중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1308345" y="4694798"/>
            <a:ext cx="22287151" cy="7681980"/>
            <a:chOff x="1049209" y="3894324"/>
            <a:chExt cx="22287151" cy="7681980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209" y="3894324"/>
              <a:ext cx="11087392" cy="7681980"/>
            </a:xfrm>
            <a:prstGeom prst="rect">
              <a:avLst/>
            </a:prstGeom>
          </p:spPr>
        </p:pic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91509" y="4376407"/>
              <a:ext cx="10644851" cy="4109225"/>
            </a:xfrm>
            <a:prstGeom prst="rect">
              <a:avLst/>
            </a:prstGeom>
          </p:spPr>
        </p:pic>
      </p:grpSp>
      <p:grpSp>
        <p:nvGrpSpPr>
          <p:cNvPr id="37" name="그룹 36"/>
          <p:cNvGrpSpPr/>
          <p:nvPr/>
        </p:nvGrpSpPr>
        <p:grpSpPr>
          <a:xfrm>
            <a:off x="19172729" y="768758"/>
            <a:ext cx="4422767" cy="975763"/>
            <a:chOff x="19329492" y="938878"/>
            <a:chExt cx="4422767" cy="975763"/>
          </a:xfrm>
        </p:grpSpPr>
        <p:grpSp>
          <p:nvGrpSpPr>
            <p:cNvPr id="38" name="그룹 37"/>
            <p:cNvGrpSpPr/>
            <p:nvPr/>
          </p:nvGrpSpPr>
          <p:grpSpPr>
            <a:xfrm>
              <a:off x="19329492" y="938878"/>
              <a:ext cx="4422767" cy="878396"/>
              <a:chOff x="19329492" y="917613"/>
              <a:chExt cx="4422767" cy="878396"/>
            </a:xfrm>
          </p:grpSpPr>
          <p:sp>
            <p:nvSpPr>
              <p:cNvPr id="40" name="직사각형 39"/>
              <p:cNvSpPr/>
              <p:nvPr/>
            </p:nvSpPr>
            <p:spPr>
              <a:xfrm>
                <a:off x="20341493" y="974027"/>
                <a:ext cx="3410766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차이와 차별</a:t>
                </a:r>
              </a:p>
            </p:txBody>
          </p:sp>
          <p:sp>
            <p:nvSpPr>
              <p:cNvPr id="41" name="타원 40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3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1049209" y="3108960"/>
            <a:ext cx="3230183" cy="1097280"/>
            <a:chOff x="1049209" y="3108960"/>
            <a:chExt cx="3230183" cy="1097280"/>
          </a:xfrm>
        </p:grpSpPr>
        <p:sp>
          <p:nvSpPr>
            <p:cNvPr id="14" name="모서리가 둥근 직사각형 13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88318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47996" y="3329305"/>
              <a:ext cx="2032608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0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예시답안</a:t>
              </a:r>
              <a:endParaRPr kumimoji="0" lang="ko-KR" altLang="en-US" sz="4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80271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t>1 건강한 관계와 성</a:t>
            </a:r>
          </a:p>
        </p:txBody>
      </p:sp>
      <p:sp>
        <p:nvSpPr>
          <p:cNvPr id="246" name="01 성의 발달"/>
          <p:cNvSpPr txBox="1"/>
          <p:nvPr/>
        </p:nvSpPr>
        <p:spPr>
          <a:xfrm>
            <a:off x="1049209" y="1311486"/>
            <a:ext cx="2861033" cy="644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lang="en-US" altLang="ko-KR" dirty="0"/>
              <a:t>02</a:t>
            </a:r>
            <a:r>
              <a:rPr lang="ko-KR" altLang="en-US" dirty="0"/>
              <a:t> 관계와 존중</a:t>
            </a:r>
          </a:p>
        </p:txBody>
      </p:sp>
      <p:pic>
        <p:nvPicPr>
          <p:cNvPr id="247" name="이미지" descr="이미지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10897" y="2588937"/>
            <a:ext cx="21724991" cy="10637603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알맞은 말을 골라 초성 완성해보기"/>
          <p:cNvSpPr txBox="1"/>
          <p:nvPr/>
        </p:nvSpPr>
        <p:spPr>
          <a:xfrm>
            <a:off x="4181815" y="3259811"/>
            <a:ext cx="18102533" cy="1264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solidFill>
                  <a:schemeClr val="accent2">
                    <a:hueOff val="240640"/>
                    <a:satOff val="2542"/>
                    <a:lumOff val="-13198"/>
                  </a:schemeClr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sz="4800" dirty="0"/>
              <a:t>다음에서 단어와 풀이를 알맞게 연결해 보세요</a:t>
            </a:r>
            <a:r>
              <a:rPr lang="en-US" altLang="ko-KR" sz="4800" dirty="0"/>
              <a:t>.</a:t>
            </a:r>
            <a:endParaRPr sz="3200" dirty="0"/>
          </a:p>
        </p:txBody>
      </p:sp>
      <p:sp>
        <p:nvSpPr>
          <p:cNvPr id="87" name="01 성의 발달"/>
          <p:cNvSpPr txBox="1"/>
          <p:nvPr/>
        </p:nvSpPr>
        <p:spPr>
          <a:xfrm>
            <a:off x="6125755" y="10818309"/>
            <a:ext cx="1037024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dirty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8" name="01 성의 발달"/>
          <p:cNvSpPr txBox="1"/>
          <p:nvPr/>
        </p:nvSpPr>
        <p:spPr>
          <a:xfrm>
            <a:off x="6469078" y="10845968"/>
            <a:ext cx="435442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9" name="01 성의 발달"/>
          <p:cNvSpPr txBox="1"/>
          <p:nvPr/>
        </p:nvSpPr>
        <p:spPr>
          <a:xfrm>
            <a:off x="7485777" y="10845968"/>
            <a:ext cx="390331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3" name="모서리가 둥근 직사각형 22"/>
          <p:cNvSpPr/>
          <p:nvPr/>
        </p:nvSpPr>
        <p:spPr>
          <a:xfrm>
            <a:off x="3347194" y="5336640"/>
            <a:ext cx="2078925" cy="892847"/>
          </a:xfrm>
          <a:prstGeom prst="roundRect">
            <a:avLst>
              <a:gd name="adj" fmla="val 45610"/>
            </a:avLst>
          </a:prstGeom>
          <a:solidFill>
            <a:srgbClr val="00A39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29" name="01 성의 발달"/>
          <p:cNvSpPr txBox="1"/>
          <p:nvPr/>
        </p:nvSpPr>
        <p:spPr>
          <a:xfrm>
            <a:off x="3505763" y="5407337"/>
            <a:ext cx="1761785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r>
              <a:rPr lang="ko-KR" altLang="en-US" dirty="0" smtClean="0">
                <a:solidFill>
                  <a:schemeClr val="bg1"/>
                </a:solidFill>
              </a:rPr>
              <a:t>성 차이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7876108" y="5515298"/>
            <a:ext cx="13585770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2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남자와 여자를 구별하며 편견이나 고정 관념을 가지고 불공정하게 대하는 태도</a:t>
            </a:r>
          </a:p>
        </p:txBody>
      </p:sp>
      <p:sp>
        <p:nvSpPr>
          <p:cNvPr id="38" name="모서리가 둥근 직사각형 37"/>
          <p:cNvSpPr/>
          <p:nvPr/>
        </p:nvSpPr>
        <p:spPr>
          <a:xfrm>
            <a:off x="3347194" y="7694439"/>
            <a:ext cx="2078925" cy="892847"/>
          </a:xfrm>
          <a:prstGeom prst="roundRect">
            <a:avLst>
              <a:gd name="adj" fmla="val 45610"/>
            </a:avLst>
          </a:prstGeom>
          <a:solidFill>
            <a:srgbClr val="00A39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9" name="01 성의 발달"/>
          <p:cNvSpPr txBox="1"/>
          <p:nvPr/>
        </p:nvSpPr>
        <p:spPr>
          <a:xfrm>
            <a:off x="3505763" y="7789758"/>
            <a:ext cx="1761785" cy="644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r>
              <a:rPr lang="ko-KR" altLang="en-US" dirty="0" smtClean="0">
                <a:solidFill>
                  <a:schemeClr val="bg1"/>
                </a:solidFill>
              </a:rPr>
              <a:t>성차별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7876108" y="7873097"/>
            <a:ext cx="11152412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3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남자와 여자가</a:t>
            </a:r>
            <a:r>
              <a:rPr lang="en-US" altLang="ko-KR" sz="3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3200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태어날 때부터 다르게 가지는 신체적 특성의 차이</a:t>
            </a:r>
            <a:endParaRPr lang="ko-KR" altLang="en-US" sz="32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7744036" y="11019029"/>
            <a:ext cx="13165890" cy="1908000"/>
            <a:chOff x="12818811" y="10273826"/>
            <a:chExt cx="13165890" cy="1908000"/>
          </a:xfrm>
        </p:grpSpPr>
        <p:sp>
          <p:nvSpPr>
            <p:cNvPr id="62" name="모서리가 둥근 직사각형 61"/>
            <p:cNvSpPr/>
            <p:nvPr/>
          </p:nvSpPr>
          <p:spPr>
            <a:xfrm>
              <a:off x="13445763" y="10273826"/>
              <a:ext cx="12538938" cy="1908000"/>
            </a:xfrm>
            <a:prstGeom prst="roundRect">
              <a:avLst>
                <a:gd name="adj" fmla="val 18572"/>
              </a:avLst>
            </a:prstGeom>
            <a:solidFill>
              <a:srgbClr val="00A39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grpSp>
          <p:nvGrpSpPr>
            <p:cNvPr id="63" name="그룹 62"/>
            <p:cNvGrpSpPr/>
            <p:nvPr/>
          </p:nvGrpSpPr>
          <p:grpSpPr>
            <a:xfrm>
              <a:off x="12818811" y="11051473"/>
              <a:ext cx="967200" cy="398544"/>
              <a:chOff x="10332056" y="11092070"/>
              <a:chExt cx="967200" cy="398544"/>
            </a:xfrm>
          </p:grpSpPr>
          <p:sp>
            <p:nvSpPr>
              <p:cNvPr id="66" name="모서리가 둥근 직사각형 65"/>
              <p:cNvSpPr/>
              <p:nvPr/>
            </p:nvSpPr>
            <p:spPr>
              <a:xfrm>
                <a:off x="10332056" y="11092070"/>
                <a:ext cx="967200" cy="39854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 cap="flat">
                <a:solidFill>
                  <a:srgbClr val="00A396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10656156" y="11115397"/>
                <a:ext cx="318997" cy="3518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1800" b="1" dirty="0" smtClean="0">
                    <a:solidFill>
                      <a:srgbClr val="00A396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답</a:t>
                </a:r>
                <a:endParaRPr kumimoji="0" lang="ko-KR" altLang="en-US" sz="1800" b="1" i="0" u="none" strike="noStrike" cap="none" spc="0" normalizeH="0" baseline="0" dirty="0">
                  <a:ln>
                    <a:noFill/>
                  </a:ln>
                  <a:solidFill>
                    <a:srgbClr val="00A396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grpSp>
          <p:nvGrpSpPr>
            <p:cNvPr id="3" name="그룹 2"/>
            <p:cNvGrpSpPr/>
            <p:nvPr/>
          </p:nvGrpSpPr>
          <p:grpSpPr>
            <a:xfrm>
              <a:off x="13916601" y="10471826"/>
              <a:ext cx="11887767" cy="1512000"/>
              <a:chOff x="13916601" y="10543826"/>
              <a:chExt cx="11887767" cy="1512000"/>
            </a:xfrm>
          </p:grpSpPr>
          <p:sp>
            <p:nvSpPr>
              <p:cNvPr id="64" name="모서리가 둥근 직사각형 63"/>
              <p:cNvSpPr/>
              <p:nvPr/>
            </p:nvSpPr>
            <p:spPr>
              <a:xfrm>
                <a:off x="13916601" y="10543826"/>
                <a:ext cx="11704276" cy="1512000"/>
              </a:xfrm>
              <a:prstGeom prst="roundRect">
                <a:avLst>
                  <a:gd name="adj" fmla="val 18572"/>
                </a:avLst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65" name="01 성의 발달"/>
              <p:cNvSpPr txBox="1"/>
              <p:nvPr/>
            </p:nvSpPr>
            <p:spPr>
              <a:xfrm>
                <a:off x="14133690" y="10805332"/>
                <a:ext cx="11670678" cy="98898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 algn="l" defTabSz="457200">
                  <a:lnSpc>
                    <a:spcPct val="120000"/>
                  </a:lnSpc>
                  <a:defRPr sz="3200">
                    <a:solidFill>
                      <a:schemeClr val="accent4">
                        <a:hueOff val="349036"/>
                        <a:lumOff val="17111"/>
                      </a:schemeClr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lvl1pPr>
              </a:lstStyle>
              <a:p>
                <a:r>
                  <a:rPr lang="ko-KR" altLang="en-US" sz="2400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성 차이 </a:t>
                </a:r>
                <a:r>
                  <a:rPr lang="en-US" altLang="ko-KR" sz="2400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– </a:t>
                </a:r>
                <a:r>
                  <a:rPr lang="ko-KR" altLang="en-US" sz="2400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남자와 여자가 태어날 때부터 다르게 가지는 신체적 특성의 차이</a:t>
                </a:r>
                <a:endParaRPr lang="en-US" altLang="ko-KR" sz="2400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  <a:p>
                <a:r>
                  <a:rPr lang="ko-KR" altLang="en-US" sz="2400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성차별 </a:t>
                </a:r>
                <a:r>
                  <a:rPr lang="en-US" altLang="ko-KR" sz="2400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– </a:t>
                </a:r>
                <a:r>
                  <a:rPr lang="ko-KR" altLang="en-US" sz="2400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남자와 여자를 구별하여 편견이나 고정 관념을 가지고 불공정하게 대하는 태도</a:t>
                </a:r>
                <a:endParaRPr lang="ko-KR" altLang="en-US" sz="24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grpSp>
        <p:nvGrpSpPr>
          <p:cNvPr id="68" name="그룹 67"/>
          <p:cNvGrpSpPr/>
          <p:nvPr/>
        </p:nvGrpSpPr>
        <p:grpSpPr>
          <a:xfrm>
            <a:off x="19172729" y="768758"/>
            <a:ext cx="4422767" cy="975763"/>
            <a:chOff x="19329492" y="938878"/>
            <a:chExt cx="4422767" cy="975763"/>
          </a:xfrm>
        </p:grpSpPr>
        <p:grpSp>
          <p:nvGrpSpPr>
            <p:cNvPr id="69" name="그룹 68"/>
            <p:cNvGrpSpPr/>
            <p:nvPr/>
          </p:nvGrpSpPr>
          <p:grpSpPr>
            <a:xfrm>
              <a:off x="19329492" y="938878"/>
              <a:ext cx="4422767" cy="878396"/>
              <a:chOff x="19329492" y="917613"/>
              <a:chExt cx="4422767" cy="878396"/>
            </a:xfrm>
          </p:grpSpPr>
          <p:sp>
            <p:nvSpPr>
              <p:cNvPr id="71" name="직사각형 70"/>
              <p:cNvSpPr/>
              <p:nvPr/>
            </p:nvSpPr>
            <p:spPr>
              <a:xfrm>
                <a:off x="20341493" y="974027"/>
                <a:ext cx="3410766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차이와 차별</a:t>
                </a:r>
              </a:p>
            </p:txBody>
          </p:sp>
          <p:sp>
            <p:nvSpPr>
              <p:cNvPr id="72" name="타원 71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3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sp>
        <p:nvSpPr>
          <p:cNvPr id="4" name="타원 3"/>
          <p:cNvSpPr/>
          <p:nvPr/>
        </p:nvSpPr>
        <p:spPr>
          <a:xfrm>
            <a:off x="7656702" y="5723484"/>
            <a:ext cx="174668" cy="174668"/>
          </a:xfrm>
          <a:prstGeom prst="ellipse">
            <a:avLst/>
          </a:prstGeom>
          <a:solidFill>
            <a:srgbClr val="00A39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0" name="타원 29"/>
          <p:cNvSpPr/>
          <p:nvPr/>
        </p:nvSpPr>
        <p:spPr>
          <a:xfrm>
            <a:off x="7656702" y="8053528"/>
            <a:ext cx="174668" cy="174668"/>
          </a:xfrm>
          <a:prstGeom prst="ellipse">
            <a:avLst/>
          </a:prstGeom>
          <a:solidFill>
            <a:srgbClr val="00A39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8661311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dirty="0"/>
              <a:t>1 </a:t>
            </a:r>
            <a:r>
              <a:rPr dirty="0" err="1"/>
              <a:t>건강한</a:t>
            </a:r>
            <a:r>
              <a:rPr dirty="0"/>
              <a:t> </a:t>
            </a:r>
            <a:r>
              <a:rPr dirty="0" err="1"/>
              <a:t>관계와</a:t>
            </a:r>
            <a:r>
              <a:rPr dirty="0"/>
              <a:t> 성</a:t>
            </a:r>
          </a:p>
        </p:txBody>
      </p:sp>
      <p:sp>
        <p:nvSpPr>
          <p:cNvPr id="202" name="01 성의 발달"/>
          <p:cNvSpPr txBox="1"/>
          <p:nvPr/>
        </p:nvSpPr>
        <p:spPr>
          <a:xfrm>
            <a:off x="1049209" y="1354225"/>
            <a:ext cx="286103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t>01 성의 발달</a:t>
            </a:r>
          </a:p>
        </p:txBody>
      </p:sp>
      <p:sp>
        <p:nvSpPr>
          <p:cNvPr id="204" name="가족 모두가 출산 과정을 겪는…"/>
          <p:cNvSpPr txBox="1"/>
          <p:nvPr/>
        </p:nvSpPr>
        <p:spPr>
          <a:xfrm>
            <a:off x="2772131" y="5055070"/>
            <a:ext cx="9036330" cy="59095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ts val="7800"/>
              </a:lnSpc>
              <a:defRPr sz="54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dirty="0"/>
              <a:t>가족 모두가 출산 과정을 겪는 </a:t>
            </a:r>
          </a:p>
          <a:p>
            <a:pPr algn="l" defTabSz="457200">
              <a:lnSpc>
                <a:spcPts val="7800"/>
              </a:lnSpc>
              <a:defRPr sz="54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dirty="0"/>
              <a:t>엄마를 도우며 새로운 가족을 </a:t>
            </a:r>
          </a:p>
          <a:p>
            <a:pPr algn="l" defTabSz="457200">
              <a:lnSpc>
                <a:spcPts val="7800"/>
              </a:lnSpc>
              <a:defRPr sz="54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dirty="0"/>
              <a:t>맞을 준비를 합니다</a:t>
            </a:r>
            <a:r>
              <a:rPr lang="en-US" altLang="ko-KR" dirty="0"/>
              <a:t>. </a:t>
            </a:r>
          </a:p>
          <a:p>
            <a:pPr algn="l" defTabSz="457200">
              <a:lnSpc>
                <a:spcPts val="7800"/>
              </a:lnSpc>
              <a:defRPr sz="54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dirty="0"/>
              <a:t>부모님의 사랑과 정성 덕분에 </a:t>
            </a:r>
          </a:p>
          <a:p>
            <a:pPr algn="l" defTabSz="457200">
              <a:lnSpc>
                <a:spcPts val="7800"/>
              </a:lnSpc>
              <a:defRPr sz="54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dirty="0"/>
              <a:t>내가 세상에 태어났습니다</a:t>
            </a:r>
            <a:r>
              <a:rPr lang="en-US" altLang="ko-KR" dirty="0"/>
              <a:t>.</a:t>
            </a:r>
            <a:endParaRPr lang="ko-KR" altLang="en-US" dirty="0"/>
          </a:p>
          <a:p>
            <a:pPr algn="l" defTabSz="457200">
              <a:lnSpc>
                <a:spcPts val="7800"/>
              </a:lnSpc>
              <a:defRPr sz="5400">
                <a:latin typeface="나눔고딕"/>
                <a:ea typeface="나눔고딕"/>
                <a:cs typeface="나눔고딕"/>
                <a:sym typeface="나눔고딕"/>
              </a:defRPr>
            </a:pPr>
            <a:endParaRPr dirty="0"/>
          </a:p>
        </p:txBody>
      </p:sp>
      <p:pic>
        <p:nvPicPr>
          <p:cNvPr id="205" name="붙여넣은 동영상.png" descr="붙여넣은 동영상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41200" y="4540571"/>
            <a:ext cx="10709881" cy="85407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" name="그룹 10"/>
          <p:cNvGrpSpPr/>
          <p:nvPr/>
        </p:nvGrpSpPr>
        <p:grpSpPr>
          <a:xfrm>
            <a:off x="19329492" y="768758"/>
            <a:ext cx="5586089" cy="975763"/>
            <a:chOff x="19329492" y="938878"/>
            <a:chExt cx="5586089" cy="975763"/>
          </a:xfrm>
        </p:grpSpPr>
        <p:grpSp>
          <p:nvGrpSpPr>
            <p:cNvPr id="12" name="그룹 11"/>
            <p:cNvGrpSpPr/>
            <p:nvPr/>
          </p:nvGrpSpPr>
          <p:grpSpPr>
            <a:xfrm>
              <a:off x="19329492" y="938878"/>
              <a:ext cx="5586089" cy="878396"/>
              <a:chOff x="19329492" y="917613"/>
              <a:chExt cx="5586089" cy="878396"/>
            </a:xfrm>
          </p:grpSpPr>
          <p:sp>
            <p:nvSpPr>
              <p:cNvPr id="14" name="직사각형 13"/>
              <p:cNvSpPr/>
              <p:nvPr/>
            </p:nvSpPr>
            <p:spPr>
              <a:xfrm>
                <a:off x="20341493" y="974027"/>
                <a:ext cx="4574088" cy="8125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생명의 탄생</a:t>
                </a:r>
              </a:p>
            </p:txBody>
          </p:sp>
          <p:sp>
            <p:nvSpPr>
              <p:cNvPr id="15" name="타원 14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1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6093977" y="2964333"/>
            <a:ext cx="12196046" cy="1232862"/>
            <a:chOff x="3929407" y="2964333"/>
            <a:chExt cx="12196046" cy="1232862"/>
          </a:xfrm>
        </p:grpSpPr>
        <p:sp>
          <p:nvSpPr>
            <p:cNvPr id="22" name="생명의 탄생에는 소중한 의미가 담겨 있어요"/>
            <p:cNvSpPr txBox="1"/>
            <p:nvPr/>
          </p:nvSpPr>
          <p:spPr>
            <a:xfrm>
              <a:off x="5107726" y="2964333"/>
              <a:ext cx="11017727" cy="12328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r>
                <a:rPr lang="ko-KR" altLang="en-US" dirty="0"/>
                <a:t>태어나게 해 주셔서 고맙습니다</a:t>
              </a:r>
              <a:endParaRPr lang="en-US" altLang="ko-KR" dirty="0"/>
            </a:p>
            <a:p>
              <a:endParaRPr dirty="0"/>
            </a:p>
          </p:txBody>
        </p:sp>
        <p:grpSp>
          <p:nvGrpSpPr>
            <p:cNvPr id="23" name="그룹 22"/>
            <p:cNvGrpSpPr/>
            <p:nvPr/>
          </p:nvGrpSpPr>
          <p:grpSpPr>
            <a:xfrm>
              <a:off x="3929407" y="3124517"/>
              <a:ext cx="932113" cy="1072678"/>
              <a:chOff x="2532397" y="3124517"/>
              <a:chExt cx="932113" cy="1072678"/>
            </a:xfrm>
          </p:grpSpPr>
          <p:sp>
            <p:nvSpPr>
              <p:cNvPr id="24" name="타원 23"/>
              <p:cNvSpPr/>
              <p:nvPr/>
            </p:nvSpPr>
            <p:spPr>
              <a:xfrm>
                <a:off x="2532397" y="3159008"/>
                <a:ext cx="932113" cy="932113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2654882" y="3124517"/>
                <a:ext cx="699812" cy="10726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68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6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882" y="-4601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생명 탄생의 의미를 이해하고 나의 탄생 과정을…"/>
          <p:cNvSpPr txBox="1"/>
          <p:nvPr/>
        </p:nvSpPr>
        <p:spPr>
          <a:xfrm>
            <a:off x="6091362" y="6565503"/>
            <a:ext cx="18244326" cy="2425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/>
          <a:p>
            <a:pPr algn="l">
              <a:lnSpc>
                <a:spcPct val="110000"/>
              </a:lnSpc>
            </a:pPr>
            <a:r>
              <a:rPr lang="ko-KR" altLang="en-US" sz="6400" b="1" dirty="0">
                <a:solidFill>
                  <a:srgbClr val="45B53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성폭력의 의미와 사례를 인지하고 성폭력의 </a:t>
            </a:r>
            <a:endParaRPr lang="en-US" altLang="ko-KR" sz="6400" b="1" dirty="0" smtClean="0">
              <a:solidFill>
                <a:srgbClr val="45B53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10000"/>
              </a:lnSpc>
            </a:pPr>
            <a:r>
              <a:rPr lang="ko-KR" altLang="en-US" sz="6400" b="1" dirty="0" smtClean="0">
                <a:solidFill>
                  <a:srgbClr val="45B53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예방과 </a:t>
            </a:r>
            <a:r>
              <a:rPr lang="ko-KR" altLang="en-US" sz="6400" b="1" dirty="0">
                <a:solidFill>
                  <a:srgbClr val="45B53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대처 행동을 실천한다</a:t>
            </a:r>
            <a:r>
              <a:rPr lang="en-US" altLang="ko-KR" sz="6400" b="1" dirty="0">
                <a:solidFill>
                  <a:srgbClr val="45B53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sz="6400" b="1" dirty="0">
              <a:solidFill>
                <a:srgbClr val="45B53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0" name="● 생명 탄생의 의미를 말할 수 있다.…"/>
          <p:cNvSpPr txBox="1"/>
          <p:nvPr/>
        </p:nvSpPr>
        <p:spPr>
          <a:xfrm>
            <a:off x="6194120" y="9431587"/>
            <a:ext cx="16771387" cy="2925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34340">
              <a:lnSpc>
                <a:spcPct val="160000"/>
              </a:lnSpc>
              <a:defRPr sz="5415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sz="342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●</a:t>
            </a:r>
            <a:r>
              <a:rPr sz="3895" dirty="0"/>
              <a:t> </a:t>
            </a:r>
            <a:r>
              <a:rPr lang="ko-KR" altLang="en-US" sz="5415" dirty="0">
                <a:sym typeface="나눔고딕"/>
              </a:rPr>
              <a:t>성폭력의 뜻을 설명할 수 </a:t>
            </a:r>
            <a:r>
              <a:rPr lang="ko-KR" altLang="en-US" sz="5415" dirty="0" smtClean="0">
                <a:sym typeface="나눔고딕"/>
              </a:rPr>
              <a:t>있다</a:t>
            </a:r>
            <a:r>
              <a:rPr lang="en-US" altLang="ko-KR" dirty="0" smtClean="0"/>
              <a:t>.</a:t>
            </a:r>
          </a:p>
          <a:p>
            <a:pPr algn="l" defTabSz="434340">
              <a:lnSpc>
                <a:spcPct val="160000"/>
              </a:lnSpc>
              <a:defRPr sz="5415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sz="342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● </a:t>
            </a:r>
            <a:r>
              <a:rPr lang="ko-KR" altLang="en-US" sz="5415" dirty="0" err="1">
                <a:sym typeface="나눔고딕"/>
              </a:rPr>
              <a:t>상황별</a:t>
            </a:r>
            <a:r>
              <a:rPr lang="ko-KR" altLang="en-US" sz="5415" dirty="0">
                <a:sym typeface="나눔고딕"/>
              </a:rPr>
              <a:t> 성폭력의 위험에 대처할 수 </a:t>
            </a:r>
            <a:r>
              <a:rPr lang="ko-KR" altLang="en-US" sz="5415" dirty="0" smtClean="0">
                <a:sym typeface="나눔고딕"/>
              </a:rPr>
              <a:t>있다</a:t>
            </a:r>
            <a:r>
              <a:rPr lang="en-US" altLang="ko-KR" dirty="0" smtClean="0"/>
              <a:t>.</a:t>
            </a:r>
          </a:p>
          <a:p>
            <a:pPr algn="l" defTabSz="434340">
              <a:lnSpc>
                <a:spcPct val="160000"/>
              </a:lnSpc>
              <a:defRPr sz="5415">
                <a:latin typeface="나눔고딕"/>
                <a:ea typeface="나눔고딕"/>
                <a:cs typeface="나눔고딕"/>
                <a:sym typeface="나눔고딕"/>
              </a:defRPr>
            </a:pPr>
            <a:endParaRPr dirty="0"/>
          </a:p>
        </p:txBody>
      </p:sp>
      <p:sp>
        <p:nvSpPr>
          <p:cNvPr id="161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dirty="0"/>
              <a:t>1 </a:t>
            </a:r>
            <a:r>
              <a:rPr dirty="0" err="1"/>
              <a:t>건강한</a:t>
            </a:r>
            <a:r>
              <a:rPr dirty="0"/>
              <a:t> </a:t>
            </a:r>
            <a:r>
              <a:rPr dirty="0" err="1"/>
              <a:t>관계와</a:t>
            </a:r>
            <a:r>
              <a:rPr dirty="0"/>
              <a:t> 성</a:t>
            </a:r>
          </a:p>
        </p:txBody>
      </p:sp>
      <p:sp>
        <p:nvSpPr>
          <p:cNvPr id="162" name="01 성의 발달"/>
          <p:cNvSpPr txBox="1"/>
          <p:nvPr/>
        </p:nvSpPr>
        <p:spPr>
          <a:xfrm>
            <a:off x="1049209" y="1286864"/>
            <a:ext cx="3285047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dirty="0" smtClean="0"/>
              <a:t>0</a:t>
            </a:r>
            <a:r>
              <a:rPr lang="en-US" dirty="0" smtClean="0"/>
              <a:t>3</a:t>
            </a:r>
            <a:r>
              <a:rPr dirty="0" smtClean="0"/>
              <a:t> </a:t>
            </a:r>
            <a:r>
              <a:rPr lang="ko-KR" altLang="en-US" dirty="0" smtClean="0"/>
              <a:t>올바른 성 문화</a:t>
            </a:r>
            <a:endParaRPr dirty="0"/>
          </a:p>
        </p:txBody>
      </p:sp>
      <p:grpSp>
        <p:nvGrpSpPr>
          <p:cNvPr id="7" name="그룹 6"/>
          <p:cNvGrpSpPr/>
          <p:nvPr/>
        </p:nvGrpSpPr>
        <p:grpSpPr>
          <a:xfrm>
            <a:off x="4380532" y="3192137"/>
            <a:ext cx="15622936" cy="2550650"/>
            <a:chOff x="6921499" y="3192137"/>
            <a:chExt cx="15622936" cy="2550650"/>
          </a:xfrm>
        </p:grpSpPr>
        <p:sp>
          <p:nvSpPr>
            <p:cNvPr id="2" name="직사각형 1"/>
            <p:cNvSpPr/>
            <p:nvPr/>
          </p:nvSpPr>
          <p:spPr>
            <a:xfrm>
              <a:off x="9475469" y="3448016"/>
              <a:ext cx="13068966" cy="1809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2400" dirty="0" err="1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상황별</a:t>
              </a:r>
              <a:r>
                <a:rPr lang="ko-KR" altLang="en-US" sz="12400" dirty="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 성폭력 예방</a:t>
              </a:r>
            </a:p>
          </p:txBody>
        </p:sp>
        <p:grpSp>
          <p:nvGrpSpPr>
            <p:cNvPr id="6" name="그룹 5"/>
            <p:cNvGrpSpPr/>
            <p:nvPr/>
          </p:nvGrpSpPr>
          <p:grpSpPr>
            <a:xfrm>
              <a:off x="6921499" y="3192137"/>
              <a:ext cx="2286818" cy="2550650"/>
              <a:chOff x="5728225" y="3192137"/>
              <a:chExt cx="2286818" cy="2550650"/>
            </a:xfrm>
          </p:grpSpPr>
          <p:sp>
            <p:nvSpPr>
              <p:cNvPr id="12" name="타원 11"/>
              <p:cNvSpPr/>
              <p:nvPr/>
            </p:nvSpPr>
            <p:spPr>
              <a:xfrm>
                <a:off x="5728225" y="3192137"/>
                <a:ext cx="2286818" cy="2286818"/>
              </a:xfrm>
              <a:prstGeom prst="ellipse">
                <a:avLst/>
              </a:prstGeom>
              <a:noFill/>
              <a:ln w="1270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6190358" y="3341104"/>
                <a:ext cx="1362552" cy="2401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6200" b="0" i="0" u="none" strike="noStrike" cap="none" spc="0" normalizeH="0" baseline="0" dirty="0" smtClean="0">
                    <a:ln>
                      <a:noFill/>
                    </a:ln>
                    <a:solidFill>
                      <a:srgbClr val="6DBA44"/>
                    </a:solidFill>
                    <a:effectLst/>
                    <a:uFillTx/>
                    <a:latin typeface="Sandoll 고딕NeoRound 07 Bd" panose="020B0600000101010101" pitchFamily="34" charset="-127"/>
                    <a:ea typeface="Sandoll 고딕NeoRound 07 Bd" panose="020B0600000101010101" pitchFamily="34" charset="-127"/>
                    <a:sym typeface="Canela Text Regular"/>
                  </a:rPr>
                  <a:t>1</a:t>
                </a:r>
                <a:endParaRPr kumimoji="0" lang="ko-KR" altLang="en-US" sz="16200" b="0" i="0" u="none" strike="noStrike" cap="none" spc="0" normalizeH="0" baseline="0" dirty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endParaRPr>
              </a:p>
            </p:txBody>
          </p:sp>
        </p:grpSp>
      </p:grpSp>
      <p:grpSp>
        <p:nvGrpSpPr>
          <p:cNvPr id="14" name="그룹 13"/>
          <p:cNvGrpSpPr/>
          <p:nvPr/>
        </p:nvGrpSpPr>
        <p:grpSpPr>
          <a:xfrm>
            <a:off x="2090367" y="6215816"/>
            <a:ext cx="3200691" cy="2905931"/>
            <a:chOff x="2090367" y="6215816"/>
            <a:chExt cx="3200691" cy="2905931"/>
          </a:xfrm>
        </p:grpSpPr>
        <p:grpSp>
          <p:nvGrpSpPr>
            <p:cNvPr id="15" name="그룹 14"/>
            <p:cNvGrpSpPr/>
            <p:nvPr/>
          </p:nvGrpSpPr>
          <p:grpSpPr>
            <a:xfrm>
              <a:off x="2090367" y="6215816"/>
              <a:ext cx="3200691" cy="2905931"/>
              <a:chOff x="1941777" y="10007303"/>
              <a:chExt cx="3200691" cy="2905931"/>
            </a:xfrm>
          </p:grpSpPr>
          <p:sp>
            <p:nvSpPr>
              <p:cNvPr id="17" name="자유형 16"/>
              <p:cNvSpPr/>
              <p:nvPr/>
            </p:nvSpPr>
            <p:spPr>
              <a:xfrm rot="20651236">
                <a:off x="1941777" y="10157461"/>
                <a:ext cx="3040193" cy="2755773"/>
              </a:xfrm>
              <a:custGeom>
                <a:avLst/>
                <a:gdLst>
                  <a:gd name="connsiteX0" fmla="*/ 331796 w 3040193"/>
                  <a:gd name="connsiteY0" fmla="*/ 0 h 2755773"/>
                  <a:gd name="connsiteX1" fmla="*/ 2324949 w 3040193"/>
                  <a:gd name="connsiteY1" fmla="*/ 564484 h 2755773"/>
                  <a:gd name="connsiteX2" fmla="*/ 3002750 w 3040193"/>
                  <a:gd name="connsiteY2" fmla="*/ 1777899 h 2755773"/>
                  <a:gd name="connsiteX3" fmla="*/ 2725805 w 3040193"/>
                  <a:gd name="connsiteY3" fmla="*/ 2755773 h 2755773"/>
                  <a:gd name="connsiteX4" fmla="*/ 732653 w 3040193"/>
                  <a:gd name="connsiteY4" fmla="*/ 2191289 h 2755773"/>
                  <a:gd name="connsiteX5" fmla="*/ 54852 w 3040193"/>
                  <a:gd name="connsiteY5" fmla="*/ 977874 h 2755773"/>
                  <a:gd name="connsiteX6" fmla="*/ 0 w 3040193"/>
                  <a:gd name="connsiteY6" fmla="*/ 1171552 h 2755773"/>
                  <a:gd name="connsiteX7" fmla="*/ 0 w 3040193"/>
                  <a:gd name="connsiteY7" fmla="*/ 1171548 h 2755773"/>
                  <a:gd name="connsiteX8" fmla="*/ 331796 w 3040193"/>
                  <a:gd name="connsiteY8" fmla="*/ 0 h 2755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0193" h="2755773">
                    <a:moveTo>
                      <a:pt x="331796" y="0"/>
                    </a:moveTo>
                    <a:lnTo>
                      <a:pt x="2324949" y="564484"/>
                    </a:lnTo>
                    <a:cubicBezTo>
                      <a:pt x="2847194" y="712390"/>
                      <a:pt x="3150656" y="1255655"/>
                      <a:pt x="3002750" y="1777899"/>
                    </a:cubicBezTo>
                    <a:lnTo>
                      <a:pt x="2725805" y="2755773"/>
                    </a:lnTo>
                    <a:lnTo>
                      <a:pt x="732653" y="2191289"/>
                    </a:lnTo>
                    <a:cubicBezTo>
                      <a:pt x="210408" y="2043383"/>
                      <a:pt x="-93054" y="1500118"/>
                      <a:pt x="54852" y="977874"/>
                    </a:cubicBezTo>
                    <a:lnTo>
                      <a:pt x="0" y="1171552"/>
                    </a:lnTo>
                    <a:lnTo>
                      <a:pt x="0" y="1171548"/>
                    </a:lnTo>
                    <a:lnTo>
                      <a:pt x="331796" y="0"/>
                    </a:lnTo>
                    <a:close/>
                  </a:path>
                </a:pathLst>
              </a:custGeom>
              <a:solidFill>
                <a:srgbClr val="6FBE54"/>
              </a:solidFill>
              <a:ln w="381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solidFill>
                      <a:srgbClr val="68BCB5"/>
                    </a:solidFill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8" name="자유형 17"/>
              <p:cNvSpPr/>
              <p:nvPr/>
            </p:nvSpPr>
            <p:spPr>
              <a:xfrm rot="20651236">
                <a:off x="2102275" y="10007303"/>
                <a:ext cx="3040193" cy="2755773"/>
              </a:xfrm>
              <a:custGeom>
                <a:avLst/>
                <a:gdLst>
                  <a:gd name="connsiteX0" fmla="*/ 331796 w 3040193"/>
                  <a:gd name="connsiteY0" fmla="*/ 0 h 2755773"/>
                  <a:gd name="connsiteX1" fmla="*/ 2324949 w 3040193"/>
                  <a:gd name="connsiteY1" fmla="*/ 564484 h 2755773"/>
                  <a:gd name="connsiteX2" fmla="*/ 3002750 w 3040193"/>
                  <a:gd name="connsiteY2" fmla="*/ 1777899 h 2755773"/>
                  <a:gd name="connsiteX3" fmla="*/ 2725805 w 3040193"/>
                  <a:gd name="connsiteY3" fmla="*/ 2755773 h 2755773"/>
                  <a:gd name="connsiteX4" fmla="*/ 732653 w 3040193"/>
                  <a:gd name="connsiteY4" fmla="*/ 2191289 h 2755773"/>
                  <a:gd name="connsiteX5" fmla="*/ 54852 w 3040193"/>
                  <a:gd name="connsiteY5" fmla="*/ 977874 h 2755773"/>
                  <a:gd name="connsiteX6" fmla="*/ 0 w 3040193"/>
                  <a:gd name="connsiteY6" fmla="*/ 1171552 h 2755773"/>
                  <a:gd name="connsiteX7" fmla="*/ 0 w 3040193"/>
                  <a:gd name="connsiteY7" fmla="*/ 1171548 h 2755773"/>
                  <a:gd name="connsiteX8" fmla="*/ 331796 w 3040193"/>
                  <a:gd name="connsiteY8" fmla="*/ 0 h 2755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0193" h="2755773">
                    <a:moveTo>
                      <a:pt x="331796" y="0"/>
                    </a:moveTo>
                    <a:lnTo>
                      <a:pt x="2324949" y="564484"/>
                    </a:lnTo>
                    <a:cubicBezTo>
                      <a:pt x="2847194" y="712390"/>
                      <a:pt x="3150656" y="1255655"/>
                      <a:pt x="3002750" y="1777899"/>
                    </a:cubicBezTo>
                    <a:lnTo>
                      <a:pt x="2725805" y="2755773"/>
                    </a:lnTo>
                    <a:lnTo>
                      <a:pt x="732653" y="2191289"/>
                    </a:lnTo>
                    <a:cubicBezTo>
                      <a:pt x="210408" y="2043383"/>
                      <a:pt x="-93054" y="1500118"/>
                      <a:pt x="54852" y="977874"/>
                    </a:cubicBezTo>
                    <a:lnTo>
                      <a:pt x="0" y="1171552"/>
                    </a:lnTo>
                    <a:lnTo>
                      <a:pt x="0" y="1171548"/>
                    </a:lnTo>
                    <a:lnTo>
                      <a:pt x="331796" y="0"/>
                    </a:lnTo>
                    <a:close/>
                  </a:path>
                </a:pathLst>
              </a:custGeom>
              <a:solidFill>
                <a:srgbClr val="DFEED7"/>
              </a:solidFill>
              <a:ln w="38100" cap="flat">
                <a:solidFill>
                  <a:srgbClr val="68BCB5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solidFill>
                      <a:srgbClr val="68BCB5"/>
                    </a:solidFill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16" name="학습…"/>
            <p:cNvSpPr txBox="1"/>
            <p:nvPr/>
          </p:nvSpPr>
          <p:spPr>
            <a:xfrm>
              <a:off x="2516554" y="6639362"/>
              <a:ext cx="2554505" cy="19316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 anchor="ctr">
              <a:normAutofit/>
            </a:bodyPr>
            <a:lstStyle/>
            <a:p>
              <a:pPr defTabSz="457200">
                <a:lnSpc>
                  <a:spcPct val="110000"/>
                </a:lnSpc>
                <a:defRPr sz="5100">
                  <a:solidFill>
                    <a:schemeClr val="accent3"/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pPr>
              <a:r>
                <a:rPr lang="ko-KR" altLang="en-US" dirty="0"/>
                <a:t>학습</a:t>
              </a:r>
            </a:p>
            <a:p>
              <a:pPr defTabSz="457200">
                <a:lnSpc>
                  <a:spcPct val="110000"/>
                </a:lnSpc>
                <a:defRPr sz="5100">
                  <a:solidFill>
                    <a:schemeClr val="accent3"/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pPr>
              <a:r>
                <a:rPr lang="ko-KR" altLang="en-US" dirty="0" smtClean="0"/>
                <a:t>목표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570016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4601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➊ 생명의 탄생에는 소중한 의미가 담겨 있어요.…"/>
          <p:cNvSpPr txBox="1"/>
          <p:nvPr/>
        </p:nvSpPr>
        <p:spPr>
          <a:xfrm>
            <a:off x="6135459" y="6289706"/>
            <a:ext cx="15280966" cy="1428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/>
          <a:p>
            <a:pPr algn="l" defTabSz="457200">
              <a:lnSpc>
                <a:spcPct val="160000"/>
              </a:lnSpc>
              <a:defRPr sz="57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dirty="0" smtClean="0">
                <a:solidFill>
                  <a:schemeClr val="accent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➊</a:t>
            </a:r>
            <a:r>
              <a:rPr lang="en-US" dirty="0" smtClean="0">
                <a:solidFill>
                  <a:schemeClr val="accent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700" dirty="0">
                <a:sym typeface="나눔고딕"/>
              </a:rPr>
              <a:t>성폭력이 무엇일까요</a:t>
            </a:r>
            <a:r>
              <a:rPr lang="en-US" altLang="ko-KR" sz="5700" dirty="0">
                <a:sym typeface="나눔고딕"/>
              </a:rPr>
              <a:t>?</a:t>
            </a:r>
            <a:endParaRPr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9" name="1 건강한 관계와 성"/>
          <p:cNvSpPr txBox="1"/>
          <p:nvPr/>
        </p:nvSpPr>
        <p:spPr>
          <a:xfrm>
            <a:off x="570790" y="583581"/>
            <a:ext cx="4855329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en-US" altLang="ko-KR" dirty="0"/>
              <a:t>1 </a:t>
            </a:r>
            <a:r>
              <a:rPr lang="ko-KR" altLang="en-US" dirty="0"/>
              <a:t>건강한 관계와 </a:t>
            </a:r>
            <a:r>
              <a:rPr lang="ko-KR" altLang="en-US" dirty="0" smtClean="0"/>
              <a:t>성</a:t>
            </a:r>
            <a:endParaRPr lang="ko-KR" altLang="en-US" dirty="0"/>
          </a:p>
        </p:txBody>
      </p:sp>
      <p:sp>
        <p:nvSpPr>
          <p:cNvPr id="11" name="➊ 생명의 탄생에는 소중한 의미가 담겨 있어요.…"/>
          <p:cNvSpPr txBox="1"/>
          <p:nvPr/>
        </p:nvSpPr>
        <p:spPr>
          <a:xfrm>
            <a:off x="6135459" y="7661306"/>
            <a:ext cx="15280966" cy="1428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/>
          <a:p>
            <a:pPr algn="l" defTabSz="457200">
              <a:lnSpc>
                <a:spcPct val="160000"/>
              </a:lnSpc>
              <a:defRPr sz="57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dirty="0" smtClean="0">
                <a:solidFill>
                  <a:schemeClr val="accent3"/>
                </a:solidFill>
                <a:latin typeface="나눔고딕"/>
                <a:ea typeface="나눔고딕"/>
                <a:cs typeface="나눔고딕"/>
                <a:sym typeface="나눔고딕"/>
              </a:rPr>
              <a:t>➋ </a:t>
            </a:r>
            <a:r>
              <a:rPr lang="ko-KR" altLang="en-US" sz="5700" dirty="0">
                <a:sym typeface="나눔고딕"/>
              </a:rPr>
              <a:t>성폭력 이렇게 예방해요</a:t>
            </a:r>
            <a:endParaRPr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" name="한쪽 모서리가 잘린 사각형 2"/>
          <p:cNvSpPr/>
          <p:nvPr/>
        </p:nvSpPr>
        <p:spPr>
          <a:xfrm>
            <a:off x="2523016" y="6881082"/>
            <a:ext cx="2994609" cy="1804277"/>
          </a:xfrm>
          <a:prstGeom prst="snip1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4" name="한쪽 모서리가 잘린 사각형 13"/>
          <p:cNvSpPr/>
          <p:nvPr/>
        </p:nvSpPr>
        <p:spPr>
          <a:xfrm>
            <a:off x="2703771" y="6683677"/>
            <a:ext cx="2994609" cy="1804277"/>
          </a:xfrm>
          <a:prstGeom prst="snip1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7" name="학습…"/>
          <p:cNvSpPr txBox="1"/>
          <p:nvPr/>
        </p:nvSpPr>
        <p:spPr>
          <a:xfrm>
            <a:off x="2857495" y="6619987"/>
            <a:ext cx="2554505" cy="1931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defTabSz="457200">
              <a:lnSpc>
                <a:spcPct val="110000"/>
              </a:lnSpc>
              <a:defRPr sz="5100">
                <a:solidFill>
                  <a:schemeClr val="accent3"/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pPr>
            <a:r>
              <a:rPr lang="ko-KR" altLang="en-US" dirty="0" smtClean="0">
                <a:solidFill>
                  <a:srgbClr val="EE6B12"/>
                </a:solidFill>
              </a:rPr>
              <a:t>학습</a:t>
            </a:r>
            <a:endParaRPr lang="en-US" altLang="ko-KR" dirty="0" smtClean="0">
              <a:solidFill>
                <a:srgbClr val="EE6B12"/>
              </a:solidFill>
            </a:endParaRPr>
          </a:p>
          <a:p>
            <a:pPr defTabSz="457200">
              <a:lnSpc>
                <a:spcPct val="110000"/>
              </a:lnSpc>
              <a:defRPr sz="5100">
                <a:solidFill>
                  <a:schemeClr val="accent3"/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pPr>
            <a:r>
              <a:rPr lang="ko-KR" altLang="en-US" dirty="0" smtClean="0">
                <a:solidFill>
                  <a:srgbClr val="EE6B12"/>
                </a:solidFill>
              </a:rPr>
              <a:t>계획</a:t>
            </a:r>
            <a:endParaRPr lang="ko-KR" altLang="en-US" dirty="0">
              <a:solidFill>
                <a:srgbClr val="EE6B12"/>
              </a:solidFill>
            </a:endParaRPr>
          </a:p>
        </p:txBody>
      </p:sp>
      <p:grpSp>
        <p:nvGrpSpPr>
          <p:cNvPr id="23" name="그룹 22"/>
          <p:cNvGrpSpPr/>
          <p:nvPr/>
        </p:nvGrpSpPr>
        <p:grpSpPr>
          <a:xfrm>
            <a:off x="4380532" y="3192137"/>
            <a:ext cx="15622936" cy="2550650"/>
            <a:chOff x="6921499" y="3192137"/>
            <a:chExt cx="15622936" cy="2550650"/>
          </a:xfrm>
        </p:grpSpPr>
        <p:sp>
          <p:nvSpPr>
            <p:cNvPr id="24" name="직사각형 23"/>
            <p:cNvSpPr/>
            <p:nvPr/>
          </p:nvSpPr>
          <p:spPr>
            <a:xfrm>
              <a:off x="9475469" y="3448016"/>
              <a:ext cx="13068966" cy="1809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2400" dirty="0" err="1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상황별</a:t>
              </a:r>
              <a:r>
                <a:rPr lang="ko-KR" altLang="en-US" sz="12400" dirty="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 성폭력 예방</a:t>
              </a:r>
            </a:p>
          </p:txBody>
        </p:sp>
        <p:grpSp>
          <p:nvGrpSpPr>
            <p:cNvPr id="26" name="그룹 25"/>
            <p:cNvGrpSpPr/>
            <p:nvPr/>
          </p:nvGrpSpPr>
          <p:grpSpPr>
            <a:xfrm>
              <a:off x="6921499" y="3192137"/>
              <a:ext cx="2286818" cy="2550650"/>
              <a:chOff x="5728225" y="3192137"/>
              <a:chExt cx="2286818" cy="2550650"/>
            </a:xfrm>
          </p:grpSpPr>
          <p:sp>
            <p:nvSpPr>
              <p:cNvPr id="31" name="타원 30"/>
              <p:cNvSpPr/>
              <p:nvPr/>
            </p:nvSpPr>
            <p:spPr>
              <a:xfrm>
                <a:off x="5728225" y="3192137"/>
                <a:ext cx="2286818" cy="2286818"/>
              </a:xfrm>
              <a:prstGeom prst="ellipse">
                <a:avLst/>
              </a:prstGeom>
              <a:noFill/>
              <a:ln w="1270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6190358" y="3341104"/>
                <a:ext cx="1362552" cy="2401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6200" b="0" i="0" u="none" strike="noStrike" cap="none" spc="0" normalizeH="0" baseline="0" dirty="0" smtClean="0">
                    <a:ln>
                      <a:noFill/>
                    </a:ln>
                    <a:solidFill>
                      <a:srgbClr val="6DBA44"/>
                    </a:solidFill>
                    <a:effectLst/>
                    <a:uFillTx/>
                    <a:latin typeface="Sandoll 고딕NeoRound 07 Bd" panose="020B0600000101010101" pitchFamily="34" charset="-127"/>
                    <a:ea typeface="Sandoll 고딕NeoRound 07 Bd" panose="020B0600000101010101" pitchFamily="34" charset="-127"/>
                    <a:sym typeface="Canela Text Regular"/>
                  </a:rPr>
                  <a:t>1</a:t>
                </a:r>
                <a:endParaRPr kumimoji="0" lang="ko-KR" altLang="en-US" sz="16200" b="0" i="0" u="none" strike="noStrike" cap="none" spc="0" normalizeH="0" baseline="0" dirty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endParaRPr>
              </a:p>
            </p:txBody>
          </p:sp>
        </p:grpSp>
      </p:grpSp>
      <p:sp>
        <p:nvSpPr>
          <p:cNvPr id="34" name="01 성의 발달"/>
          <p:cNvSpPr txBox="1"/>
          <p:nvPr/>
        </p:nvSpPr>
        <p:spPr>
          <a:xfrm>
            <a:off x="1049209" y="1286864"/>
            <a:ext cx="3285047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dirty="0" smtClean="0"/>
              <a:t>0</a:t>
            </a:r>
            <a:r>
              <a:rPr lang="en-US" dirty="0" smtClean="0"/>
              <a:t>3</a:t>
            </a:r>
            <a:r>
              <a:rPr dirty="0" smtClean="0"/>
              <a:t> </a:t>
            </a:r>
            <a:r>
              <a:rPr lang="ko-KR" altLang="en-US" dirty="0" smtClean="0"/>
              <a:t>올바른 성 문화</a:t>
            </a:r>
            <a:endParaRPr dirty="0"/>
          </a:p>
        </p:txBody>
      </p:sp>
      <p:sp>
        <p:nvSpPr>
          <p:cNvPr id="35" name="➊ 생명의 탄생에는 소중한 의미가 담겨 있어요.…"/>
          <p:cNvSpPr txBox="1"/>
          <p:nvPr/>
        </p:nvSpPr>
        <p:spPr>
          <a:xfrm>
            <a:off x="6135459" y="8994758"/>
            <a:ext cx="15280966" cy="1428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/>
          <a:p>
            <a:pPr algn="l" defTabSz="457200">
              <a:lnSpc>
                <a:spcPct val="160000"/>
              </a:lnSpc>
              <a:defRPr sz="57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dirty="0">
                <a:solidFill>
                  <a:schemeClr val="accent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➌</a:t>
            </a:r>
            <a:r>
              <a:rPr lang="ko-KR" altLang="en-US" dirty="0" smtClean="0">
                <a:solidFill>
                  <a:schemeClr val="accent3"/>
                </a:solidFill>
                <a:latin typeface="나눔고딕"/>
                <a:ea typeface="나눔고딕"/>
                <a:cs typeface="나눔고딕"/>
                <a:sym typeface="나눔고딕"/>
              </a:rPr>
              <a:t> </a:t>
            </a:r>
            <a:r>
              <a:rPr lang="ko-KR" altLang="en-US" sz="5700" dirty="0">
                <a:sym typeface="나눔고딕"/>
              </a:rPr>
              <a:t>성폭력 이렇게 </a:t>
            </a:r>
            <a:r>
              <a:rPr lang="ko-KR" altLang="en-US" sz="5700" dirty="0" smtClean="0">
                <a:sym typeface="나눔고딕"/>
              </a:rPr>
              <a:t>대처해요</a:t>
            </a:r>
            <a:endParaRPr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36" name="그룹 35"/>
          <p:cNvGrpSpPr/>
          <p:nvPr/>
        </p:nvGrpSpPr>
        <p:grpSpPr>
          <a:xfrm>
            <a:off x="6135459" y="10304817"/>
            <a:ext cx="12846254" cy="1571964"/>
            <a:chOff x="6376024" y="11674549"/>
            <a:chExt cx="12846254" cy="1571964"/>
          </a:xfrm>
        </p:grpSpPr>
        <p:sp>
          <p:nvSpPr>
            <p:cNvPr id="37" name="부모님께 감사 편지 쓰기"/>
            <p:cNvSpPr txBox="1"/>
            <p:nvPr/>
          </p:nvSpPr>
          <p:spPr>
            <a:xfrm>
              <a:off x="9265618" y="11674549"/>
              <a:ext cx="9956660" cy="157196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rmAutofit fontScale="92500"/>
            </a:bodyPr>
            <a:lstStyle>
              <a:lvl1pPr algn="l" defTabSz="457200">
                <a:lnSpc>
                  <a:spcPct val="160000"/>
                </a:lnSpc>
                <a:defRPr sz="5300" b="1">
                  <a:solidFill>
                    <a:srgbClr val="67288E"/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r>
                <a:rPr lang="ko-KR" altLang="en-US" dirty="0"/>
                <a:t>성폭력에 대한 잘못된 생각 알아보기</a:t>
              </a:r>
              <a:endParaRPr dirty="0"/>
            </a:p>
          </p:txBody>
        </p:sp>
        <p:grpSp>
          <p:nvGrpSpPr>
            <p:cNvPr id="38" name="그룹 37"/>
            <p:cNvGrpSpPr/>
            <p:nvPr/>
          </p:nvGrpSpPr>
          <p:grpSpPr>
            <a:xfrm>
              <a:off x="6376024" y="11997636"/>
              <a:ext cx="2585660" cy="909168"/>
              <a:chOff x="6376024" y="11997636"/>
              <a:chExt cx="2585660" cy="909168"/>
            </a:xfrm>
          </p:grpSpPr>
          <p:grpSp>
            <p:nvGrpSpPr>
              <p:cNvPr id="39" name="그룹 38"/>
              <p:cNvGrpSpPr/>
              <p:nvPr/>
            </p:nvGrpSpPr>
            <p:grpSpPr>
              <a:xfrm>
                <a:off x="6376024" y="11997636"/>
                <a:ext cx="2585660" cy="909168"/>
                <a:chOff x="6376024" y="11997636"/>
                <a:chExt cx="2585660" cy="909168"/>
              </a:xfrm>
            </p:grpSpPr>
            <p:pic>
              <p:nvPicPr>
                <p:cNvPr id="41" name="이미지" descr="이미지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6376024" y="11997636"/>
                  <a:ext cx="2585660" cy="909168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sp>
              <p:nvSpPr>
                <p:cNvPr id="42" name="직사각형 41"/>
                <p:cNvSpPr/>
                <p:nvPr/>
              </p:nvSpPr>
              <p:spPr>
                <a:xfrm>
                  <a:off x="8276428" y="12255640"/>
                  <a:ext cx="391800" cy="510363"/>
                </a:xfrm>
                <a:prstGeom prst="rect">
                  <a:avLst/>
                </a:prstGeom>
                <a:solidFill>
                  <a:srgbClr val="883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40" name="직사각형 39"/>
              <p:cNvSpPr/>
              <p:nvPr/>
            </p:nvSpPr>
            <p:spPr>
              <a:xfrm>
                <a:off x="8185120" y="12159955"/>
                <a:ext cx="554960" cy="7017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4400" dirty="0" smtClean="0">
                    <a:solidFill>
                      <a:schemeClr val="bg1"/>
                    </a:solidFill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</a:rPr>
                  <a:t>9</a:t>
                </a:r>
                <a:endParaRPr lang="ko-KR" altLang="en-US" sz="4400" dirty="0">
                  <a:solidFill>
                    <a:schemeClr val="bg1"/>
                  </a:solidFill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086245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다음 그림을 보면서 떠오르는 것을 이야기해 보세요."/>
          <p:cNvSpPr txBox="1"/>
          <p:nvPr/>
        </p:nvSpPr>
        <p:spPr>
          <a:xfrm>
            <a:off x="4250606" y="2946536"/>
            <a:ext cx="19344890" cy="2169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dirty="0"/>
              <a:t>낯선 사람이 다가와 아래와 같이 말한다면 어떻게 대처해야 하는지 이야기해 보세요</a:t>
            </a:r>
            <a:r>
              <a:rPr lang="en-US" altLang="ko-KR" dirty="0"/>
              <a:t>.</a:t>
            </a:r>
            <a:endParaRPr lang="en-US" altLang="ko-KR" sz="8800" dirty="0"/>
          </a:p>
        </p:txBody>
      </p:sp>
      <p:sp>
        <p:nvSpPr>
          <p:cNvPr id="179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dirty="0"/>
              <a:t>1 </a:t>
            </a:r>
            <a:r>
              <a:rPr dirty="0" err="1"/>
              <a:t>건강한</a:t>
            </a:r>
            <a:r>
              <a:rPr dirty="0"/>
              <a:t> </a:t>
            </a:r>
            <a:r>
              <a:rPr dirty="0" err="1"/>
              <a:t>관계와</a:t>
            </a:r>
            <a:r>
              <a:rPr dirty="0"/>
              <a:t> 성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17526809" y="768758"/>
            <a:ext cx="6316361" cy="975763"/>
            <a:chOff x="19329492" y="938878"/>
            <a:chExt cx="6316361" cy="975763"/>
          </a:xfrm>
        </p:grpSpPr>
        <p:grpSp>
          <p:nvGrpSpPr>
            <p:cNvPr id="2" name="그룹 1"/>
            <p:cNvGrpSpPr/>
            <p:nvPr/>
          </p:nvGrpSpPr>
          <p:grpSpPr>
            <a:xfrm>
              <a:off x="19329492" y="938878"/>
              <a:ext cx="6316361" cy="878396"/>
              <a:chOff x="19329492" y="917613"/>
              <a:chExt cx="6316361" cy="878396"/>
            </a:xfrm>
          </p:grpSpPr>
          <p:sp>
            <p:nvSpPr>
              <p:cNvPr id="12" name="직사각형 11"/>
              <p:cNvSpPr/>
              <p:nvPr/>
            </p:nvSpPr>
            <p:spPr>
              <a:xfrm>
                <a:off x="20341492" y="974027"/>
                <a:ext cx="5304361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err="1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상황별</a:t>
                </a:r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 성폭력 예방</a:t>
                </a:r>
              </a:p>
            </p:txBody>
          </p:sp>
          <p:sp>
            <p:nvSpPr>
              <p:cNvPr id="14" name="타원 13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1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pic>
        <p:nvPicPr>
          <p:cNvPr id="16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3646" y="2480974"/>
            <a:ext cx="3403079" cy="5198052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01 성의 발달"/>
          <p:cNvSpPr txBox="1"/>
          <p:nvPr/>
        </p:nvSpPr>
        <p:spPr>
          <a:xfrm>
            <a:off x="1049209" y="1286864"/>
            <a:ext cx="3285047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dirty="0" smtClean="0"/>
              <a:t>0</a:t>
            </a:r>
            <a:r>
              <a:rPr lang="en-US" dirty="0" smtClean="0"/>
              <a:t>3</a:t>
            </a:r>
            <a:r>
              <a:rPr dirty="0" smtClean="0"/>
              <a:t> </a:t>
            </a:r>
            <a:r>
              <a:rPr lang="ko-KR" altLang="en-US" dirty="0" smtClean="0"/>
              <a:t>올바른 성 문화</a:t>
            </a:r>
            <a:endParaRPr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801" y="5679975"/>
            <a:ext cx="11246399" cy="715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302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dirty="0"/>
              <a:t>1 </a:t>
            </a:r>
            <a:r>
              <a:rPr dirty="0" err="1"/>
              <a:t>건강한</a:t>
            </a:r>
            <a:r>
              <a:rPr dirty="0"/>
              <a:t> </a:t>
            </a:r>
            <a:r>
              <a:rPr dirty="0" err="1"/>
              <a:t>관계와</a:t>
            </a:r>
            <a:r>
              <a:rPr dirty="0"/>
              <a:t> 성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17526809" y="768758"/>
            <a:ext cx="6316361" cy="975763"/>
            <a:chOff x="19329492" y="938878"/>
            <a:chExt cx="6316361" cy="975763"/>
          </a:xfrm>
        </p:grpSpPr>
        <p:grpSp>
          <p:nvGrpSpPr>
            <p:cNvPr id="2" name="그룹 1"/>
            <p:cNvGrpSpPr/>
            <p:nvPr/>
          </p:nvGrpSpPr>
          <p:grpSpPr>
            <a:xfrm>
              <a:off x="19329492" y="938878"/>
              <a:ext cx="6316361" cy="878396"/>
              <a:chOff x="19329492" y="917613"/>
              <a:chExt cx="6316361" cy="878396"/>
            </a:xfrm>
          </p:grpSpPr>
          <p:sp>
            <p:nvSpPr>
              <p:cNvPr id="12" name="직사각형 11"/>
              <p:cNvSpPr/>
              <p:nvPr/>
            </p:nvSpPr>
            <p:spPr>
              <a:xfrm>
                <a:off x="20341492" y="974027"/>
                <a:ext cx="5304361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err="1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상황별</a:t>
                </a:r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 성폭력 예방</a:t>
                </a:r>
              </a:p>
            </p:txBody>
          </p:sp>
          <p:sp>
            <p:nvSpPr>
              <p:cNvPr id="14" name="타원 13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1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sp>
        <p:nvSpPr>
          <p:cNvPr id="13" name="01 성의 발달"/>
          <p:cNvSpPr txBox="1"/>
          <p:nvPr/>
        </p:nvSpPr>
        <p:spPr>
          <a:xfrm>
            <a:off x="1049209" y="1286864"/>
            <a:ext cx="3285047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dirty="0" smtClean="0"/>
              <a:t>0</a:t>
            </a:r>
            <a:r>
              <a:rPr lang="en-US" dirty="0" smtClean="0"/>
              <a:t>3</a:t>
            </a:r>
            <a:r>
              <a:rPr dirty="0" smtClean="0"/>
              <a:t> </a:t>
            </a:r>
            <a:r>
              <a:rPr lang="ko-KR" altLang="en-US" dirty="0" smtClean="0"/>
              <a:t>올바른 성 문화</a:t>
            </a:r>
            <a:endParaRPr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3840" y="2493790"/>
            <a:ext cx="10862335" cy="10717019"/>
          </a:xfrm>
          <a:prstGeom prst="rect">
            <a:avLst/>
          </a:prstGeom>
        </p:spPr>
      </p:pic>
      <p:grpSp>
        <p:nvGrpSpPr>
          <p:cNvPr id="16" name="그룹 15"/>
          <p:cNvGrpSpPr/>
          <p:nvPr/>
        </p:nvGrpSpPr>
        <p:grpSpPr>
          <a:xfrm>
            <a:off x="2479725" y="7528121"/>
            <a:ext cx="3108960" cy="1092062"/>
            <a:chOff x="7936992" y="2803546"/>
            <a:chExt cx="3108960" cy="1092062"/>
          </a:xfrm>
        </p:grpSpPr>
        <p:sp>
          <p:nvSpPr>
            <p:cNvPr id="20" name="모서리가 둥근 직사각형 19"/>
            <p:cNvSpPr/>
            <p:nvPr/>
          </p:nvSpPr>
          <p:spPr>
            <a:xfrm>
              <a:off x="7936992" y="2803546"/>
              <a:ext cx="3108960" cy="1092062"/>
            </a:xfrm>
            <a:prstGeom prst="roundRect">
              <a:avLst>
                <a:gd name="adj" fmla="val 26715"/>
              </a:avLst>
            </a:prstGeom>
            <a:solidFill>
              <a:srgbClr val="6DBA4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1" name="다음 그림을 보면서 떠오르는 것을 이야기해 보세요."/>
            <p:cNvSpPr txBox="1"/>
            <p:nvPr/>
          </p:nvSpPr>
          <p:spPr>
            <a:xfrm>
              <a:off x="8156448" y="2930408"/>
              <a:ext cx="2670048" cy="6554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4800" dirty="0" smtClean="0">
                  <a:solidFill>
                    <a:schemeClr val="bg1"/>
                  </a:solidFill>
                </a:rPr>
                <a:t>어휘 창고</a:t>
              </a:r>
              <a:endParaRPr sz="4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85972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</p:spPr>
      </p:pic>
      <p:sp>
        <p:nvSpPr>
          <p:cNvPr id="188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t>1 건강한 관계와 성</a:t>
            </a:r>
          </a:p>
        </p:txBody>
      </p:sp>
      <p:grpSp>
        <p:nvGrpSpPr>
          <p:cNvPr id="6" name="그룹 5"/>
          <p:cNvGrpSpPr/>
          <p:nvPr/>
        </p:nvGrpSpPr>
        <p:grpSpPr>
          <a:xfrm>
            <a:off x="7647640" y="2400854"/>
            <a:ext cx="9088720" cy="1232862"/>
            <a:chOff x="3929407" y="2964333"/>
            <a:chExt cx="9088720" cy="1232862"/>
          </a:xfrm>
        </p:grpSpPr>
        <p:sp>
          <p:nvSpPr>
            <p:cNvPr id="193" name="생명의 탄생에는 소중한 의미가 담겨 있어요"/>
            <p:cNvSpPr txBox="1"/>
            <p:nvPr/>
          </p:nvSpPr>
          <p:spPr>
            <a:xfrm>
              <a:off x="5107726" y="2964333"/>
              <a:ext cx="7910401" cy="12328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r>
                <a:rPr lang="ko-KR" altLang="en-US" dirty="0"/>
                <a:t>성폭력이 무엇일까요</a:t>
              </a:r>
              <a:r>
                <a:rPr lang="en-US" altLang="ko-KR" dirty="0"/>
                <a:t>?</a:t>
              </a:r>
              <a:endParaRPr dirty="0"/>
            </a:p>
          </p:txBody>
        </p:sp>
        <p:grpSp>
          <p:nvGrpSpPr>
            <p:cNvPr id="5" name="그룹 4"/>
            <p:cNvGrpSpPr/>
            <p:nvPr/>
          </p:nvGrpSpPr>
          <p:grpSpPr>
            <a:xfrm>
              <a:off x="3929407" y="3124517"/>
              <a:ext cx="932113" cy="1072678"/>
              <a:chOff x="2532397" y="3124517"/>
              <a:chExt cx="932113" cy="1072678"/>
            </a:xfrm>
          </p:grpSpPr>
          <p:sp>
            <p:nvSpPr>
              <p:cNvPr id="3" name="타원 2"/>
              <p:cNvSpPr/>
              <p:nvPr/>
            </p:nvSpPr>
            <p:spPr>
              <a:xfrm>
                <a:off x="2532397" y="3159008"/>
                <a:ext cx="932113" cy="932113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2654882" y="3124517"/>
                <a:ext cx="699812" cy="10726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68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6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27" name="그룹 26"/>
          <p:cNvGrpSpPr/>
          <p:nvPr/>
        </p:nvGrpSpPr>
        <p:grpSpPr>
          <a:xfrm>
            <a:off x="17526809" y="768758"/>
            <a:ext cx="6316361" cy="975763"/>
            <a:chOff x="19329492" y="938878"/>
            <a:chExt cx="6316361" cy="975763"/>
          </a:xfrm>
        </p:grpSpPr>
        <p:grpSp>
          <p:nvGrpSpPr>
            <p:cNvPr id="28" name="그룹 27"/>
            <p:cNvGrpSpPr/>
            <p:nvPr/>
          </p:nvGrpSpPr>
          <p:grpSpPr>
            <a:xfrm>
              <a:off x="19329492" y="938878"/>
              <a:ext cx="6316361" cy="878396"/>
              <a:chOff x="19329492" y="917613"/>
              <a:chExt cx="6316361" cy="878396"/>
            </a:xfrm>
          </p:grpSpPr>
          <p:sp>
            <p:nvSpPr>
              <p:cNvPr id="39" name="직사각형 38"/>
              <p:cNvSpPr/>
              <p:nvPr/>
            </p:nvSpPr>
            <p:spPr>
              <a:xfrm>
                <a:off x="20341492" y="974027"/>
                <a:ext cx="5304361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err="1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상황별</a:t>
                </a:r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 성폭력 예방</a:t>
                </a:r>
              </a:p>
            </p:txBody>
          </p:sp>
          <p:sp>
            <p:nvSpPr>
              <p:cNvPr id="40" name="타원 39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1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sp>
        <p:nvSpPr>
          <p:cNvPr id="41" name="01 성의 발달"/>
          <p:cNvSpPr txBox="1"/>
          <p:nvPr/>
        </p:nvSpPr>
        <p:spPr>
          <a:xfrm>
            <a:off x="1049209" y="1286864"/>
            <a:ext cx="3285047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dirty="0" smtClean="0"/>
              <a:t>0</a:t>
            </a:r>
            <a:r>
              <a:rPr lang="en-US" dirty="0" smtClean="0"/>
              <a:t>3</a:t>
            </a:r>
            <a:r>
              <a:rPr dirty="0" smtClean="0"/>
              <a:t> </a:t>
            </a:r>
            <a:r>
              <a:rPr lang="ko-KR" altLang="en-US" dirty="0" smtClean="0"/>
              <a:t>올바른 성 문화</a:t>
            </a:r>
            <a:endParaRPr dirty="0"/>
          </a:p>
        </p:txBody>
      </p:sp>
      <p:sp>
        <p:nvSpPr>
          <p:cNvPr id="42" name="결혼 후 행복한 시간을 보내던 부모님은…"/>
          <p:cNvSpPr txBox="1"/>
          <p:nvPr/>
        </p:nvSpPr>
        <p:spPr>
          <a:xfrm>
            <a:off x="3115637" y="3832062"/>
            <a:ext cx="18152727" cy="2326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성폭력이란 상대방의 의사에 반하여 이루어지는 성적인 말과 행동으로</a:t>
            </a:r>
            <a:r>
              <a:rPr lang="en-US" altLang="ko-KR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3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상대의 </a:t>
            </a: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성적 자기결정권을 침해하는 모든 행위를 의미합니다</a:t>
            </a:r>
            <a:r>
              <a:rPr lang="en-US" altLang="ko-KR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상대방의 동의 </a:t>
            </a:r>
            <a:r>
              <a:rPr lang="ko-KR" altLang="en-US" sz="3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없이 </a:t>
            </a: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몸을 만지거나 자기의 몸을 보여 주는 일</a:t>
            </a:r>
            <a:r>
              <a:rPr lang="en-US" altLang="ko-KR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성적인 괴롭힘과 수치심을 </a:t>
            </a:r>
            <a:r>
              <a:rPr lang="ko-KR" altLang="en-US" sz="3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일으키는 </a:t>
            </a: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놀림 등이 모두 성폭력에 해당합니다</a:t>
            </a:r>
            <a:r>
              <a:rPr lang="en-US" altLang="ko-KR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sz="40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6665543" y="6158459"/>
            <a:ext cx="11967546" cy="7375197"/>
            <a:chOff x="4011458" y="7627753"/>
            <a:chExt cx="9411934" cy="5800259"/>
          </a:xfrm>
        </p:grpSpPr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11458" y="7647360"/>
              <a:ext cx="2929723" cy="5228125"/>
            </a:xfrm>
            <a:prstGeom prst="rect">
              <a:avLst/>
            </a:prstGeom>
          </p:spPr>
        </p:pic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21961" y="7873781"/>
              <a:ext cx="2791621" cy="5109752"/>
            </a:xfrm>
            <a:prstGeom prst="rect">
              <a:avLst/>
            </a:prstGeom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99094" y="7627753"/>
              <a:ext cx="3324298" cy="58002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54966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</p:spPr>
      </p:pic>
      <p:sp>
        <p:nvSpPr>
          <p:cNvPr id="188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t>1 건강한 관계와 성</a:t>
            </a:r>
          </a:p>
        </p:txBody>
      </p:sp>
      <p:grpSp>
        <p:nvGrpSpPr>
          <p:cNvPr id="21" name="그룹 20"/>
          <p:cNvGrpSpPr/>
          <p:nvPr/>
        </p:nvGrpSpPr>
        <p:grpSpPr>
          <a:xfrm>
            <a:off x="17526809" y="768758"/>
            <a:ext cx="6316361" cy="975763"/>
            <a:chOff x="19329492" y="938878"/>
            <a:chExt cx="6316361" cy="975763"/>
          </a:xfrm>
        </p:grpSpPr>
        <p:grpSp>
          <p:nvGrpSpPr>
            <p:cNvPr id="22" name="그룹 21"/>
            <p:cNvGrpSpPr/>
            <p:nvPr/>
          </p:nvGrpSpPr>
          <p:grpSpPr>
            <a:xfrm>
              <a:off x="19329492" y="938878"/>
              <a:ext cx="6316361" cy="878396"/>
              <a:chOff x="19329492" y="917613"/>
              <a:chExt cx="6316361" cy="878396"/>
            </a:xfrm>
          </p:grpSpPr>
          <p:sp>
            <p:nvSpPr>
              <p:cNvPr id="24" name="직사각형 23"/>
              <p:cNvSpPr/>
              <p:nvPr/>
            </p:nvSpPr>
            <p:spPr>
              <a:xfrm>
                <a:off x="20341492" y="974027"/>
                <a:ext cx="5304361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err="1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상황별</a:t>
                </a:r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 성폭력 예방</a:t>
                </a:r>
              </a:p>
            </p:txBody>
          </p:sp>
          <p:sp>
            <p:nvSpPr>
              <p:cNvPr id="25" name="타원 24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1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sp>
        <p:nvSpPr>
          <p:cNvPr id="27" name="01 성의 발달"/>
          <p:cNvSpPr txBox="1"/>
          <p:nvPr/>
        </p:nvSpPr>
        <p:spPr>
          <a:xfrm>
            <a:off x="1049209" y="1286864"/>
            <a:ext cx="3285047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dirty="0" smtClean="0"/>
              <a:t>0</a:t>
            </a:r>
            <a:r>
              <a:rPr lang="en-US" dirty="0" smtClean="0"/>
              <a:t>3</a:t>
            </a:r>
            <a:r>
              <a:rPr dirty="0" smtClean="0"/>
              <a:t> </a:t>
            </a:r>
            <a:r>
              <a:rPr lang="ko-KR" altLang="en-US" dirty="0" smtClean="0"/>
              <a:t>올바른 성 문화</a:t>
            </a:r>
            <a:endParaRPr dirty="0"/>
          </a:p>
        </p:txBody>
      </p:sp>
      <p:grpSp>
        <p:nvGrpSpPr>
          <p:cNvPr id="30" name="그룹 29"/>
          <p:cNvGrpSpPr/>
          <p:nvPr/>
        </p:nvGrpSpPr>
        <p:grpSpPr>
          <a:xfrm>
            <a:off x="7252416" y="2400854"/>
            <a:ext cx="9879169" cy="1232862"/>
            <a:chOff x="3929407" y="2964333"/>
            <a:chExt cx="9879169" cy="1232862"/>
          </a:xfrm>
        </p:grpSpPr>
        <p:sp>
          <p:nvSpPr>
            <p:cNvPr id="31" name="생명의 탄생에는 소중한 의미가 담겨 있어요"/>
            <p:cNvSpPr txBox="1"/>
            <p:nvPr/>
          </p:nvSpPr>
          <p:spPr>
            <a:xfrm>
              <a:off x="5107726" y="2964333"/>
              <a:ext cx="8700850" cy="12328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r>
                <a:rPr lang="ko-KR" altLang="en-US" dirty="0"/>
                <a:t>성폭력 이렇게 예방해요</a:t>
              </a:r>
              <a:endParaRPr dirty="0"/>
            </a:p>
          </p:txBody>
        </p:sp>
        <p:grpSp>
          <p:nvGrpSpPr>
            <p:cNvPr id="32" name="그룹 31"/>
            <p:cNvGrpSpPr/>
            <p:nvPr/>
          </p:nvGrpSpPr>
          <p:grpSpPr>
            <a:xfrm>
              <a:off x="3929407" y="3124517"/>
              <a:ext cx="932113" cy="1072678"/>
              <a:chOff x="2532397" y="3124517"/>
              <a:chExt cx="932113" cy="1072678"/>
            </a:xfrm>
          </p:grpSpPr>
          <p:sp>
            <p:nvSpPr>
              <p:cNvPr id="33" name="타원 32"/>
              <p:cNvSpPr/>
              <p:nvPr/>
            </p:nvSpPr>
            <p:spPr>
              <a:xfrm>
                <a:off x="2532397" y="3159008"/>
                <a:ext cx="932113" cy="932113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2654882" y="3124517"/>
                <a:ext cx="699812" cy="10726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68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6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grpSp>
        <p:nvGrpSpPr>
          <p:cNvPr id="3" name="그룹 2"/>
          <p:cNvGrpSpPr/>
          <p:nvPr/>
        </p:nvGrpSpPr>
        <p:grpSpPr>
          <a:xfrm>
            <a:off x="2049662" y="3832062"/>
            <a:ext cx="20284677" cy="9168798"/>
            <a:chOff x="2304869" y="3832062"/>
            <a:chExt cx="20284677" cy="9168798"/>
          </a:xfrm>
        </p:grpSpPr>
        <p:sp>
          <p:nvSpPr>
            <p:cNvPr id="36" name="결혼 후 행복한 시간을 보내던 부모님은…"/>
            <p:cNvSpPr txBox="1"/>
            <p:nvPr/>
          </p:nvSpPr>
          <p:spPr>
            <a:xfrm>
              <a:off x="2304869" y="4266271"/>
              <a:ext cx="9887131" cy="392675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/>
            <a:p>
              <a:pPr algn="l">
                <a:lnSpc>
                  <a:spcPct val="150000"/>
                </a:lnSpc>
              </a:pPr>
              <a:r>
                <a:rPr lang="ko-KR" altLang="en-US" sz="32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나의 몸을 다른 사람이 함부로 해서는 안된다는 사실을 기억하고 가까운 </a:t>
              </a:r>
              <a:r>
                <a:rPr lang="ko-KR" altLang="en-US" sz="32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사람이라도 </a:t>
              </a:r>
              <a:r>
                <a:rPr lang="ko-KR" altLang="en-US" sz="32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예의에 어긋나는 말과 행동</a:t>
              </a:r>
              <a:r>
                <a:rPr lang="en-US" altLang="ko-KR" sz="32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, </a:t>
              </a:r>
              <a:r>
                <a:rPr lang="ko-KR" altLang="en-US" sz="32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무리한 요구를 하면 분명하게 거부 </a:t>
              </a:r>
              <a:r>
                <a:rPr lang="ko-KR" altLang="en-US" sz="32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의사를 </a:t>
              </a:r>
              <a:r>
                <a:rPr lang="ko-KR" altLang="en-US" sz="32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표현합니다</a:t>
              </a:r>
              <a:r>
                <a:rPr lang="en-US" altLang="ko-KR" sz="32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50000"/>
                </a:lnSpc>
              </a:pPr>
              <a:r>
                <a:rPr lang="ko-KR" altLang="en-US" sz="32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또 다른 사람이 ‘</a:t>
              </a:r>
              <a:r>
                <a:rPr lang="ko-KR" altLang="en-US" sz="3200" b="1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침묵’하거나</a:t>
              </a:r>
              <a:r>
                <a:rPr lang="ko-KR" altLang="en-US" sz="32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‘</a:t>
              </a:r>
              <a:r>
                <a:rPr lang="ko-KR" altLang="en-US" sz="3200" b="1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아니요’</a:t>
              </a:r>
              <a:r>
                <a:rPr lang="ko-KR" altLang="en-US" sz="3200" b="1" dirty="0" err="1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라고</a:t>
              </a:r>
              <a:r>
                <a:rPr lang="ko-KR" altLang="en-US" sz="3200" b="1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</a:t>
              </a:r>
              <a:r>
                <a:rPr lang="ko-KR" altLang="en-US" sz="32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하는 것은 거절로 받아들이고 존중해야 합니다</a:t>
              </a:r>
              <a:r>
                <a:rPr lang="en-US" altLang="ko-KR" sz="3200" b="1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sz="3200" b="1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166701" y="3832062"/>
              <a:ext cx="9422845" cy="91687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54336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</p:spPr>
      </p:pic>
      <p:sp>
        <p:nvSpPr>
          <p:cNvPr id="188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dirty="0"/>
              <a:t>1 </a:t>
            </a:r>
            <a:r>
              <a:rPr dirty="0" err="1"/>
              <a:t>건강한</a:t>
            </a:r>
            <a:r>
              <a:rPr dirty="0"/>
              <a:t> </a:t>
            </a:r>
            <a:r>
              <a:rPr dirty="0" err="1"/>
              <a:t>관계와</a:t>
            </a:r>
            <a:r>
              <a:rPr dirty="0"/>
              <a:t> 성</a:t>
            </a:r>
          </a:p>
        </p:txBody>
      </p:sp>
      <p:grpSp>
        <p:nvGrpSpPr>
          <p:cNvPr id="21" name="그룹 20"/>
          <p:cNvGrpSpPr/>
          <p:nvPr/>
        </p:nvGrpSpPr>
        <p:grpSpPr>
          <a:xfrm>
            <a:off x="17526809" y="768758"/>
            <a:ext cx="6316361" cy="975763"/>
            <a:chOff x="19329492" y="938878"/>
            <a:chExt cx="6316361" cy="975763"/>
          </a:xfrm>
        </p:grpSpPr>
        <p:grpSp>
          <p:nvGrpSpPr>
            <p:cNvPr id="22" name="그룹 21"/>
            <p:cNvGrpSpPr/>
            <p:nvPr/>
          </p:nvGrpSpPr>
          <p:grpSpPr>
            <a:xfrm>
              <a:off x="19329492" y="938878"/>
              <a:ext cx="6316361" cy="878396"/>
              <a:chOff x="19329492" y="917613"/>
              <a:chExt cx="6316361" cy="878396"/>
            </a:xfrm>
          </p:grpSpPr>
          <p:sp>
            <p:nvSpPr>
              <p:cNvPr id="24" name="직사각형 23"/>
              <p:cNvSpPr/>
              <p:nvPr/>
            </p:nvSpPr>
            <p:spPr>
              <a:xfrm>
                <a:off x="20341492" y="974027"/>
                <a:ext cx="5304361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err="1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상황별</a:t>
                </a:r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 성폭력 예방</a:t>
                </a:r>
              </a:p>
            </p:txBody>
          </p:sp>
          <p:sp>
            <p:nvSpPr>
              <p:cNvPr id="25" name="타원 24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1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sp>
        <p:nvSpPr>
          <p:cNvPr id="27" name="01 성의 발달"/>
          <p:cNvSpPr txBox="1"/>
          <p:nvPr/>
        </p:nvSpPr>
        <p:spPr>
          <a:xfrm>
            <a:off x="1049209" y="1286864"/>
            <a:ext cx="3285047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dirty="0" smtClean="0"/>
              <a:t>0</a:t>
            </a:r>
            <a:r>
              <a:rPr lang="en-US" dirty="0" smtClean="0"/>
              <a:t>3</a:t>
            </a:r>
            <a:r>
              <a:rPr dirty="0" smtClean="0"/>
              <a:t> </a:t>
            </a:r>
            <a:r>
              <a:rPr lang="ko-KR" altLang="en-US" dirty="0" smtClean="0"/>
              <a:t>올바른 성 문화</a:t>
            </a:r>
            <a:endParaRPr dirty="0"/>
          </a:p>
        </p:txBody>
      </p:sp>
      <p:grpSp>
        <p:nvGrpSpPr>
          <p:cNvPr id="30" name="그룹 29"/>
          <p:cNvGrpSpPr/>
          <p:nvPr/>
        </p:nvGrpSpPr>
        <p:grpSpPr>
          <a:xfrm>
            <a:off x="7252416" y="2400854"/>
            <a:ext cx="9879169" cy="1232862"/>
            <a:chOff x="3929407" y="2964333"/>
            <a:chExt cx="9879169" cy="1232862"/>
          </a:xfrm>
        </p:grpSpPr>
        <p:sp>
          <p:nvSpPr>
            <p:cNvPr id="31" name="생명의 탄생에는 소중한 의미가 담겨 있어요"/>
            <p:cNvSpPr txBox="1"/>
            <p:nvPr/>
          </p:nvSpPr>
          <p:spPr>
            <a:xfrm>
              <a:off x="5107726" y="2964333"/>
              <a:ext cx="8700850" cy="12328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r>
                <a:rPr lang="ko-KR" altLang="en-US" dirty="0"/>
                <a:t>성폭력 이렇게 </a:t>
              </a:r>
              <a:r>
                <a:rPr lang="ko-KR" altLang="en-US" dirty="0" smtClean="0"/>
                <a:t>대처해요</a:t>
              </a:r>
              <a:endParaRPr dirty="0"/>
            </a:p>
          </p:txBody>
        </p:sp>
        <p:grpSp>
          <p:nvGrpSpPr>
            <p:cNvPr id="32" name="그룹 31"/>
            <p:cNvGrpSpPr/>
            <p:nvPr/>
          </p:nvGrpSpPr>
          <p:grpSpPr>
            <a:xfrm>
              <a:off x="3929407" y="3124517"/>
              <a:ext cx="932113" cy="1072678"/>
              <a:chOff x="2532397" y="3124517"/>
              <a:chExt cx="932113" cy="1072678"/>
            </a:xfrm>
          </p:grpSpPr>
          <p:sp>
            <p:nvSpPr>
              <p:cNvPr id="33" name="타원 32"/>
              <p:cNvSpPr/>
              <p:nvPr/>
            </p:nvSpPr>
            <p:spPr>
              <a:xfrm>
                <a:off x="2532397" y="3159008"/>
                <a:ext cx="932113" cy="932113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2654882" y="3124517"/>
                <a:ext cx="699812" cy="10726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68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  <a:endParaRPr kumimoji="0" lang="ko-KR" altLang="en-US" sz="6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36" name="결혼 후 행복한 시간을 보내던 부모님은…"/>
          <p:cNvSpPr txBox="1"/>
          <p:nvPr/>
        </p:nvSpPr>
        <p:spPr>
          <a:xfrm>
            <a:off x="2984695" y="4266271"/>
            <a:ext cx="18414610" cy="2262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누군가가 나에게 수치심이나 모욕감을 주는 신체 접촉을 강요하면</a:t>
            </a:r>
            <a:r>
              <a:rPr lang="en-US" altLang="ko-KR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3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단호하게 </a:t>
            </a: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거부 의사를 표현해야 합니다</a:t>
            </a:r>
            <a:r>
              <a:rPr lang="en-US" altLang="ko-KR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그리고 부모님</a:t>
            </a:r>
            <a:r>
              <a:rPr lang="en-US" altLang="ko-KR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선생님 등 믿을 만한 </a:t>
            </a:r>
            <a:r>
              <a:rPr lang="ko-KR" altLang="en-US" sz="3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어른에게 알리고 </a:t>
            </a: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도움을 요청해야 합니다</a:t>
            </a:r>
            <a:r>
              <a:rPr lang="en-US" altLang="ko-KR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혼자 고민하지 말고 주변에 도움을 청하는 </a:t>
            </a:r>
            <a:r>
              <a:rPr lang="ko-KR" altLang="en-US" sz="3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것이 </a:t>
            </a: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중요합니다</a:t>
            </a:r>
            <a:r>
              <a:rPr lang="en-US" altLang="ko-KR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sz="40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1005538" y="7267445"/>
            <a:ext cx="22372924" cy="4926660"/>
            <a:chOff x="1005538" y="7267445"/>
            <a:chExt cx="22372924" cy="4926660"/>
          </a:xfrm>
        </p:grpSpPr>
        <p:grpSp>
          <p:nvGrpSpPr>
            <p:cNvPr id="5" name="그룹 4"/>
            <p:cNvGrpSpPr/>
            <p:nvPr/>
          </p:nvGrpSpPr>
          <p:grpSpPr>
            <a:xfrm>
              <a:off x="1005538" y="7267445"/>
              <a:ext cx="10589054" cy="4926660"/>
              <a:chOff x="1005538" y="7267445"/>
              <a:chExt cx="10589054" cy="4926660"/>
            </a:xfrm>
          </p:grpSpPr>
          <p:grpSp>
            <p:nvGrpSpPr>
              <p:cNvPr id="37" name="그룹 36"/>
              <p:cNvGrpSpPr/>
              <p:nvPr/>
            </p:nvGrpSpPr>
            <p:grpSpPr>
              <a:xfrm>
                <a:off x="2373987" y="7267445"/>
                <a:ext cx="7852157" cy="815009"/>
                <a:chOff x="11340805" y="7017026"/>
                <a:chExt cx="7852157" cy="815009"/>
              </a:xfrm>
            </p:grpSpPr>
            <p:sp>
              <p:nvSpPr>
                <p:cNvPr id="39" name="모서리가 둥근 직사각형 38"/>
                <p:cNvSpPr/>
                <p:nvPr/>
              </p:nvSpPr>
              <p:spPr>
                <a:xfrm>
                  <a:off x="11340805" y="7017026"/>
                  <a:ext cx="7852157" cy="81500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19300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12145037" y="7151638"/>
                  <a:ext cx="6243697" cy="54579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50800" tIns="50800" rIns="50800" bIns="50800" numCol="1" spcCol="38100" rtlCol="0" anchor="ctr">
                  <a:spAutoFit/>
                </a:bodyPr>
                <a:lstStyle/>
                <a:p>
                  <a:r>
                    <a:rPr lang="ko-KR" altLang="en-US" sz="3200" b="1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위험한 상황에서는 이렇게 행동해요</a:t>
                  </a:r>
                  <a:endParaRPr kumimoji="0" lang="ko-KR" altLang="en-US" sz="4000" b="1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endParaRPr>
                </a:p>
              </p:txBody>
            </p:sp>
          </p:grpSp>
          <p:sp>
            <p:nvSpPr>
              <p:cNvPr id="38" name="직사각형 37"/>
              <p:cNvSpPr/>
              <p:nvPr/>
            </p:nvSpPr>
            <p:spPr>
              <a:xfrm>
                <a:off x="1005538" y="8408453"/>
                <a:ext cx="10589054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:r>
                  <a:rPr lang="ko-KR" altLang="en-US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위험한 상황이 발생하면 아동 안전 </a:t>
                </a:r>
                <a:r>
                  <a:rPr lang="ko-KR" altLang="en-US" sz="3200" dirty="0" err="1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지킴이집과</a:t>
                </a:r>
                <a:r>
                  <a:rPr lang="ko-KR" altLang="en-US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 같은 안전한 장소로 이동하거나 주변 </a:t>
                </a:r>
                <a:r>
                  <a:rPr lang="ko-KR" altLang="en-US" sz="3200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어른에게 </a:t>
                </a:r>
                <a:r>
                  <a:rPr lang="ko-KR" altLang="en-US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도움을 요청해야 합니다</a:t>
                </a:r>
                <a:r>
                  <a:rPr lang="en-US" altLang="ko-KR" sz="3200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 </a:t>
                </a:r>
                <a:r>
                  <a:rPr lang="ko-KR" altLang="en-US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만약 주변에 도움을 요청할 사람이 없다면 기다렸다가 </a:t>
                </a:r>
                <a:r>
                  <a:rPr lang="ko-KR" altLang="en-US" sz="3200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도망칠 기회가 생겼을 때 망설이지 말고 빠르게 벗어나는 것이 중요합니다</a:t>
                </a:r>
                <a:r>
                  <a:rPr lang="en-US" altLang="ko-KR" sz="3200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  <a:endParaRPr lang="ko-KR" altLang="en-US" sz="4000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  <p:grpSp>
          <p:nvGrpSpPr>
            <p:cNvPr id="4" name="그룹 3"/>
            <p:cNvGrpSpPr/>
            <p:nvPr/>
          </p:nvGrpSpPr>
          <p:grpSpPr>
            <a:xfrm>
              <a:off x="12970675" y="7293023"/>
              <a:ext cx="10407787" cy="4840482"/>
              <a:chOff x="12970675" y="7293023"/>
              <a:chExt cx="10407787" cy="4840482"/>
            </a:xfrm>
          </p:grpSpPr>
          <p:grpSp>
            <p:nvGrpSpPr>
              <p:cNvPr id="26" name="그룹 25"/>
              <p:cNvGrpSpPr/>
              <p:nvPr/>
            </p:nvGrpSpPr>
            <p:grpSpPr>
              <a:xfrm>
                <a:off x="14248490" y="7293023"/>
                <a:ext cx="7852157" cy="815009"/>
                <a:chOff x="11340805" y="7017026"/>
                <a:chExt cx="7852157" cy="815009"/>
              </a:xfrm>
            </p:grpSpPr>
            <p:sp>
              <p:nvSpPr>
                <p:cNvPr id="29" name="모서리가 둥근 직사각형 28"/>
                <p:cNvSpPr/>
                <p:nvPr/>
              </p:nvSpPr>
              <p:spPr>
                <a:xfrm>
                  <a:off x="11340805" y="7017026"/>
                  <a:ext cx="7852157" cy="81500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19300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12338203" y="7151637"/>
                  <a:ext cx="5857373" cy="54579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50800" tIns="50800" rIns="50800" bIns="50800" numCol="1" spcCol="38100" rtlCol="0" anchor="ctr">
                  <a:spAutoFit/>
                </a:bodyPr>
                <a:lstStyle/>
                <a:p>
                  <a:r>
                    <a:rPr lang="ko-KR" altLang="en-US" sz="3200" b="1" dirty="0">
                      <a:solidFill>
                        <a:schemeClr val="bg1"/>
                      </a:solidFill>
                      <a:latin typeface="나눔고딕" panose="020D0604000000000000" pitchFamily="50" charset="-127"/>
                      <a:ea typeface="나눔고딕" panose="020D0604000000000000" pitchFamily="50" charset="-127"/>
                    </a:rPr>
                    <a:t>피해가 발생하면 이렇게 대처해요</a:t>
                  </a:r>
                  <a:endParaRPr kumimoji="0" lang="ko-KR" altLang="en-US" sz="5400" b="1" i="0" u="none" strike="noStrike" cap="none" spc="0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endParaRPr>
                </a:p>
              </p:txBody>
            </p:sp>
          </p:grpSp>
          <p:sp>
            <p:nvSpPr>
              <p:cNvPr id="28" name="직사각형 27"/>
              <p:cNvSpPr/>
              <p:nvPr/>
            </p:nvSpPr>
            <p:spPr>
              <a:xfrm>
                <a:off x="12970675" y="8434031"/>
                <a:ext cx="10407787" cy="36994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:r>
                  <a:rPr lang="ko-KR" altLang="en-US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피해가 발생하면 부모님께 알리고 관련 기관에서 </a:t>
                </a:r>
                <a:r>
                  <a:rPr lang="ko-KR" altLang="en-US" sz="3200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상담과 도움을 </a:t>
                </a:r>
                <a:r>
                  <a:rPr lang="ko-KR" altLang="en-US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받아야 합니다</a:t>
                </a:r>
                <a:r>
                  <a:rPr lang="en-US" altLang="ko-KR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 </a:t>
                </a:r>
                <a:r>
                  <a:rPr lang="ko-KR" altLang="en-US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몸을 </a:t>
                </a:r>
                <a:r>
                  <a:rPr lang="ko-KR" altLang="en-US" sz="3200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씻지않은 </a:t>
                </a:r>
                <a:r>
                  <a:rPr lang="ko-KR" altLang="en-US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상태로 가능한 한 빨리 병원에 가는 것이 중요하며</a:t>
                </a:r>
                <a:r>
                  <a:rPr lang="en-US" altLang="ko-KR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있었던 일을 그림이나 글로 기록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ko-KR" altLang="en-US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해 두는 것이 좋습니다</a:t>
                </a:r>
                <a:r>
                  <a:rPr lang="en-US" altLang="ko-KR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 </a:t>
                </a:r>
                <a:r>
                  <a:rPr lang="ko-KR" altLang="en-US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또 증거가 될 만한 자료는 잘 보관해 둡니다</a:t>
                </a:r>
                <a:r>
                  <a:rPr lang="en-US" altLang="ko-KR" sz="320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  <a:endParaRPr lang="ko-KR" altLang="en-US" sz="3600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748564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6150" y="3007879"/>
            <a:ext cx="22691701" cy="2312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dirty="0"/>
              <a:t>1 </a:t>
            </a:r>
            <a:r>
              <a:rPr dirty="0" err="1"/>
              <a:t>건강한</a:t>
            </a:r>
            <a:r>
              <a:rPr dirty="0"/>
              <a:t> </a:t>
            </a:r>
            <a:r>
              <a:rPr dirty="0" err="1"/>
              <a:t>관계와</a:t>
            </a:r>
            <a:r>
              <a:rPr dirty="0"/>
              <a:t> 성</a:t>
            </a:r>
          </a:p>
        </p:txBody>
      </p:sp>
      <p:sp>
        <p:nvSpPr>
          <p:cNvPr id="223" name="부모님께 감사 편지 쓰기"/>
          <p:cNvSpPr txBox="1"/>
          <p:nvPr/>
        </p:nvSpPr>
        <p:spPr>
          <a:xfrm>
            <a:off x="1659062" y="3920429"/>
            <a:ext cx="11972014" cy="1189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fontScale="77500" lnSpcReduction="20000"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dirty="0"/>
              <a:t>성폭력에 대한 잘못된 생각 알아보기</a:t>
            </a:r>
            <a:endParaRPr dirty="0"/>
          </a:p>
        </p:txBody>
      </p:sp>
      <p:pic>
        <p:nvPicPr>
          <p:cNvPr id="225" name="이미지" descr="이미지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032498" y="4689108"/>
            <a:ext cx="1585488" cy="17824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그룹 1"/>
          <p:cNvGrpSpPr/>
          <p:nvPr/>
        </p:nvGrpSpPr>
        <p:grpSpPr>
          <a:xfrm>
            <a:off x="1672310" y="5849007"/>
            <a:ext cx="12244858" cy="899266"/>
            <a:chOff x="1672310" y="5254823"/>
            <a:chExt cx="12244858" cy="899266"/>
          </a:xfrm>
        </p:grpSpPr>
        <p:pic>
          <p:nvPicPr>
            <p:cNvPr id="226" name="이미지" descr="이미지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672310" y="5300909"/>
              <a:ext cx="1113337" cy="5588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27" name="세상에서 나를 가장 사랑하고 정성껏 키워 주시는 부모님께 감사한 마음을 담아 편지를 써 보세요."/>
            <p:cNvSpPr txBox="1"/>
            <p:nvPr/>
          </p:nvSpPr>
          <p:spPr>
            <a:xfrm>
              <a:off x="2837317" y="5254823"/>
              <a:ext cx="11079851" cy="89926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rmAutofit/>
            </a:bodyPr>
            <a:lstStyle>
              <a:lvl1pPr algn="l" defTabSz="457200">
                <a:lnSpc>
                  <a:spcPts val="5300"/>
                </a:lnSpc>
                <a:defRPr sz="3500">
                  <a:solidFill>
                    <a:srgbClr val="2C2728"/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r>
                <a:rPr lang="ko-KR" altLang="en-US" dirty="0"/>
                <a:t>다음 문장을 읽고 잘못된 생각을 찾아서 고쳐 보세요</a:t>
              </a:r>
              <a:r>
                <a:rPr lang="en-US" altLang="ko-KR" dirty="0"/>
                <a:t>.</a:t>
              </a:r>
              <a:endParaRPr dirty="0"/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1829424" y="2835377"/>
            <a:ext cx="2585660" cy="909168"/>
            <a:chOff x="6376024" y="11997636"/>
            <a:chExt cx="2585660" cy="909168"/>
          </a:xfrm>
        </p:grpSpPr>
        <p:grpSp>
          <p:nvGrpSpPr>
            <p:cNvPr id="22" name="그룹 21"/>
            <p:cNvGrpSpPr/>
            <p:nvPr/>
          </p:nvGrpSpPr>
          <p:grpSpPr>
            <a:xfrm>
              <a:off x="6376024" y="11997636"/>
              <a:ext cx="2585660" cy="909168"/>
              <a:chOff x="6376024" y="11997636"/>
              <a:chExt cx="2585660" cy="909168"/>
            </a:xfrm>
          </p:grpSpPr>
          <p:pic>
            <p:nvPicPr>
              <p:cNvPr id="24" name="이미지" descr="이미지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6376024" y="11997636"/>
                <a:ext cx="2585660" cy="909168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25" name="직사각형 24"/>
              <p:cNvSpPr/>
              <p:nvPr/>
            </p:nvSpPr>
            <p:spPr>
              <a:xfrm>
                <a:off x="8276428" y="12255640"/>
                <a:ext cx="391800" cy="510363"/>
              </a:xfrm>
              <a:prstGeom prst="rect">
                <a:avLst/>
              </a:prstGeom>
              <a:solidFill>
                <a:srgbClr val="88318D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3" name="직사각형 22"/>
            <p:cNvSpPr/>
            <p:nvPr/>
          </p:nvSpPr>
          <p:spPr>
            <a:xfrm>
              <a:off x="8185120" y="12159955"/>
              <a:ext cx="554960" cy="701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400" dirty="0" smtClean="0">
                  <a:solidFill>
                    <a:schemeClr val="bg1"/>
                  </a:solidFill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</a:rPr>
                <a:t>9</a:t>
              </a:r>
              <a:endParaRPr lang="ko-KR" altLang="en-US" sz="4400" dirty="0">
                <a:solidFill>
                  <a:schemeClr val="bg1"/>
                </a:solidFill>
                <a:latin typeface="학교안심 둥근미소 TTF B" panose="02000703000000000000" pitchFamily="2" charset="-127"/>
                <a:ea typeface="학교안심 둥근미소 TTF B" panose="02000703000000000000" pitchFamily="2" charset="-127"/>
              </a:endParaRP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1659062" y="9670671"/>
            <a:ext cx="12642154" cy="826642"/>
            <a:chOff x="1659062" y="9040196"/>
            <a:chExt cx="12642154" cy="826642"/>
          </a:xfrm>
        </p:grpSpPr>
        <p:pic>
          <p:nvPicPr>
            <p:cNvPr id="33" name="이미지" descr="이미지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659062" y="9086282"/>
              <a:ext cx="1113337" cy="5588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4" name="세상에서 나를 가장 사랑하고 정성껏 키워 주시는 부모님께 감사한 마음을 담아 편지를 써 보세요."/>
            <p:cNvSpPr txBox="1"/>
            <p:nvPr/>
          </p:nvSpPr>
          <p:spPr>
            <a:xfrm>
              <a:off x="2824069" y="9040196"/>
              <a:ext cx="11477147" cy="8266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rmAutofit/>
            </a:bodyPr>
            <a:lstStyle>
              <a:lvl1pPr algn="l" defTabSz="457200">
                <a:lnSpc>
                  <a:spcPts val="5300"/>
                </a:lnSpc>
                <a:defRPr sz="3500">
                  <a:solidFill>
                    <a:srgbClr val="2C2728"/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r>
                <a:rPr lang="ko-KR" altLang="en-US" dirty="0"/>
                <a:t>나라면 어떻게 할까요</a:t>
              </a:r>
              <a:r>
                <a:rPr lang="en-US" altLang="ko-KR" dirty="0"/>
                <a:t>? </a:t>
              </a:r>
              <a:r>
                <a:rPr lang="ko-KR" altLang="en-US" dirty="0" err="1"/>
                <a:t>말풍선에</a:t>
              </a:r>
              <a:r>
                <a:rPr lang="ko-KR" altLang="en-US" dirty="0"/>
                <a:t> 적어 보세요</a:t>
              </a:r>
              <a:r>
                <a:rPr lang="en-US" altLang="ko-KR" dirty="0"/>
                <a:t>.</a:t>
              </a:r>
              <a:endParaRPr lang="en-US" altLang="ko-KR" dirty="0" smtClean="0"/>
            </a:p>
          </p:txBody>
        </p:sp>
      </p:grpSp>
      <p:sp>
        <p:nvSpPr>
          <p:cNvPr id="30" name="01 성의 발달"/>
          <p:cNvSpPr txBox="1"/>
          <p:nvPr/>
        </p:nvSpPr>
        <p:spPr>
          <a:xfrm>
            <a:off x="1049209" y="1286864"/>
            <a:ext cx="3285047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dirty="0" smtClean="0"/>
              <a:t>0</a:t>
            </a:r>
            <a:r>
              <a:rPr lang="en-US" dirty="0" smtClean="0"/>
              <a:t>3</a:t>
            </a:r>
            <a:r>
              <a:rPr dirty="0" smtClean="0"/>
              <a:t> </a:t>
            </a:r>
            <a:r>
              <a:rPr lang="ko-KR" altLang="en-US" dirty="0" smtClean="0"/>
              <a:t>올바른 성 문화</a:t>
            </a:r>
            <a:endParaRPr dirty="0"/>
          </a:p>
        </p:txBody>
      </p:sp>
      <p:grpSp>
        <p:nvGrpSpPr>
          <p:cNvPr id="42" name="그룹 41"/>
          <p:cNvGrpSpPr/>
          <p:nvPr/>
        </p:nvGrpSpPr>
        <p:grpSpPr>
          <a:xfrm>
            <a:off x="17526809" y="768758"/>
            <a:ext cx="6316361" cy="975763"/>
            <a:chOff x="19329492" y="938878"/>
            <a:chExt cx="6316361" cy="975763"/>
          </a:xfrm>
        </p:grpSpPr>
        <p:grpSp>
          <p:nvGrpSpPr>
            <p:cNvPr id="43" name="그룹 42"/>
            <p:cNvGrpSpPr/>
            <p:nvPr/>
          </p:nvGrpSpPr>
          <p:grpSpPr>
            <a:xfrm>
              <a:off x="19329492" y="938878"/>
              <a:ext cx="6316361" cy="878396"/>
              <a:chOff x="19329492" y="917613"/>
              <a:chExt cx="6316361" cy="878396"/>
            </a:xfrm>
          </p:grpSpPr>
          <p:sp>
            <p:nvSpPr>
              <p:cNvPr id="45" name="직사각형 44"/>
              <p:cNvSpPr/>
              <p:nvPr/>
            </p:nvSpPr>
            <p:spPr>
              <a:xfrm>
                <a:off x="20341492" y="974027"/>
                <a:ext cx="5304361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err="1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상황별</a:t>
                </a:r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 성폭력 예방</a:t>
                </a:r>
              </a:p>
            </p:txBody>
          </p:sp>
          <p:sp>
            <p:nvSpPr>
              <p:cNvPr id="46" name="타원 45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1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sp>
        <p:nvSpPr>
          <p:cNvPr id="47" name="부모님께 감사 편지 쓰기"/>
          <p:cNvSpPr txBox="1"/>
          <p:nvPr/>
        </p:nvSpPr>
        <p:spPr>
          <a:xfrm>
            <a:off x="1672310" y="8186526"/>
            <a:ext cx="11972014" cy="1189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fontScale="77500" lnSpcReduction="20000"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dirty="0"/>
              <a:t>상황에 맞게 대처하기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48077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dirty="0"/>
              <a:t>1 </a:t>
            </a:r>
            <a:r>
              <a:rPr dirty="0" err="1"/>
              <a:t>건강한</a:t>
            </a:r>
            <a:r>
              <a:rPr dirty="0"/>
              <a:t> </a:t>
            </a:r>
            <a:r>
              <a:rPr dirty="0" err="1"/>
              <a:t>관계와</a:t>
            </a:r>
            <a:r>
              <a:rPr dirty="0"/>
              <a:t> 성</a:t>
            </a:r>
          </a:p>
        </p:txBody>
      </p:sp>
      <p:sp>
        <p:nvSpPr>
          <p:cNvPr id="30" name="01 성의 발달"/>
          <p:cNvSpPr txBox="1"/>
          <p:nvPr/>
        </p:nvSpPr>
        <p:spPr>
          <a:xfrm>
            <a:off x="1049209" y="1286864"/>
            <a:ext cx="3285047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dirty="0" smtClean="0"/>
              <a:t>0</a:t>
            </a:r>
            <a:r>
              <a:rPr lang="en-US" dirty="0" smtClean="0"/>
              <a:t>3</a:t>
            </a:r>
            <a:r>
              <a:rPr dirty="0" smtClean="0"/>
              <a:t> </a:t>
            </a:r>
            <a:r>
              <a:rPr lang="ko-KR" altLang="en-US" dirty="0" smtClean="0"/>
              <a:t>올바른 성 문화</a:t>
            </a:r>
            <a:endParaRPr dirty="0"/>
          </a:p>
        </p:txBody>
      </p:sp>
      <p:grpSp>
        <p:nvGrpSpPr>
          <p:cNvPr id="42" name="그룹 41"/>
          <p:cNvGrpSpPr/>
          <p:nvPr/>
        </p:nvGrpSpPr>
        <p:grpSpPr>
          <a:xfrm>
            <a:off x="17526809" y="768758"/>
            <a:ext cx="6316361" cy="975763"/>
            <a:chOff x="19329492" y="938878"/>
            <a:chExt cx="6316361" cy="975763"/>
          </a:xfrm>
        </p:grpSpPr>
        <p:grpSp>
          <p:nvGrpSpPr>
            <p:cNvPr id="43" name="그룹 42"/>
            <p:cNvGrpSpPr/>
            <p:nvPr/>
          </p:nvGrpSpPr>
          <p:grpSpPr>
            <a:xfrm>
              <a:off x="19329492" y="938878"/>
              <a:ext cx="6316361" cy="878396"/>
              <a:chOff x="19329492" y="917613"/>
              <a:chExt cx="6316361" cy="878396"/>
            </a:xfrm>
          </p:grpSpPr>
          <p:sp>
            <p:nvSpPr>
              <p:cNvPr id="45" name="직사각형 44"/>
              <p:cNvSpPr/>
              <p:nvPr/>
            </p:nvSpPr>
            <p:spPr>
              <a:xfrm>
                <a:off x="20341492" y="974027"/>
                <a:ext cx="5304361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err="1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상황별</a:t>
                </a:r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 성폭력 예방</a:t>
                </a:r>
              </a:p>
            </p:txBody>
          </p:sp>
          <p:sp>
            <p:nvSpPr>
              <p:cNvPr id="46" name="타원 45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1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905800" y="3272397"/>
            <a:ext cx="22572400" cy="9706713"/>
            <a:chOff x="570790" y="2976865"/>
            <a:chExt cx="22572400" cy="9706713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0790" y="2976865"/>
              <a:ext cx="11420555" cy="6127363"/>
            </a:xfrm>
            <a:prstGeom prst="rect">
              <a:avLst/>
            </a:prstGeom>
          </p:spPr>
        </p:pic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77637" y="6040546"/>
              <a:ext cx="10965553" cy="6643032"/>
            </a:xfrm>
            <a:prstGeom prst="rect">
              <a:avLst/>
            </a:prstGeom>
          </p:spPr>
        </p:pic>
      </p:grpSp>
      <p:grpSp>
        <p:nvGrpSpPr>
          <p:cNvPr id="28" name="그룹 27"/>
          <p:cNvGrpSpPr/>
          <p:nvPr/>
        </p:nvGrpSpPr>
        <p:grpSpPr>
          <a:xfrm>
            <a:off x="19812697" y="3108960"/>
            <a:ext cx="3230183" cy="1097280"/>
            <a:chOff x="1049209" y="3108960"/>
            <a:chExt cx="3230183" cy="1097280"/>
          </a:xfrm>
        </p:grpSpPr>
        <p:sp>
          <p:nvSpPr>
            <p:cNvPr id="29" name="모서리가 둥근 직사각형 28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88318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647996" y="3329305"/>
              <a:ext cx="2032608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0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예시답안</a:t>
              </a:r>
              <a:endParaRPr kumimoji="0" lang="ko-KR" altLang="en-US" sz="4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74752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t>1 건강한 관계와 성</a:t>
            </a:r>
          </a:p>
        </p:txBody>
      </p:sp>
      <p:pic>
        <p:nvPicPr>
          <p:cNvPr id="247" name="이미지" descr="이미지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82881" y="2591157"/>
            <a:ext cx="21724991" cy="10637603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알맞은 말을 골라 초성 완성해보기"/>
          <p:cNvSpPr txBox="1"/>
          <p:nvPr/>
        </p:nvSpPr>
        <p:spPr>
          <a:xfrm>
            <a:off x="4181815" y="3259811"/>
            <a:ext cx="18102533" cy="2335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solidFill>
                  <a:schemeClr val="accent2">
                    <a:hueOff val="240640"/>
                    <a:satOff val="2542"/>
                    <a:lumOff val="-13198"/>
                  </a:schemeClr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sz="4800" dirty="0"/>
              <a:t>다음 </a:t>
            </a:r>
            <a:r>
              <a:rPr lang="en-US" altLang="ko-KR" sz="4800" dirty="0"/>
              <a:t>&lt;</a:t>
            </a:r>
            <a:r>
              <a:rPr lang="ko-KR" altLang="en-US" sz="4800" dirty="0"/>
              <a:t>보기</a:t>
            </a:r>
            <a:r>
              <a:rPr lang="en-US" altLang="ko-KR" sz="4800" dirty="0"/>
              <a:t>&gt;</a:t>
            </a:r>
            <a:r>
              <a:rPr lang="ko-KR" altLang="en-US" sz="4800" dirty="0"/>
              <a:t>의 행동은 성폭력의 어느 유형에 해당하는지 아래에서 찾아 보세요</a:t>
            </a:r>
            <a:r>
              <a:rPr lang="en-US" altLang="ko-KR" sz="4800" dirty="0"/>
              <a:t>.</a:t>
            </a:r>
            <a:endParaRPr sz="3200" dirty="0"/>
          </a:p>
        </p:txBody>
      </p:sp>
      <p:sp>
        <p:nvSpPr>
          <p:cNvPr id="87" name="01 성의 발달"/>
          <p:cNvSpPr txBox="1"/>
          <p:nvPr/>
        </p:nvSpPr>
        <p:spPr>
          <a:xfrm>
            <a:off x="6125755" y="10818309"/>
            <a:ext cx="1037024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dirty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8" name="01 성의 발달"/>
          <p:cNvSpPr txBox="1"/>
          <p:nvPr/>
        </p:nvSpPr>
        <p:spPr>
          <a:xfrm>
            <a:off x="6469078" y="10845968"/>
            <a:ext cx="435442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13804841" y="10767781"/>
            <a:ext cx="6246284" cy="2232000"/>
            <a:chOff x="13804841" y="10767781"/>
            <a:chExt cx="6246284" cy="2232000"/>
          </a:xfrm>
        </p:grpSpPr>
        <p:sp>
          <p:nvSpPr>
            <p:cNvPr id="62" name="모서리가 둥근 직사각형 61"/>
            <p:cNvSpPr/>
            <p:nvPr/>
          </p:nvSpPr>
          <p:spPr>
            <a:xfrm>
              <a:off x="14431792" y="10767781"/>
              <a:ext cx="5619333" cy="2232000"/>
            </a:xfrm>
            <a:prstGeom prst="roundRect">
              <a:avLst>
                <a:gd name="adj" fmla="val 18572"/>
              </a:avLst>
            </a:prstGeom>
            <a:solidFill>
              <a:srgbClr val="00A39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grpSp>
          <p:nvGrpSpPr>
            <p:cNvPr id="63" name="그룹 62"/>
            <p:cNvGrpSpPr/>
            <p:nvPr/>
          </p:nvGrpSpPr>
          <p:grpSpPr>
            <a:xfrm>
              <a:off x="13804841" y="11545428"/>
              <a:ext cx="967200" cy="398544"/>
              <a:chOff x="10332056" y="11092070"/>
              <a:chExt cx="967200" cy="398544"/>
            </a:xfrm>
          </p:grpSpPr>
          <p:sp>
            <p:nvSpPr>
              <p:cNvPr id="66" name="모서리가 둥근 직사각형 65"/>
              <p:cNvSpPr/>
              <p:nvPr/>
            </p:nvSpPr>
            <p:spPr>
              <a:xfrm>
                <a:off x="10332056" y="11092070"/>
                <a:ext cx="967200" cy="39854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 cap="flat">
                <a:solidFill>
                  <a:srgbClr val="00A396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10656156" y="11115397"/>
                <a:ext cx="318997" cy="3518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1800" b="1" dirty="0" smtClean="0">
                    <a:solidFill>
                      <a:srgbClr val="00A396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답</a:t>
                </a:r>
                <a:endParaRPr kumimoji="0" lang="ko-KR" altLang="en-US" sz="1800" b="1" i="0" u="none" strike="noStrike" cap="none" spc="0" normalizeH="0" baseline="0" dirty="0">
                  <a:ln>
                    <a:noFill/>
                  </a:ln>
                  <a:solidFill>
                    <a:srgbClr val="00A396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grpSp>
          <p:nvGrpSpPr>
            <p:cNvPr id="7" name="그룹 6"/>
            <p:cNvGrpSpPr/>
            <p:nvPr/>
          </p:nvGrpSpPr>
          <p:grpSpPr>
            <a:xfrm>
              <a:off x="15011765" y="10911781"/>
              <a:ext cx="4869724" cy="1944000"/>
              <a:chOff x="9046995" y="11126183"/>
              <a:chExt cx="4869724" cy="1944000"/>
            </a:xfrm>
          </p:grpSpPr>
          <p:sp>
            <p:nvSpPr>
              <p:cNvPr id="64" name="모서리가 둥근 직사각형 63"/>
              <p:cNvSpPr/>
              <p:nvPr/>
            </p:nvSpPr>
            <p:spPr>
              <a:xfrm>
                <a:off x="9046995" y="11126183"/>
                <a:ext cx="4869724" cy="1944000"/>
              </a:xfrm>
              <a:prstGeom prst="roundRect">
                <a:avLst>
                  <a:gd name="adj" fmla="val 18572"/>
                </a:avLst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65" name="01 성의 발달"/>
              <p:cNvSpPr txBox="1"/>
              <p:nvPr/>
            </p:nvSpPr>
            <p:spPr>
              <a:xfrm>
                <a:off x="9545693" y="11160491"/>
                <a:ext cx="4106760" cy="187538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 algn="l" defTabSz="457200">
                  <a:lnSpc>
                    <a:spcPct val="120000"/>
                  </a:lnSpc>
                  <a:defRPr sz="3200">
                    <a:solidFill>
                      <a:schemeClr val="accent4">
                        <a:hueOff val="349036"/>
                        <a:lumOff val="17111"/>
                      </a:schemeClr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lvl1pPr>
              </a:lstStyle>
              <a:p>
                <a:r>
                  <a:rPr lang="ko-KR" altLang="en-US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신체적 </a:t>
                </a:r>
                <a:r>
                  <a:rPr lang="ko-KR" altLang="en-US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성폭력 </a:t>
                </a:r>
                <a:r>
                  <a:rPr lang="en-US" altLang="ko-KR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: </a:t>
                </a:r>
                <a:r>
                  <a:rPr lang="ko-KR" altLang="en-US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다</a:t>
                </a:r>
                <a:r>
                  <a:rPr lang="en-US" altLang="ko-KR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마</a:t>
                </a:r>
              </a:p>
              <a:p>
                <a:r>
                  <a:rPr lang="ko-KR" altLang="en-US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언어적 </a:t>
                </a:r>
                <a:r>
                  <a:rPr lang="ko-KR" altLang="en-US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성폭력 </a:t>
                </a:r>
                <a:r>
                  <a:rPr lang="en-US" altLang="ko-KR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: </a:t>
                </a:r>
                <a:r>
                  <a:rPr lang="ko-KR" altLang="en-US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가</a:t>
                </a:r>
                <a:r>
                  <a:rPr lang="en-US" altLang="ko-KR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라</a:t>
                </a:r>
              </a:p>
              <a:p>
                <a:r>
                  <a:rPr lang="ko-KR" altLang="en-US" dirty="0" smtClean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시각적 </a:t>
                </a:r>
                <a:r>
                  <a:rPr lang="ko-KR" altLang="en-US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성폭력 </a:t>
                </a:r>
                <a:r>
                  <a:rPr lang="en-US" altLang="ko-KR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: </a:t>
                </a:r>
                <a:r>
                  <a:rPr lang="ko-KR" altLang="en-US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나</a:t>
                </a:r>
                <a:r>
                  <a:rPr lang="en-US" altLang="ko-KR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dirty="0">
                    <a:solidFill>
                      <a:schemeClr val="tx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바</a:t>
                </a:r>
                <a:endParaRPr lang="ko-KR" altLang="en-US" sz="24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</p:grpSp>
      </p:grpSp>
      <p:sp>
        <p:nvSpPr>
          <p:cNvPr id="34" name="모서리가 둥근 직사각형 33"/>
          <p:cNvSpPr/>
          <p:nvPr/>
        </p:nvSpPr>
        <p:spPr>
          <a:xfrm>
            <a:off x="5207981" y="6180263"/>
            <a:ext cx="6467746" cy="2088000"/>
          </a:xfrm>
          <a:prstGeom prst="roundRect">
            <a:avLst>
              <a:gd name="adj" fmla="val 18572"/>
            </a:avLst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4141179" y="6372504"/>
            <a:ext cx="15909946" cy="2628000"/>
            <a:chOff x="4274783" y="5910263"/>
            <a:chExt cx="15909946" cy="2628000"/>
          </a:xfrm>
        </p:grpSpPr>
        <p:sp>
          <p:nvSpPr>
            <p:cNvPr id="32" name="모서리가 둥근 직사각형 31"/>
            <p:cNvSpPr/>
            <p:nvPr/>
          </p:nvSpPr>
          <p:spPr>
            <a:xfrm>
              <a:off x="4737142" y="5910263"/>
              <a:ext cx="15447587" cy="2628000"/>
            </a:xfrm>
            <a:prstGeom prst="roundRect">
              <a:avLst>
                <a:gd name="adj" fmla="val 18572"/>
              </a:avLst>
            </a:prstGeom>
            <a:solidFill>
              <a:schemeClr val="bg1"/>
            </a:solidFill>
            <a:ln w="57150" cap="flat">
              <a:solidFill>
                <a:srgbClr val="00A396"/>
              </a:solidFill>
              <a:prstDash val="dash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grpSp>
          <p:nvGrpSpPr>
            <p:cNvPr id="33" name="그룹 32"/>
            <p:cNvGrpSpPr/>
            <p:nvPr/>
          </p:nvGrpSpPr>
          <p:grpSpPr>
            <a:xfrm>
              <a:off x="4274783" y="6972024"/>
              <a:ext cx="967200" cy="398544"/>
              <a:chOff x="10496648" y="11092070"/>
              <a:chExt cx="967200" cy="398544"/>
            </a:xfrm>
          </p:grpSpPr>
          <p:sp>
            <p:nvSpPr>
              <p:cNvPr id="36" name="모서리가 둥근 직사각형 35"/>
              <p:cNvSpPr/>
              <p:nvPr/>
            </p:nvSpPr>
            <p:spPr>
              <a:xfrm>
                <a:off x="10496648" y="11092070"/>
                <a:ext cx="967200" cy="39854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 cap="flat">
                <a:solidFill>
                  <a:srgbClr val="00A396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0712545" y="11115397"/>
                <a:ext cx="535404" cy="3518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1800" b="1" dirty="0" smtClean="0">
                    <a:solidFill>
                      <a:srgbClr val="00A396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보기</a:t>
                </a:r>
                <a:endParaRPr kumimoji="0" lang="ko-KR" altLang="en-US" sz="1800" b="1" i="0" u="none" strike="noStrike" cap="none" spc="0" normalizeH="0" baseline="0" dirty="0">
                  <a:ln>
                    <a:noFill/>
                  </a:ln>
                  <a:solidFill>
                    <a:srgbClr val="00A396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sp>
          <p:nvSpPr>
            <p:cNvPr id="35" name="01 성의 발달"/>
            <p:cNvSpPr txBox="1"/>
            <p:nvPr/>
          </p:nvSpPr>
          <p:spPr>
            <a:xfrm>
              <a:off x="5425070" y="6150505"/>
              <a:ext cx="13521298" cy="204158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가</a:t>
              </a:r>
              <a:r>
                <a:rPr lang="en-US" altLang="ko-KR" sz="28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28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사춘기의 신체 변화를 놀린다</a:t>
              </a:r>
              <a:r>
                <a:rPr lang="en-US" altLang="ko-KR" sz="28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en-US" altLang="ko-KR" sz="2800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         </a:t>
              </a:r>
              <a:r>
                <a:rPr lang="ko-KR" altLang="en-US" sz="2800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나</a:t>
              </a:r>
              <a:r>
                <a:rPr lang="en-US" altLang="ko-KR" sz="28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28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화장실을 몰래 훔쳐본다</a:t>
              </a:r>
              <a:r>
                <a:rPr lang="en-US" altLang="ko-KR" sz="28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다</a:t>
              </a:r>
              <a:r>
                <a:rPr lang="en-US" altLang="ko-KR" sz="28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28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몸을 만진다</a:t>
              </a:r>
              <a:r>
                <a:rPr lang="en-US" altLang="ko-KR" sz="28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en-US" altLang="ko-KR" sz="2800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                                 </a:t>
              </a:r>
              <a:r>
                <a:rPr lang="en-US" altLang="ko-KR" sz="2000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 </a:t>
              </a:r>
              <a:r>
                <a:rPr lang="ko-KR" altLang="en-US" sz="2800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라</a:t>
              </a:r>
              <a:r>
                <a:rPr lang="en-US" altLang="ko-KR" sz="28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28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성 관련 소문을 낸다</a:t>
              </a:r>
              <a:r>
                <a:rPr lang="en-US" altLang="ko-KR" sz="28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마</a:t>
              </a:r>
              <a:r>
                <a:rPr lang="en-US" altLang="ko-KR" sz="28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28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일부러 신체를 접촉한다</a:t>
              </a:r>
              <a:r>
                <a:rPr lang="en-US" altLang="ko-KR" sz="28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en-US" altLang="ko-KR" sz="2800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                  </a:t>
              </a:r>
              <a:r>
                <a:rPr lang="ko-KR" altLang="en-US" sz="2800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바</a:t>
              </a:r>
              <a:r>
                <a:rPr lang="en-US" altLang="ko-KR" sz="28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28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음란한 그림을 보여 준다</a:t>
              </a:r>
              <a:r>
                <a:rPr lang="en-US" altLang="ko-KR" sz="28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28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41" name="그룹 40"/>
          <p:cNvGrpSpPr/>
          <p:nvPr/>
        </p:nvGrpSpPr>
        <p:grpSpPr>
          <a:xfrm>
            <a:off x="17526809" y="768758"/>
            <a:ext cx="6316361" cy="975763"/>
            <a:chOff x="19329492" y="938878"/>
            <a:chExt cx="6316361" cy="975763"/>
          </a:xfrm>
        </p:grpSpPr>
        <p:grpSp>
          <p:nvGrpSpPr>
            <p:cNvPr id="42" name="그룹 41"/>
            <p:cNvGrpSpPr/>
            <p:nvPr/>
          </p:nvGrpSpPr>
          <p:grpSpPr>
            <a:xfrm>
              <a:off x="19329492" y="938878"/>
              <a:ext cx="6316361" cy="878396"/>
              <a:chOff x="19329492" y="917613"/>
              <a:chExt cx="6316361" cy="878396"/>
            </a:xfrm>
          </p:grpSpPr>
          <p:sp>
            <p:nvSpPr>
              <p:cNvPr id="44" name="직사각형 43"/>
              <p:cNvSpPr/>
              <p:nvPr/>
            </p:nvSpPr>
            <p:spPr>
              <a:xfrm>
                <a:off x="20341492" y="974027"/>
                <a:ext cx="5304361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err="1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상황별</a:t>
                </a:r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 성폭력 예방</a:t>
                </a:r>
              </a:p>
            </p:txBody>
          </p:sp>
          <p:sp>
            <p:nvSpPr>
              <p:cNvPr id="45" name="타원 44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1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sp>
        <p:nvSpPr>
          <p:cNvPr id="46" name="01 성의 발달"/>
          <p:cNvSpPr txBox="1"/>
          <p:nvPr/>
        </p:nvSpPr>
        <p:spPr>
          <a:xfrm>
            <a:off x="1049209" y="1286864"/>
            <a:ext cx="3285047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dirty="0" smtClean="0"/>
              <a:t>0</a:t>
            </a:r>
            <a:r>
              <a:rPr lang="en-US" dirty="0" smtClean="0"/>
              <a:t>3</a:t>
            </a:r>
            <a:r>
              <a:rPr dirty="0" smtClean="0"/>
              <a:t> </a:t>
            </a:r>
            <a:r>
              <a:rPr lang="ko-KR" altLang="en-US" dirty="0" smtClean="0"/>
              <a:t>올바른 성 문화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79640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6150" y="3007879"/>
            <a:ext cx="22691701" cy="2312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t>1 건강한 관계와 성</a:t>
            </a:r>
          </a:p>
        </p:txBody>
      </p:sp>
      <p:sp>
        <p:nvSpPr>
          <p:cNvPr id="222" name="01 성의 발달"/>
          <p:cNvSpPr txBox="1"/>
          <p:nvPr/>
        </p:nvSpPr>
        <p:spPr>
          <a:xfrm>
            <a:off x="1049209" y="1354225"/>
            <a:ext cx="286103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t>01 성의 발달</a:t>
            </a:r>
          </a:p>
        </p:txBody>
      </p:sp>
      <p:sp>
        <p:nvSpPr>
          <p:cNvPr id="223" name="부모님께 감사 편지 쓰기"/>
          <p:cNvSpPr txBox="1"/>
          <p:nvPr/>
        </p:nvSpPr>
        <p:spPr>
          <a:xfrm>
            <a:off x="1659062" y="3920429"/>
            <a:ext cx="11972014" cy="1189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fontScale="77500" lnSpcReduction="20000"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dirty="0"/>
              <a:t>부모님께 감사 편지 쓰기</a:t>
            </a:r>
          </a:p>
          <a:p>
            <a:endParaRPr dirty="0"/>
          </a:p>
        </p:txBody>
      </p:sp>
      <p:pic>
        <p:nvPicPr>
          <p:cNvPr id="224" name="이미지" descr="이미지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29424" y="2815831"/>
            <a:ext cx="2585660" cy="909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이미지" descr="이미지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032498" y="4689108"/>
            <a:ext cx="1585488" cy="1782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이미지" descr="이미지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72310" y="5300909"/>
            <a:ext cx="1113337" cy="558801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세상에서 나를 가장 사랑하고 정성껏 키워 주시는 부모님께 감사한 마음을 담아 편지를 써 보세요."/>
          <p:cNvSpPr txBox="1"/>
          <p:nvPr/>
        </p:nvSpPr>
        <p:spPr>
          <a:xfrm>
            <a:off x="2837318" y="5254823"/>
            <a:ext cx="18709364" cy="805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lnSpc>
                <a:spcPts val="5300"/>
              </a:lnSpc>
              <a:defRPr sz="3500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dirty="0" err="1"/>
              <a:t>세상에서</a:t>
            </a:r>
            <a:r>
              <a:rPr dirty="0"/>
              <a:t> </a:t>
            </a:r>
            <a:r>
              <a:rPr dirty="0" err="1"/>
              <a:t>나를</a:t>
            </a:r>
            <a:r>
              <a:rPr dirty="0"/>
              <a:t> </a:t>
            </a:r>
            <a:r>
              <a:rPr dirty="0" err="1"/>
              <a:t>가장</a:t>
            </a:r>
            <a:r>
              <a:rPr dirty="0"/>
              <a:t> </a:t>
            </a:r>
            <a:r>
              <a:rPr dirty="0" err="1"/>
              <a:t>사랑하고</a:t>
            </a:r>
            <a:r>
              <a:rPr dirty="0"/>
              <a:t> </a:t>
            </a:r>
            <a:r>
              <a:rPr dirty="0" err="1"/>
              <a:t>정성껏</a:t>
            </a:r>
            <a:r>
              <a:rPr dirty="0"/>
              <a:t> </a:t>
            </a:r>
            <a:r>
              <a:rPr dirty="0" err="1"/>
              <a:t>키워</a:t>
            </a:r>
            <a:r>
              <a:rPr dirty="0"/>
              <a:t> </a:t>
            </a:r>
            <a:r>
              <a:rPr dirty="0" err="1"/>
              <a:t>주시는</a:t>
            </a:r>
            <a:r>
              <a:rPr dirty="0"/>
              <a:t> </a:t>
            </a:r>
            <a:r>
              <a:rPr dirty="0" err="1"/>
              <a:t>부모님께</a:t>
            </a:r>
            <a:r>
              <a:rPr dirty="0"/>
              <a:t> </a:t>
            </a:r>
            <a:r>
              <a:rPr dirty="0" err="1"/>
              <a:t>감사한</a:t>
            </a:r>
            <a:r>
              <a:rPr dirty="0"/>
              <a:t> </a:t>
            </a:r>
            <a:r>
              <a:rPr dirty="0" err="1"/>
              <a:t>마음을</a:t>
            </a:r>
            <a:r>
              <a:rPr dirty="0"/>
              <a:t> </a:t>
            </a:r>
            <a:r>
              <a:rPr dirty="0" err="1"/>
              <a:t>담아</a:t>
            </a:r>
            <a:r>
              <a:rPr dirty="0"/>
              <a:t> </a:t>
            </a:r>
            <a:r>
              <a:rPr dirty="0" err="1"/>
              <a:t>편지를</a:t>
            </a:r>
            <a:r>
              <a:rPr dirty="0"/>
              <a:t> 써 </a:t>
            </a:r>
            <a:r>
              <a:rPr dirty="0" err="1"/>
              <a:t>보세요</a:t>
            </a:r>
            <a:r>
              <a:rPr dirty="0"/>
              <a:t>. </a:t>
            </a:r>
          </a:p>
        </p:txBody>
      </p:sp>
      <p:sp>
        <p:nvSpPr>
          <p:cNvPr id="228" name="1. 부모님이 해 주신 힘이 되는 말과…"/>
          <p:cNvSpPr txBox="1"/>
          <p:nvPr/>
        </p:nvSpPr>
        <p:spPr>
          <a:xfrm>
            <a:off x="1713880" y="6414736"/>
            <a:ext cx="9698535" cy="6545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ts val="5600"/>
              </a:lnSpc>
              <a:defRPr sz="4000" b="1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dirty="0"/>
              <a:t>1. </a:t>
            </a:r>
            <a:r>
              <a:rPr dirty="0" err="1"/>
              <a:t>부모님이</a:t>
            </a:r>
            <a:r>
              <a:rPr dirty="0"/>
              <a:t> 해 </a:t>
            </a:r>
            <a:r>
              <a:rPr dirty="0" err="1"/>
              <a:t>주신</a:t>
            </a:r>
            <a:r>
              <a:rPr dirty="0"/>
              <a:t> </a:t>
            </a:r>
            <a:r>
              <a:rPr dirty="0" err="1"/>
              <a:t>힘이</a:t>
            </a:r>
            <a:r>
              <a:rPr dirty="0"/>
              <a:t> </a:t>
            </a:r>
            <a:r>
              <a:rPr dirty="0" err="1"/>
              <a:t>되는</a:t>
            </a:r>
            <a:r>
              <a:rPr dirty="0"/>
              <a:t> </a:t>
            </a:r>
            <a:r>
              <a:rPr dirty="0" err="1"/>
              <a:t>말과</a:t>
            </a:r>
            <a:r>
              <a:rPr dirty="0"/>
              <a:t> </a:t>
            </a:r>
          </a:p>
          <a:p>
            <a:pPr algn="l" defTabSz="457200">
              <a:lnSpc>
                <a:spcPts val="5600"/>
              </a:lnSpc>
              <a:defRPr sz="4000" b="1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dirty="0"/>
              <a:t>    </a:t>
            </a:r>
            <a:r>
              <a:rPr dirty="0" err="1"/>
              <a:t>내가</a:t>
            </a:r>
            <a:r>
              <a:rPr dirty="0"/>
              <a:t> </a:t>
            </a:r>
            <a:r>
              <a:rPr dirty="0" err="1"/>
              <a:t>듣고</a:t>
            </a:r>
            <a:r>
              <a:rPr dirty="0"/>
              <a:t> </a:t>
            </a:r>
            <a:r>
              <a:rPr dirty="0" err="1"/>
              <a:t>싶은</a:t>
            </a:r>
            <a:r>
              <a:rPr dirty="0"/>
              <a:t> </a:t>
            </a:r>
            <a:r>
              <a:rPr dirty="0" err="1"/>
              <a:t>말을</a:t>
            </a:r>
            <a:r>
              <a:rPr dirty="0"/>
              <a:t> </a:t>
            </a:r>
            <a:r>
              <a:rPr dirty="0" err="1"/>
              <a:t>적어</a:t>
            </a:r>
            <a:r>
              <a:rPr dirty="0"/>
              <a:t> </a:t>
            </a:r>
            <a:r>
              <a:rPr dirty="0" err="1"/>
              <a:t>보세요</a:t>
            </a:r>
            <a:r>
              <a:rPr dirty="0" smtClean="0"/>
              <a:t>.</a:t>
            </a:r>
            <a:endParaRPr lang="en-US" dirty="0" smtClean="0"/>
          </a:p>
          <a:p>
            <a:pPr algn="l" defTabSz="457200">
              <a:lnSpc>
                <a:spcPts val="5600"/>
              </a:lnSpc>
              <a:defRPr sz="4000" b="1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en-US" altLang="ko-KR" dirty="0" smtClean="0"/>
              <a:t>  </a:t>
            </a:r>
          </a:p>
          <a:p>
            <a:pPr algn="l" defTabSz="457200">
              <a:lnSpc>
                <a:spcPts val="5600"/>
              </a:lnSpc>
              <a:defRPr sz="4000" b="1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en-US" altLang="ko-KR" sz="3500" dirty="0" smtClean="0"/>
              <a:t>    - </a:t>
            </a:r>
            <a:r>
              <a:rPr lang="ko-KR" altLang="en-US" sz="3500" dirty="0"/>
              <a:t>부모님이 해주신 힘이 되는 말</a:t>
            </a:r>
          </a:p>
          <a:p>
            <a:pPr algn="l" defTabSz="457200">
              <a:lnSpc>
                <a:spcPts val="5600"/>
              </a:lnSpc>
              <a:defRPr sz="4000" b="1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en-US" altLang="ko-KR" sz="3500" dirty="0" smtClean="0"/>
              <a:t>    - </a:t>
            </a:r>
            <a:r>
              <a:rPr lang="ko-KR" altLang="en-US" sz="3500" dirty="0"/>
              <a:t>부모님께  듣고 싶은 </a:t>
            </a:r>
            <a:r>
              <a:rPr lang="ko-KR" altLang="en-US" sz="3500" dirty="0" smtClean="0"/>
              <a:t>말</a:t>
            </a:r>
            <a:endParaRPr lang="en-US" sz="3500" dirty="0" smtClean="0"/>
          </a:p>
          <a:p>
            <a:pPr algn="l" defTabSz="457200">
              <a:lnSpc>
                <a:spcPts val="5600"/>
              </a:lnSpc>
              <a:defRPr sz="4000" b="1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dirty="0" smtClean="0"/>
              <a:t> </a:t>
            </a:r>
            <a:endParaRPr dirty="0"/>
          </a:p>
        </p:txBody>
      </p:sp>
      <p:sp>
        <p:nvSpPr>
          <p:cNvPr id="229" name="2. 힘이 되는 말과 듣고 싶은 말을 담아…"/>
          <p:cNvSpPr txBox="1"/>
          <p:nvPr/>
        </p:nvSpPr>
        <p:spPr>
          <a:xfrm>
            <a:off x="12699380" y="6414737"/>
            <a:ext cx="8998297" cy="1782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ts val="5600"/>
              </a:lnSpc>
              <a:defRPr sz="4000" b="1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dirty="0">
                <a:solidFill>
                  <a:srgbClr val="000000"/>
                </a:solidFill>
              </a:rPr>
              <a:t> </a:t>
            </a:r>
            <a:r>
              <a:rPr dirty="0"/>
              <a:t>2. </a:t>
            </a:r>
            <a:r>
              <a:rPr dirty="0" err="1"/>
              <a:t>힘이</a:t>
            </a:r>
            <a:r>
              <a:rPr dirty="0"/>
              <a:t> </a:t>
            </a:r>
            <a:r>
              <a:rPr dirty="0" err="1"/>
              <a:t>되는</a:t>
            </a:r>
            <a:r>
              <a:rPr dirty="0"/>
              <a:t> </a:t>
            </a:r>
            <a:r>
              <a:rPr dirty="0" err="1"/>
              <a:t>말과</a:t>
            </a:r>
            <a:r>
              <a:rPr dirty="0"/>
              <a:t> </a:t>
            </a:r>
            <a:r>
              <a:rPr dirty="0" err="1"/>
              <a:t>듣고</a:t>
            </a:r>
            <a:r>
              <a:rPr dirty="0"/>
              <a:t> </a:t>
            </a:r>
            <a:r>
              <a:rPr dirty="0" err="1"/>
              <a:t>싶은</a:t>
            </a:r>
            <a:r>
              <a:rPr dirty="0"/>
              <a:t> </a:t>
            </a:r>
            <a:r>
              <a:rPr dirty="0" err="1"/>
              <a:t>말을</a:t>
            </a:r>
            <a:r>
              <a:rPr dirty="0"/>
              <a:t> </a:t>
            </a:r>
            <a:r>
              <a:rPr dirty="0" err="1"/>
              <a:t>담아</a:t>
            </a:r>
            <a:r>
              <a:rPr dirty="0"/>
              <a:t> </a:t>
            </a:r>
          </a:p>
          <a:p>
            <a:pPr algn="l" defTabSz="457200">
              <a:lnSpc>
                <a:spcPts val="5600"/>
              </a:lnSpc>
              <a:defRPr sz="4000" b="1">
                <a:solidFill>
                  <a:srgbClr val="2C2728"/>
                </a:solidFill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dirty="0"/>
              <a:t>     </a:t>
            </a:r>
            <a:r>
              <a:rPr dirty="0" err="1"/>
              <a:t>부모님께</a:t>
            </a:r>
            <a:r>
              <a:rPr dirty="0"/>
              <a:t> </a:t>
            </a:r>
            <a:r>
              <a:rPr dirty="0" err="1"/>
              <a:t>감사</a:t>
            </a:r>
            <a:r>
              <a:rPr dirty="0"/>
              <a:t> </a:t>
            </a:r>
            <a:r>
              <a:rPr dirty="0" err="1"/>
              <a:t>편지를</a:t>
            </a:r>
            <a:r>
              <a:rPr dirty="0"/>
              <a:t> 써 </a:t>
            </a:r>
            <a:r>
              <a:rPr dirty="0" err="1"/>
              <a:t>보세요</a:t>
            </a:r>
            <a:r>
              <a:rPr dirty="0"/>
              <a:t>. </a:t>
            </a:r>
          </a:p>
        </p:txBody>
      </p:sp>
      <p:grpSp>
        <p:nvGrpSpPr>
          <p:cNvPr id="14" name="그룹 13"/>
          <p:cNvGrpSpPr/>
          <p:nvPr/>
        </p:nvGrpSpPr>
        <p:grpSpPr>
          <a:xfrm>
            <a:off x="19329492" y="768758"/>
            <a:ext cx="5586089" cy="975763"/>
            <a:chOff x="19329492" y="938878"/>
            <a:chExt cx="5586089" cy="975763"/>
          </a:xfrm>
        </p:grpSpPr>
        <p:grpSp>
          <p:nvGrpSpPr>
            <p:cNvPr id="15" name="그룹 14"/>
            <p:cNvGrpSpPr/>
            <p:nvPr/>
          </p:nvGrpSpPr>
          <p:grpSpPr>
            <a:xfrm>
              <a:off x="19329492" y="938878"/>
              <a:ext cx="5586089" cy="878396"/>
              <a:chOff x="19329492" y="917613"/>
              <a:chExt cx="5586089" cy="878396"/>
            </a:xfrm>
          </p:grpSpPr>
          <p:sp>
            <p:nvSpPr>
              <p:cNvPr id="17" name="직사각형 16"/>
              <p:cNvSpPr/>
              <p:nvPr/>
            </p:nvSpPr>
            <p:spPr>
              <a:xfrm>
                <a:off x="20341493" y="974027"/>
                <a:ext cx="4574088" cy="8125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생명의 탄생</a:t>
                </a:r>
              </a:p>
            </p:txBody>
          </p:sp>
          <p:sp>
            <p:nvSpPr>
              <p:cNvPr id="18" name="타원 17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1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882" y="-4601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생명 탄생의 의미를 이해하고 나의 탄생 과정을…"/>
          <p:cNvSpPr txBox="1"/>
          <p:nvPr/>
        </p:nvSpPr>
        <p:spPr>
          <a:xfrm>
            <a:off x="6091362" y="6565503"/>
            <a:ext cx="18244326" cy="2425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/>
          <a:p>
            <a:pPr algn="l">
              <a:lnSpc>
                <a:spcPct val="110000"/>
              </a:lnSpc>
            </a:pPr>
            <a:r>
              <a:rPr lang="ko-KR" altLang="en-US" sz="6400" b="1" dirty="0">
                <a:solidFill>
                  <a:srgbClr val="45B53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디지털 공간에서의 성범죄 유형을 알아보고 </a:t>
            </a:r>
            <a:endParaRPr lang="en-US" altLang="ko-KR" sz="6400" b="1" dirty="0" smtClean="0">
              <a:solidFill>
                <a:srgbClr val="45B53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10000"/>
              </a:lnSpc>
            </a:pPr>
            <a:r>
              <a:rPr lang="ko-KR" altLang="en-US" sz="6400" b="1" dirty="0" smtClean="0">
                <a:solidFill>
                  <a:srgbClr val="45B53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디지털 </a:t>
            </a:r>
            <a:r>
              <a:rPr lang="ko-KR" altLang="en-US" sz="6400" b="1" dirty="0">
                <a:solidFill>
                  <a:srgbClr val="45B53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공간에서의 안전 수칙을 지킨다</a:t>
            </a:r>
            <a:r>
              <a:rPr lang="en-US" altLang="ko-KR" sz="6400" b="1" dirty="0">
                <a:solidFill>
                  <a:srgbClr val="45B53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sz="6400" b="1" dirty="0">
              <a:solidFill>
                <a:srgbClr val="45B53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0" name="● 생명 탄생의 의미를 말할 수 있다.…"/>
          <p:cNvSpPr txBox="1"/>
          <p:nvPr/>
        </p:nvSpPr>
        <p:spPr>
          <a:xfrm>
            <a:off x="6194120" y="9431587"/>
            <a:ext cx="16771387" cy="2925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34340">
              <a:lnSpc>
                <a:spcPct val="160000"/>
              </a:lnSpc>
              <a:defRPr sz="5415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sz="342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●</a:t>
            </a:r>
            <a:r>
              <a:rPr sz="3895" dirty="0"/>
              <a:t> </a:t>
            </a:r>
            <a:r>
              <a:rPr lang="ko-KR" altLang="en-US" sz="5415" dirty="0">
                <a:sym typeface="나눔고딕"/>
              </a:rPr>
              <a:t>디지털 성범죄의 유형을 말할 수 </a:t>
            </a:r>
            <a:r>
              <a:rPr lang="ko-KR" altLang="en-US" sz="5415" dirty="0" smtClean="0">
                <a:sym typeface="나눔고딕"/>
              </a:rPr>
              <a:t>있다</a:t>
            </a:r>
            <a:r>
              <a:rPr lang="en-US" altLang="ko-KR" dirty="0" smtClean="0"/>
              <a:t>.</a:t>
            </a:r>
          </a:p>
          <a:p>
            <a:pPr algn="l" defTabSz="434340">
              <a:lnSpc>
                <a:spcPct val="160000"/>
              </a:lnSpc>
              <a:defRPr sz="5415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sz="342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● </a:t>
            </a:r>
            <a:r>
              <a:rPr lang="ko-KR" altLang="en-US" sz="5415" dirty="0">
                <a:sym typeface="나눔고딕"/>
              </a:rPr>
              <a:t>디지털 공간에서 안전 수칙을 지킬 수 있다</a:t>
            </a:r>
            <a:r>
              <a:rPr lang="en-US" altLang="ko-KR" dirty="0" smtClean="0"/>
              <a:t>.</a:t>
            </a:r>
          </a:p>
        </p:txBody>
      </p:sp>
      <p:sp>
        <p:nvSpPr>
          <p:cNvPr id="161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dirty="0"/>
              <a:t>1 </a:t>
            </a:r>
            <a:r>
              <a:rPr dirty="0" err="1"/>
              <a:t>건강한</a:t>
            </a:r>
            <a:r>
              <a:rPr dirty="0"/>
              <a:t> </a:t>
            </a:r>
            <a:r>
              <a:rPr dirty="0" err="1"/>
              <a:t>관계와</a:t>
            </a:r>
            <a:r>
              <a:rPr dirty="0"/>
              <a:t> 성</a:t>
            </a:r>
          </a:p>
        </p:txBody>
      </p:sp>
      <p:sp>
        <p:nvSpPr>
          <p:cNvPr id="162" name="01 성의 발달"/>
          <p:cNvSpPr txBox="1"/>
          <p:nvPr/>
        </p:nvSpPr>
        <p:spPr>
          <a:xfrm>
            <a:off x="1049209" y="1286864"/>
            <a:ext cx="3285047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dirty="0" smtClean="0"/>
              <a:t>0</a:t>
            </a:r>
            <a:r>
              <a:rPr lang="en-US" dirty="0" smtClean="0"/>
              <a:t>3</a:t>
            </a:r>
            <a:r>
              <a:rPr dirty="0" smtClean="0"/>
              <a:t> </a:t>
            </a:r>
            <a:r>
              <a:rPr lang="ko-KR" altLang="en-US" dirty="0" smtClean="0"/>
              <a:t>올바른 성 문화</a:t>
            </a:r>
            <a:endParaRPr dirty="0"/>
          </a:p>
        </p:txBody>
      </p:sp>
      <p:grpSp>
        <p:nvGrpSpPr>
          <p:cNvPr id="7" name="그룹 6"/>
          <p:cNvGrpSpPr/>
          <p:nvPr/>
        </p:nvGrpSpPr>
        <p:grpSpPr>
          <a:xfrm>
            <a:off x="3702074" y="3192137"/>
            <a:ext cx="16979852" cy="2550650"/>
            <a:chOff x="6921499" y="3192137"/>
            <a:chExt cx="16979852" cy="2550650"/>
          </a:xfrm>
        </p:grpSpPr>
        <p:sp>
          <p:nvSpPr>
            <p:cNvPr id="2" name="직사각형 1"/>
            <p:cNvSpPr/>
            <p:nvPr/>
          </p:nvSpPr>
          <p:spPr>
            <a:xfrm>
              <a:off x="9475469" y="3448016"/>
              <a:ext cx="14425882" cy="1809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2400" dirty="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디지털 문화와 성범죄</a:t>
              </a:r>
            </a:p>
          </p:txBody>
        </p:sp>
        <p:grpSp>
          <p:nvGrpSpPr>
            <p:cNvPr id="6" name="그룹 5"/>
            <p:cNvGrpSpPr/>
            <p:nvPr/>
          </p:nvGrpSpPr>
          <p:grpSpPr>
            <a:xfrm>
              <a:off x="6921499" y="3192137"/>
              <a:ext cx="2286818" cy="2550650"/>
              <a:chOff x="5728225" y="3192137"/>
              <a:chExt cx="2286818" cy="2550650"/>
            </a:xfrm>
          </p:grpSpPr>
          <p:sp>
            <p:nvSpPr>
              <p:cNvPr id="12" name="타원 11"/>
              <p:cNvSpPr/>
              <p:nvPr/>
            </p:nvSpPr>
            <p:spPr>
              <a:xfrm>
                <a:off x="5728225" y="3192137"/>
                <a:ext cx="2286818" cy="2286818"/>
              </a:xfrm>
              <a:prstGeom prst="ellipse">
                <a:avLst/>
              </a:prstGeom>
              <a:noFill/>
              <a:ln w="1270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6190358" y="3341104"/>
                <a:ext cx="1362552" cy="2401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6200" b="0" i="0" u="none" strike="noStrike" cap="none" spc="0" normalizeH="0" baseline="0" dirty="0" smtClean="0">
                    <a:ln>
                      <a:noFill/>
                    </a:ln>
                    <a:solidFill>
                      <a:srgbClr val="6DBA44"/>
                    </a:solidFill>
                    <a:effectLst/>
                    <a:uFillTx/>
                    <a:latin typeface="Sandoll 고딕NeoRound 07 Bd" panose="020B0600000101010101" pitchFamily="34" charset="-127"/>
                    <a:ea typeface="Sandoll 고딕NeoRound 07 Bd" panose="020B0600000101010101" pitchFamily="34" charset="-127"/>
                    <a:sym typeface="Canela Text Regular"/>
                  </a:rPr>
                  <a:t>2</a:t>
                </a:r>
                <a:endParaRPr kumimoji="0" lang="ko-KR" altLang="en-US" sz="16200" b="0" i="0" u="none" strike="noStrike" cap="none" spc="0" normalizeH="0" baseline="0" dirty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endParaRPr>
              </a:p>
            </p:txBody>
          </p:sp>
        </p:grpSp>
      </p:grpSp>
      <p:grpSp>
        <p:nvGrpSpPr>
          <p:cNvPr id="14" name="그룹 13"/>
          <p:cNvGrpSpPr/>
          <p:nvPr/>
        </p:nvGrpSpPr>
        <p:grpSpPr>
          <a:xfrm>
            <a:off x="2090367" y="6215816"/>
            <a:ext cx="3200691" cy="2905931"/>
            <a:chOff x="2090367" y="6215816"/>
            <a:chExt cx="3200691" cy="2905931"/>
          </a:xfrm>
        </p:grpSpPr>
        <p:grpSp>
          <p:nvGrpSpPr>
            <p:cNvPr id="15" name="그룹 14"/>
            <p:cNvGrpSpPr/>
            <p:nvPr/>
          </p:nvGrpSpPr>
          <p:grpSpPr>
            <a:xfrm>
              <a:off x="2090367" y="6215816"/>
              <a:ext cx="3200691" cy="2905931"/>
              <a:chOff x="1941777" y="10007303"/>
              <a:chExt cx="3200691" cy="2905931"/>
            </a:xfrm>
          </p:grpSpPr>
          <p:sp>
            <p:nvSpPr>
              <p:cNvPr id="17" name="자유형 16"/>
              <p:cNvSpPr/>
              <p:nvPr/>
            </p:nvSpPr>
            <p:spPr>
              <a:xfrm rot="20651236">
                <a:off x="1941777" y="10157461"/>
                <a:ext cx="3040193" cy="2755773"/>
              </a:xfrm>
              <a:custGeom>
                <a:avLst/>
                <a:gdLst>
                  <a:gd name="connsiteX0" fmla="*/ 331796 w 3040193"/>
                  <a:gd name="connsiteY0" fmla="*/ 0 h 2755773"/>
                  <a:gd name="connsiteX1" fmla="*/ 2324949 w 3040193"/>
                  <a:gd name="connsiteY1" fmla="*/ 564484 h 2755773"/>
                  <a:gd name="connsiteX2" fmla="*/ 3002750 w 3040193"/>
                  <a:gd name="connsiteY2" fmla="*/ 1777899 h 2755773"/>
                  <a:gd name="connsiteX3" fmla="*/ 2725805 w 3040193"/>
                  <a:gd name="connsiteY3" fmla="*/ 2755773 h 2755773"/>
                  <a:gd name="connsiteX4" fmla="*/ 732653 w 3040193"/>
                  <a:gd name="connsiteY4" fmla="*/ 2191289 h 2755773"/>
                  <a:gd name="connsiteX5" fmla="*/ 54852 w 3040193"/>
                  <a:gd name="connsiteY5" fmla="*/ 977874 h 2755773"/>
                  <a:gd name="connsiteX6" fmla="*/ 0 w 3040193"/>
                  <a:gd name="connsiteY6" fmla="*/ 1171552 h 2755773"/>
                  <a:gd name="connsiteX7" fmla="*/ 0 w 3040193"/>
                  <a:gd name="connsiteY7" fmla="*/ 1171548 h 2755773"/>
                  <a:gd name="connsiteX8" fmla="*/ 331796 w 3040193"/>
                  <a:gd name="connsiteY8" fmla="*/ 0 h 2755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0193" h="2755773">
                    <a:moveTo>
                      <a:pt x="331796" y="0"/>
                    </a:moveTo>
                    <a:lnTo>
                      <a:pt x="2324949" y="564484"/>
                    </a:lnTo>
                    <a:cubicBezTo>
                      <a:pt x="2847194" y="712390"/>
                      <a:pt x="3150656" y="1255655"/>
                      <a:pt x="3002750" y="1777899"/>
                    </a:cubicBezTo>
                    <a:lnTo>
                      <a:pt x="2725805" y="2755773"/>
                    </a:lnTo>
                    <a:lnTo>
                      <a:pt x="732653" y="2191289"/>
                    </a:lnTo>
                    <a:cubicBezTo>
                      <a:pt x="210408" y="2043383"/>
                      <a:pt x="-93054" y="1500118"/>
                      <a:pt x="54852" y="977874"/>
                    </a:cubicBezTo>
                    <a:lnTo>
                      <a:pt x="0" y="1171552"/>
                    </a:lnTo>
                    <a:lnTo>
                      <a:pt x="0" y="1171548"/>
                    </a:lnTo>
                    <a:lnTo>
                      <a:pt x="331796" y="0"/>
                    </a:lnTo>
                    <a:close/>
                  </a:path>
                </a:pathLst>
              </a:custGeom>
              <a:solidFill>
                <a:srgbClr val="6FBE54"/>
              </a:solidFill>
              <a:ln w="381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solidFill>
                      <a:srgbClr val="68BCB5"/>
                    </a:solidFill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8" name="자유형 17"/>
              <p:cNvSpPr/>
              <p:nvPr/>
            </p:nvSpPr>
            <p:spPr>
              <a:xfrm rot="20651236">
                <a:off x="2102275" y="10007303"/>
                <a:ext cx="3040193" cy="2755773"/>
              </a:xfrm>
              <a:custGeom>
                <a:avLst/>
                <a:gdLst>
                  <a:gd name="connsiteX0" fmla="*/ 331796 w 3040193"/>
                  <a:gd name="connsiteY0" fmla="*/ 0 h 2755773"/>
                  <a:gd name="connsiteX1" fmla="*/ 2324949 w 3040193"/>
                  <a:gd name="connsiteY1" fmla="*/ 564484 h 2755773"/>
                  <a:gd name="connsiteX2" fmla="*/ 3002750 w 3040193"/>
                  <a:gd name="connsiteY2" fmla="*/ 1777899 h 2755773"/>
                  <a:gd name="connsiteX3" fmla="*/ 2725805 w 3040193"/>
                  <a:gd name="connsiteY3" fmla="*/ 2755773 h 2755773"/>
                  <a:gd name="connsiteX4" fmla="*/ 732653 w 3040193"/>
                  <a:gd name="connsiteY4" fmla="*/ 2191289 h 2755773"/>
                  <a:gd name="connsiteX5" fmla="*/ 54852 w 3040193"/>
                  <a:gd name="connsiteY5" fmla="*/ 977874 h 2755773"/>
                  <a:gd name="connsiteX6" fmla="*/ 0 w 3040193"/>
                  <a:gd name="connsiteY6" fmla="*/ 1171552 h 2755773"/>
                  <a:gd name="connsiteX7" fmla="*/ 0 w 3040193"/>
                  <a:gd name="connsiteY7" fmla="*/ 1171548 h 2755773"/>
                  <a:gd name="connsiteX8" fmla="*/ 331796 w 3040193"/>
                  <a:gd name="connsiteY8" fmla="*/ 0 h 2755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0193" h="2755773">
                    <a:moveTo>
                      <a:pt x="331796" y="0"/>
                    </a:moveTo>
                    <a:lnTo>
                      <a:pt x="2324949" y="564484"/>
                    </a:lnTo>
                    <a:cubicBezTo>
                      <a:pt x="2847194" y="712390"/>
                      <a:pt x="3150656" y="1255655"/>
                      <a:pt x="3002750" y="1777899"/>
                    </a:cubicBezTo>
                    <a:lnTo>
                      <a:pt x="2725805" y="2755773"/>
                    </a:lnTo>
                    <a:lnTo>
                      <a:pt x="732653" y="2191289"/>
                    </a:lnTo>
                    <a:cubicBezTo>
                      <a:pt x="210408" y="2043383"/>
                      <a:pt x="-93054" y="1500118"/>
                      <a:pt x="54852" y="977874"/>
                    </a:cubicBezTo>
                    <a:lnTo>
                      <a:pt x="0" y="1171552"/>
                    </a:lnTo>
                    <a:lnTo>
                      <a:pt x="0" y="1171548"/>
                    </a:lnTo>
                    <a:lnTo>
                      <a:pt x="331796" y="0"/>
                    </a:lnTo>
                    <a:close/>
                  </a:path>
                </a:pathLst>
              </a:custGeom>
              <a:solidFill>
                <a:srgbClr val="DFEED7"/>
              </a:solidFill>
              <a:ln w="38100" cap="flat">
                <a:solidFill>
                  <a:srgbClr val="68BCB5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solidFill>
                      <a:srgbClr val="68BCB5"/>
                    </a:solidFill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16" name="학습…"/>
            <p:cNvSpPr txBox="1"/>
            <p:nvPr/>
          </p:nvSpPr>
          <p:spPr>
            <a:xfrm>
              <a:off x="2516554" y="6639362"/>
              <a:ext cx="2554505" cy="19316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 anchor="ctr">
              <a:normAutofit/>
            </a:bodyPr>
            <a:lstStyle/>
            <a:p>
              <a:pPr defTabSz="457200">
                <a:lnSpc>
                  <a:spcPct val="110000"/>
                </a:lnSpc>
                <a:defRPr sz="5100">
                  <a:solidFill>
                    <a:schemeClr val="accent3"/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pPr>
              <a:r>
                <a:rPr lang="ko-KR" altLang="en-US" dirty="0"/>
                <a:t>학습</a:t>
              </a:r>
            </a:p>
            <a:p>
              <a:pPr defTabSz="457200">
                <a:lnSpc>
                  <a:spcPct val="110000"/>
                </a:lnSpc>
                <a:defRPr sz="5100">
                  <a:solidFill>
                    <a:schemeClr val="accent3"/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pPr>
              <a:r>
                <a:rPr lang="ko-KR" altLang="en-US" dirty="0" smtClean="0"/>
                <a:t>목표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779170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4601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➊ 생명의 탄생에는 소중한 의미가 담겨 있어요.…"/>
          <p:cNvSpPr txBox="1"/>
          <p:nvPr/>
        </p:nvSpPr>
        <p:spPr>
          <a:xfrm>
            <a:off x="6135459" y="6289706"/>
            <a:ext cx="15280966" cy="1428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/>
          <a:p>
            <a:pPr algn="l" defTabSz="457200">
              <a:lnSpc>
                <a:spcPct val="160000"/>
              </a:lnSpc>
              <a:defRPr sz="57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dirty="0" smtClean="0">
                <a:solidFill>
                  <a:schemeClr val="accent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➊</a:t>
            </a:r>
            <a:r>
              <a:rPr lang="en-US" dirty="0" smtClean="0">
                <a:solidFill>
                  <a:schemeClr val="accent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700" dirty="0">
                <a:sym typeface="나눔고딕"/>
              </a:rPr>
              <a:t>디지털 공간의 성범죄를 조심해요</a:t>
            </a:r>
            <a:endParaRPr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9" name="1 건강한 관계와 성"/>
          <p:cNvSpPr txBox="1"/>
          <p:nvPr/>
        </p:nvSpPr>
        <p:spPr>
          <a:xfrm>
            <a:off x="570790" y="583581"/>
            <a:ext cx="4855329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en-US" altLang="ko-KR" dirty="0"/>
              <a:t>1 </a:t>
            </a:r>
            <a:r>
              <a:rPr lang="ko-KR" altLang="en-US" dirty="0"/>
              <a:t>건강한 관계와 </a:t>
            </a:r>
            <a:r>
              <a:rPr lang="ko-KR" altLang="en-US" dirty="0" smtClean="0"/>
              <a:t>성</a:t>
            </a:r>
            <a:endParaRPr lang="ko-KR" altLang="en-US" dirty="0"/>
          </a:p>
        </p:txBody>
      </p:sp>
      <p:sp>
        <p:nvSpPr>
          <p:cNvPr id="3" name="한쪽 모서리가 잘린 사각형 2"/>
          <p:cNvSpPr/>
          <p:nvPr/>
        </p:nvSpPr>
        <p:spPr>
          <a:xfrm>
            <a:off x="2523016" y="6881082"/>
            <a:ext cx="2994609" cy="1804277"/>
          </a:xfrm>
          <a:prstGeom prst="snip1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4" name="한쪽 모서리가 잘린 사각형 13"/>
          <p:cNvSpPr/>
          <p:nvPr/>
        </p:nvSpPr>
        <p:spPr>
          <a:xfrm>
            <a:off x="2703771" y="6683677"/>
            <a:ext cx="2994609" cy="1804277"/>
          </a:xfrm>
          <a:prstGeom prst="snip1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7" name="학습…"/>
          <p:cNvSpPr txBox="1"/>
          <p:nvPr/>
        </p:nvSpPr>
        <p:spPr>
          <a:xfrm>
            <a:off x="2857495" y="6619987"/>
            <a:ext cx="2554505" cy="1931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defTabSz="457200">
              <a:lnSpc>
                <a:spcPct val="110000"/>
              </a:lnSpc>
              <a:defRPr sz="5100">
                <a:solidFill>
                  <a:schemeClr val="accent3"/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pPr>
            <a:r>
              <a:rPr lang="ko-KR" altLang="en-US" dirty="0" smtClean="0">
                <a:solidFill>
                  <a:srgbClr val="EE6B12"/>
                </a:solidFill>
              </a:rPr>
              <a:t>학습</a:t>
            </a:r>
            <a:endParaRPr lang="en-US" altLang="ko-KR" dirty="0" smtClean="0">
              <a:solidFill>
                <a:srgbClr val="EE6B12"/>
              </a:solidFill>
            </a:endParaRPr>
          </a:p>
          <a:p>
            <a:pPr defTabSz="457200">
              <a:lnSpc>
                <a:spcPct val="110000"/>
              </a:lnSpc>
              <a:defRPr sz="5100">
                <a:solidFill>
                  <a:schemeClr val="accent3"/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pPr>
            <a:r>
              <a:rPr lang="ko-KR" altLang="en-US" dirty="0" smtClean="0">
                <a:solidFill>
                  <a:srgbClr val="EE6B12"/>
                </a:solidFill>
              </a:rPr>
              <a:t>계획</a:t>
            </a:r>
            <a:endParaRPr lang="ko-KR" altLang="en-US" dirty="0">
              <a:solidFill>
                <a:srgbClr val="EE6B12"/>
              </a:solidFill>
            </a:endParaRPr>
          </a:p>
        </p:txBody>
      </p:sp>
      <p:sp>
        <p:nvSpPr>
          <p:cNvPr id="34" name="01 성의 발달"/>
          <p:cNvSpPr txBox="1"/>
          <p:nvPr/>
        </p:nvSpPr>
        <p:spPr>
          <a:xfrm>
            <a:off x="1049209" y="1286864"/>
            <a:ext cx="3285047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dirty="0" smtClean="0"/>
              <a:t>0</a:t>
            </a:r>
            <a:r>
              <a:rPr lang="en-US" dirty="0" smtClean="0"/>
              <a:t>3</a:t>
            </a:r>
            <a:r>
              <a:rPr dirty="0" smtClean="0"/>
              <a:t> </a:t>
            </a:r>
            <a:r>
              <a:rPr lang="ko-KR" altLang="en-US" dirty="0" smtClean="0"/>
              <a:t>올바른 성 문화</a:t>
            </a:r>
            <a:endParaRPr dirty="0"/>
          </a:p>
        </p:txBody>
      </p:sp>
      <p:sp>
        <p:nvSpPr>
          <p:cNvPr id="35" name="➊ 생명의 탄생에는 소중한 의미가 담겨 있어요.…"/>
          <p:cNvSpPr txBox="1"/>
          <p:nvPr/>
        </p:nvSpPr>
        <p:spPr>
          <a:xfrm>
            <a:off x="6135459" y="8994758"/>
            <a:ext cx="15280966" cy="1428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/>
          <a:p>
            <a:pPr algn="l" defTabSz="457200">
              <a:lnSpc>
                <a:spcPct val="160000"/>
              </a:lnSpc>
              <a:defRPr sz="57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dirty="0">
                <a:solidFill>
                  <a:schemeClr val="accent3"/>
                </a:solidFill>
                <a:latin typeface="나눔고딕"/>
                <a:ea typeface="나눔고딕"/>
                <a:cs typeface="나눔고딕"/>
                <a:sym typeface="나눔고딕"/>
              </a:rPr>
              <a:t>➋ </a:t>
            </a:r>
            <a:r>
              <a:rPr lang="ko-KR" altLang="en-US" sz="5700" dirty="0">
                <a:sym typeface="나눔고딕"/>
              </a:rPr>
              <a:t>디지털 공간의 안전 수칙을 지켜요</a:t>
            </a:r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36" name="그룹 35"/>
          <p:cNvGrpSpPr/>
          <p:nvPr/>
        </p:nvGrpSpPr>
        <p:grpSpPr>
          <a:xfrm>
            <a:off x="6135459" y="10304817"/>
            <a:ext cx="12846254" cy="1571964"/>
            <a:chOff x="6376024" y="11674549"/>
            <a:chExt cx="12846254" cy="1571964"/>
          </a:xfrm>
        </p:grpSpPr>
        <p:sp>
          <p:nvSpPr>
            <p:cNvPr id="37" name="부모님께 감사 편지 쓰기"/>
            <p:cNvSpPr txBox="1"/>
            <p:nvPr/>
          </p:nvSpPr>
          <p:spPr>
            <a:xfrm>
              <a:off x="9265618" y="11674549"/>
              <a:ext cx="9956660" cy="157196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rmAutofit/>
            </a:bodyPr>
            <a:lstStyle>
              <a:lvl1pPr algn="l" defTabSz="457200">
                <a:lnSpc>
                  <a:spcPct val="160000"/>
                </a:lnSpc>
                <a:defRPr sz="5300" b="1">
                  <a:solidFill>
                    <a:srgbClr val="67288E"/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r>
                <a:rPr lang="ko-KR" altLang="en-US" sz="4900" dirty="0"/>
                <a:t>디지털 성범죄 </a:t>
              </a:r>
              <a:r>
                <a:rPr lang="ko-KR" altLang="en-US" sz="4900" dirty="0" err="1"/>
                <a:t>예방송</a:t>
              </a:r>
              <a:r>
                <a:rPr lang="ko-KR" altLang="en-US" sz="4900" dirty="0"/>
                <a:t> 부르기</a:t>
              </a:r>
              <a:endParaRPr sz="4900" dirty="0"/>
            </a:p>
          </p:txBody>
        </p:sp>
        <p:grpSp>
          <p:nvGrpSpPr>
            <p:cNvPr id="38" name="그룹 37"/>
            <p:cNvGrpSpPr/>
            <p:nvPr/>
          </p:nvGrpSpPr>
          <p:grpSpPr>
            <a:xfrm>
              <a:off x="6376024" y="11997636"/>
              <a:ext cx="2585660" cy="909168"/>
              <a:chOff x="6376024" y="11997636"/>
              <a:chExt cx="2585660" cy="909168"/>
            </a:xfrm>
          </p:grpSpPr>
          <p:grpSp>
            <p:nvGrpSpPr>
              <p:cNvPr id="39" name="그룹 38"/>
              <p:cNvGrpSpPr/>
              <p:nvPr/>
            </p:nvGrpSpPr>
            <p:grpSpPr>
              <a:xfrm>
                <a:off x="6376024" y="11997636"/>
                <a:ext cx="2585660" cy="909168"/>
                <a:chOff x="6376024" y="11997636"/>
                <a:chExt cx="2585660" cy="909168"/>
              </a:xfrm>
            </p:grpSpPr>
            <p:pic>
              <p:nvPicPr>
                <p:cNvPr id="41" name="이미지" descr="이미지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6376024" y="11997636"/>
                  <a:ext cx="2585660" cy="909168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sp>
              <p:nvSpPr>
                <p:cNvPr id="42" name="직사각형 41"/>
                <p:cNvSpPr/>
                <p:nvPr/>
              </p:nvSpPr>
              <p:spPr>
                <a:xfrm>
                  <a:off x="8276428" y="12255640"/>
                  <a:ext cx="391800" cy="510363"/>
                </a:xfrm>
                <a:prstGeom prst="rect">
                  <a:avLst/>
                </a:prstGeom>
                <a:solidFill>
                  <a:srgbClr val="883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40" name="직사각형 39"/>
              <p:cNvSpPr/>
              <p:nvPr/>
            </p:nvSpPr>
            <p:spPr>
              <a:xfrm>
                <a:off x="8142641" y="12159955"/>
                <a:ext cx="639919" cy="7017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4400" dirty="0" smtClean="0">
                    <a:solidFill>
                      <a:schemeClr val="bg1"/>
                    </a:solidFill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</a:rPr>
                  <a:t>11</a:t>
                </a:r>
                <a:endParaRPr lang="ko-KR" altLang="en-US" sz="4400" dirty="0">
                  <a:solidFill>
                    <a:schemeClr val="bg1"/>
                  </a:solidFill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</a:endParaRPr>
              </a:p>
            </p:txBody>
          </p:sp>
        </p:grpSp>
      </p:grpSp>
      <p:grpSp>
        <p:nvGrpSpPr>
          <p:cNvPr id="25" name="그룹 24"/>
          <p:cNvGrpSpPr/>
          <p:nvPr/>
        </p:nvGrpSpPr>
        <p:grpSpPr>
          <a:xfrm>
            <a:off x="3702074" y="3192137"/>
            <a:ext cx="16979852" cy="2550650"/>
            <a:chOff x="6921499" y="3192137"/>
            <a:chExt cx="16979852" cy="2550650"/>
          </a:xfrm>
        </p:grpSpPr>
        <p:sp>
          <p:nvSpPr>
            <p:cNvPr id="27" name="직사각형 26"/>
            <p:cNvSpPr/>
            <p:nvPr/>
          </p:nvSpPr>
          <p:spPr>
            <a:xfrm>
              <a:off x="9475469" y="3448016"/>
              <a:ext cx="14425882" cy="1809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2400" dirty="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디지털 문화와 성범죄</a:t>
              </a:r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6921499" y="3192137"/>
              <a:ext cx="2286818" cy="2550650"/>
              <a:chOff x="5728225" y="3192137"/>
              <a:chExt cx="2286818" cy="2550650"/>
            </a:xfrm>
          </p:grpSpPr>
          <p:sp>
            <p:nvSpPr>
              <p:cNvPr id="29" name="타원 28"/>
              <p:cNvSpPr/>
              <p:nvPr/>
            </p:nvSpPr>
            <p:spPr>
              <a:xfrm>
                <a:off x="5728225" y="3192137"/>
                <a:ext cx="2286818" cy="2286818"/>
              </a:xfrm>
              <a:prstGeom prst="ellipse">
                <a:avLst/>
              </a:prstGeom>
              <a:noFill/>
              <a:ln w="1270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190358" y="3341104"/>
                <a:ext cx="1362552" cy="2401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6200" b="0" i="0" u="none" strike="noStrike" cap="none" spc="0" normalizeH="0" baseline="0" dirty="0" smtClean="0">
                    <a:ln>
                      <a:noFill/>
                    </a:ln>
                    <a:solidFill>
                      <a:srgbClr val="6DBA44"/>
                    </a:solidFill>
                    <a:effectLst/>
                    <a:uFillTx/>
                    <a:latin typeface="Sandoll 고딕NeoRound 07 Bd" panose="020B0600000101010101" pitchFamily="34" charset="-127"/>
                    <a:ea typeface="Sandoll 고딕NeoRound 07 Bd" panose="020B0600000101010101" pitchFamily="34" charset="-127"/>
                    <a:sym typeface="Canela Text Regular"/>
                  </a:rPr>
                  <a:t>2</a:t>
                </a:r>
                <a:endParaRPr kumimoji="0" lang="ko-KR" altLang="en-US" sz="16200" b="0" i="0" u="none" strike="noStrike" cap="none" spc="0" normalizeH="0" baseline="0" dirty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endParaRPr>
              </a:p>
            </p:txBody>
          </p:sp>
        </p:grpSp>
      </p:grpSp>
      <p:grpSp>
        <p:nvGrpSpPr>
          <p:cNvPr id="43" name="그룹 42"/>
          <p:cNvGrpSpPr/>
          <p:nvPr/>
        </p:nvGrpSpPr>
        <p:grpSpPr>
          <a:xfrm>
            <a:off x="6135459" y="7512923"/>
            <a:ext cx="12846254" cy="1571964"/>
            <a:chOff x="6376024" y="11674549"/>
            <a:chExt cx="12846254" cy="1571964"/>
          </a:xfrm>
        </p:grpSpPr>
        <p:sp>
          <p:nvSpPr>
            <p:cNvPr id="44" name="부모님께 감사 편지 쓰기"/>
            <p:cNvSpPr txBox="1"/>
            <p:nvPr/>
          </p:nvSpPr>
          <p:spPr>
            <a:xfrm>
              <a:off x="9265618" y="11674549"/>
              <a:ext cx="9956660" cy="157196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rmAutofit fontScale="92500"/>
            </a:bodyPr>
            <a:lstStyle>
              <a:lvl1pPr algn="l" defTabSz="457200">
                <a:lnSpc>
                  <a:spcPct val="160000"/>
                </a:lnSpc>
                <a:defRPr sz="5300" b="1">
                  <a:solidFill>
                    <a:srgbClr val="67288E"/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r>
                <a:rPr lang="ko-KR" altLang="en-US" dirty="0"/>
                <a:t>위험한 행동 알아보고 도움 요청하기</a:t>
              </a:r>
              <a:endParaRPr dirty="0"/>
            </a:p>
          </p:txBody>
        </p:sp>
        <p:grpSp>
          <p:nvGrpSpPr>
            <p:cNvPr id="45" name="그룹 44"/>
            <p:cNvGrpSpPr/>
            <p:nvPr/>
          </p:nvGrpSpPr>
          <p:grpSpPr>
            <a:xfrm>
              <a:off x="6376024" y="11997636"/>
              <a:ext cx="2585660" cy="909168"/>
              <a:chOff x="6376024" y="11997636"/>
              <a:chExt cx="2585660" cy="909168"/>
            </a:xfrm>
          </p:grpSpPr>
          <p:grpSp>
            <p:nvGrpSpPr>
              <p:cNvPr id="46" name="그룹 45"/>
              <p:cNvGrpSpPr/>
              <p:nvPr/>
            </p:nvGrpSpPr>
            <p:grpSpPr>
              <a:xfrm>
                <a:off x="6376024" y="11997636"/>
                <a:ext cx="2585660" cy="909168"/>
                <a:chOff x="6376024" y="11997636"/>
                <a:chExt cx="2585660" cy="909168"/>
              </a:xfrm>
            </p:grpSpPr>
            <p:pic>
              <p:nvPicPr>
                <p:cNvPr id="48" name="이미지" descr="이미지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6376024" y="11997636"/>
                  <a:ext cx="2585660" cy="909168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sp>
              <p:nvSpPr>
                <p:cNvPr id="49" name="직사각형 48"/>
                <p:cNvSpPr/>
                <p:nvPr/>
              </p:nvSpPr>
              <p:spPr>
                <a:xfrm>
                  <a:off x="8276428" y="12255640"/>
                  <a:ext cx="391800" cy="510363"/>
                </a:xfrm>
                <a:prstGeom prst="rect">
                  <a:avLst/>
                </a:prstGeom>
                <a:solidFill>
                  <a:srgbClr val="883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47" name="직사각형 46"/>
              <p:cNvSpPr/>
              <p:nvPr/>
            </p:nvSpPr>
            <p:spPr>
              <a:xfrm>
                <a:off x="8071307" y="12159955"/>
                <a:ext cx="782587" cy="7017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4400" dirty="0" smtClean="0">
                    <a:solidFill>
                      <a:schemeClr val="bg1"/>
                    </a:solidFill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</a:rPr>
                  <a:t>10</a:t>
                </a:r>
                <a:endParaRPr lang="ko-KR" altLang="en-US" sz="4400" dirty="0">
                  <a:solidFill>
                    <a:schemeClr val="bg1"/>
                  </a:solidFill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76283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다음 그림을 보면서 떠오르는 것을 이야기해 보세요."/>
          <p:cNvSpPr txBox="1"/>
          <p:nvPr/>
        </p:nvSpPr>
        <p:spPr>
          <a:xfrm>
            <a:off x="4250606" y="2946536"/>
            <a:ext cx="19344890" cy="2169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dirty="0"/>
              <a:t>디지털 공간에서 음란 영상에 내 얼굴이 합성된 걸 발견한다면 어떻게 </a:t>
            </a:r>
            <a:r>
              <a:rPr lang="ko-KR" altLang="en-US" dirty="0" smtClean="0"/>
              <a:t>대처해야 하는지 </a:t>
            </a:r>
            <a:r>
              <a:rPr lang="ko-KR" altLang="en-US" dirty="0"/>
              <a:t>이야기해 보세요</a:t>
            </a:r>
            <a:r>
              <a:rPr lang="en-US" altLang="ko-KR" dirty="0"/>
              <a:t>.</a:t>
            </a:r>
            <a:endParaRPr lang="en-US" altLang="ko-KR" sz="8800" dirty="0"/>
          </a:p>
        </p:txBody>
      </p:sp>
      <p:sp>
        <p:nvSpPr>
          <p:cNvPr id="179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dirty="0"/>
              <a:t>1 </a:t>
            </a:r>
            <a:r>
              <a:rPr dirty="0" err="1"/>
              <a:t>건강한</a:t>
            </a:r>
            <a:r>
              <a:rPr dirty="0"/>
              <a:t> </a:t>
            </a:r>
            <a:r>
              <a:rPr dirty="0" err="1"/>
              <a:t>관계와</a:t>
            </a:r>
            <a:r>
              <a:rPr dirty="0"/>
              <a:t> 성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16750916" y="768758"/>
            <a:ext cx="6885132" cy="975763"/>
            <a:chOff x="19329492" y="938878"/>
            <a:chExt cx="6885132" cy="975763"/>
          </a:xfrm>
        </p:grpSpPr>
        <p:grpSp>
          <p:nvGrpSpPr>
            <p:cNvPr id="2" name="그룹 1"/>
            <p:cNvGrpSpPr/>
            <p:nvPr/>
          </p:nvGrpSpPr>
          <p:grpSpPr>
            <a:xfrm>
              <a:off x="19329492" y="938878"/>
              <a:ext cx="6885132" cy="878396"/>
              <a:chOff x="19329492" y="917613"/>
              <a:chExt cx="6885132" cy="878396"/>
            </a:xfrm>
          </p:grpSpPr>
          <p:sp>
            <p:nvSpPr>
              <p:cNvPr id="12" name="직사각형 11"/>
              <p:cNvSpPr/>
              <p:nvPr/>
            </p:nvSpPr>
            <p:spPr>
              <a:xfrm>
                <a:off x="20341492" y="974027"/>
                <a:ext cx="5873132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디지털 문화와 성범죄</a:t>
                </a:r>
              </a:p>
            </p:txBody>
          </p:sp>
          <p:sp>
            <p:nvSpPr>
              <p:cNvPr id="14" name="타원 13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2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pic>
        <p:nvPicPr>
          <p:cNvPr id="16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3646" y="2480974"/>
            <a:ext cx="3403079" cy="5198052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01 성의 발달"/>
          <p:cNvSpPr txBox="1"/>
          <p:nvPr/>
        </p:nvSpPr>
        <p:spPr>
          <a:xfrm>
            <a:off x="1049209" y="1286864"/>
            <a:ext cx="3285047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dirty="0" smtClean="0"/>
              <a:t>0</a:t>
            </a:r>
            <a:r>
              <a:rPr lang="en-US" dirty="0" smtClean="0"/>
              <a:t>3</a:t>
            </a:r>
            <a:r>
              <a:rPr dirty="0" smtClean="0"/>
              <a:t> </a:t>
            </a:r>
            <a:r>
              <a:rPr lang="ko-KR" altLang="en-US" dirty="0" smtClean="0"/>
              <a:t>올바른 성 문화</a:t>
            </a:r>
            <a:endParaRPr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6781" y="5442230"/>
            <a:ext cx="10930438" cy="757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234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dirty="0"/>
              <a:t>1 </a:t>
            </a:r>
            <a:r>
              <a:rPr dirty="0" err="1"/>
              <a:t>건강한</a:t>
            </a:r>
            <a:r>
              <a:rPr dirty="0"/>
              <a:t> </a:t>
            </a:r>
            <a:r>
              <a:rPr dirty="0" err="1"/>
              <a:t>관계와</a:t>
            </a:r>
            <a:r>
              <a:rPr dirty="0"/>
              <a:t> 성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16750916" y="768758"/>
            <a:ext cx="6885132" cy="975763"/>
            <a:chOff x="19329492" y="938878"/>
            <a:chExt cx="6885132" cy="975763"/>
          </a:xfrm>
        </p:grpSpPr>
        <p:grpSp>
          <p:nvGrpSpPr>
            <p:cNvPr id="2" name="그룹 1"/>
            <p:cNvGrpSpPr/>
            <p:nvPr/>
          </p:nvGrpSpPr>
          <p:grpSpPr>
            <a:xfrm>
              <a:off x="19329492" y="938878"/>
              <a:ext cx="6885132" cy="878396"/>
              <a:chOff x="19329492" y="917613"/>
              <a:chExt cx="6885132" cy="878396"/>
            </a:xfrm>
          </p:grpSpPr>
          <p:sp>
            <p:nvSpPr>
              <p:cNvPr id="12" name="직사각형 11"/>
              <p:cNvSpPr/>
              <p:nvPr/>
            </p:nvSpPr>
            <p:spPr>
              <a:xfrm>
                <a:off x="20341492" y="974027"/>
                <a:ext cx="5873132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디지털 문화와 성범죄</a:t>
                </a:r>
              </a:p>
            </p:txBody>
          </p:sp>
          <p:sp>
            <p:nvSpPr>
              <p:cNvPr id="14" name="타원 13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2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sp>
        <p:nvSpPr>
          <p:cNvPr id="13" name="01 성의 발달"/>
          <p:cNvSpPr txBox="1"/>
          <p:nvPr/>
        </p:nvSpPr>
        <p:spPr>
          <a:xfrm>
            <a:off x="1049209" y="1286864"/>
            <a:ext cx="3285047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dirty="0" smtClean="0"/>
              <a:t>0</a:t>
            </a:r>
            <a:r>
              <a:rPr lang="en-US" dirty="0" smtClean="0"/>
              <a:t>3</a:t>
            </a:r>
            <a:r>
              <a:rPr dirty="0" smtClean="0"/>
              <a:t> </a:t>
            </a:r>
            <a:r>
              <a:rPr lang="ko-KR" altLang="en-US" dirty="0" smtClean="0"/>
              <a:t>올바른 성 문화</a:t>
            </a:r>
            <a:endParaRPr dirty="0"/>
          </a:p>
        </p:txBody>
      </p:sp>
      <p:grpSp>
        <p:nvGrpSpPr>
          <p:cNvPr id="7" name="그룹 6"/>
          <p:cNvGrpSpPr/>
          <p:nvPr/>
        </p:nvGrpSpPr>
        <p:grpSpPr>
          <a:xfrm>
            <a:off x="3456101" y="4560588"/>
            <a:ext cx="17471799" cy="8587986"/>
            <a:chOff x="2691732" y="4215175"/>
            <a:chExt cx="17471799" cy="8587986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91732" y="4258043"/>
              <a:ext cx="8421275" cy="8545118"/>
            </a:xfrm>
            <a:prstGeom prst="rect">
              <a:avLst/>
            </a:prstGeom>
          </p:spPr>
        </p:pic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66045" y="4215175"/>
              <a:ext cx="8497486" cy="4315427"/>
            </a:xfrm>
            <a:prstGeom prst="rect">
              <a:avLst/>
            </a:prstGeom>
          </p:spPr>
        </p:pic>
      </p:grpSp>
      <p:grpSp>
        <p:nvGrpSpPr>
          <p:cNvPr id="16" name="그룹 15"/>
          <p:cNvGrpSpPr/>
          <p:nvPr/>
        </p:nvGrpSpPr>
        <p:grpSpPr>
          <a:xfrm>
            <a:off x="10637520" y="2650317"/>
            <a:ext cx="3108960" cy="1092062"/>
            <a:chOff x="7936992" y="2803546"/>
            <a:chExt cx="3108960" cy="1092062"/>
          </a:xfrm>
        </p:grpSpPr>
        <p:sp>
          <p:nvSpPr>
            <p:cNvPr id="20" name="모서리가 둥근 직사각형 19"/>
            <p:cNvSpPr/>
            <p:nvPr/>
          </p:nvSpPr>
          <p:spPr>
            <a:xfrm>
              <a:off x="7936992" y="2803546"/>
              <a:ext cx="3108960" cy="1092062"/>
            </a:xfrm>
            <a:prstGeom prst="roundRect">
              <a:avLst>
                <a:gd name="adj" fmla="val 26715"/>
              </a:avLst>
            </a:prstGeom>
            <a:solidFill>
              <a:srgbClr val="6DBA4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1" name="다음 그림을 보면서 떠오르는 것을 이야기해 보세요."/>
            <p:cNvSpPr txBox="1"/>
            <p:nvPr/>
          </p:nvSpPr>
          <p:spPr>
            <a:xfrm>
              <a:off x="8156448" y="2930408"/>
              <a:ext cx="2670048" cy="6554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4800" dirty="0" smtClean="0">
                  <a:solidFill>
                    <a:schemeClr val="bg1"/>
                  </a:solidFill>
                </a:rPr>
                <a:t>어휘 창고</a:t>
              </a:r>
              <a:endParaRPr sz="4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55349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</p:spPr>
      </p:pic>
      <p:sp>
        <p:nvSpPr>
          <p:cNvPr id="188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t>1 건강한 관계와 성</a:t>
            </a:r>
          </a:p>
        </p:txBody>
      </p:sp>
      <p:grpSp>
        <p:nvGrpSpPr>
          <p:cNvPr id="6" name="그룹 5"/>
          <p:cNvGrpSpPr/>
          <p:nvPr/>
        </p:nvGrpSpPr>
        <p:grpSpPr>
          <a:xfrm>
            <a:off x="5692244" y="2400854"/>
            <a:ext cx="12999512" cy="1232862"/>
            <a:chOff x="3929407" y="2964333"/>
            <a:chExt cx="12999512" cy="1232862"/>
          </a:xfrm>
        </p:grpSpPr>
        <p:sp>
          <p:nvSpPr>
            <p:cNvPr id="193" name="생명의 탄생에는 소중한 의미가 담겨 있어요"/>
            <p:cNvSpPr txBox="1"/>
            <p:nvPr/>
          </p:nvSpPr>
          <p:spPr>
            <a:xfrm>
              <a:off x="5107726" y="2964333"/>
              <a:ext cx="11821193" cy="12328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r>
                <a:rPr lang="ko-KR" altLang="en-US" dirty="0"/>
                <a:t>디지털 공간의 성범죄를 조심해요</a:t>
              </a:r>
              <a:endParaRPr dirty="0"/>
            </a:p>
          </p:txBody>
        </p:sp>
        <p:grpSp>
          <p:nvGrpSpPr>
            <p:cNvPr id="5" name="그룹 4"/>
            <p:cNvGrpSpPr/>
            <p:nvPr/>
          </p:nvGrpSpPr>
          <p:grpSpPr>
            <a:xfrm>
              <a:off x="3929407" y="3124517"/>
              <a:ext cx="932113" cy="1072678"/>
              <a:chOff x="2532397" y="3124517"/>
              <a:chExt cx="932113" cy="1072678"/>
            </a:xfrm>
          </p:grpSpPr>
          <p:sp>
            <p:nvSpPr>
              <p:cNvPr id="3" name="타원 2"/>
              <p:cNvSpPr/>
              <p:nvPr/>
            </p:nvSpPr>
            <p:spPr>
              <a:xfrm>
                <a:off x="2532397" y="3159008"/>
                <a:ext cx="932113" cy="932113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2654882" y="3124517"/>
                <a:ext cx="699812" cy="10726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68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6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41" name="01 성의 발달"/>
          <p:cNvSpPr txBox="1"/>
          <p:nvPr/>
        </p:nvSpPr>
        <p:spPr>
          <a:xfrm>
            <a:off x="1049209" y="1286864"/>
            <a:ext cx="3285047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dirty="0" smtClean="0"/>
              <a:t>0</a:t>
            </a:r>
            <a:r>
              <a:rPr lang="en-US" dirty="0" smtClean="0"/>
              <a:t>3</a:t>
            </a:r>
            <a:r>
              <a:rPr dirty="0" smtClean="0"/>
              <a:t> </a:t>
            </a:r>
            <a:r>
              <a:rPr lang="ko-KR" altLang="en-US" dirty="0" smtClean="0"/>
              <a:t>올바른 성 문화</a:t>
            </a:r>
            <a:endParaRPr dirty="0"/>
          </a:p>
        </p:txBody>
      </p:sp>
      <p:grpSp>
        <p:nvGrpSpPr>
          <p:cNvPr id="20" name="그룹 19"/>
          <p:cNvGrpSpPr/>
          <p:nvPr/>
        </p:nvGrpSpPr>
        <p:grpSpPr>
          <a:xfrm>
            <a:off x="16750916" y="768758"/>
            <a:ext cx="6885132" cy="975763"/>
            <a:chOff x="19329492" y="938878"/>
            <a:chExt cx="6885132" cy="975763"/>
          </a:xfrm>
        </p:grpSpPr>
        <p:grpSp>
          <p:nvGrpSpPr>
            <p:cNvPr id="21" name="그룹 20"/>
            <p:cNvGrpSpPr/>
            <p:nvPr/>
          </p:nvGrpSpPr>
          <p:grpSpPr>
            <a:xfrm>
              <a:off x="19329492" y="938878"/>
              <a:ext cx="6885132" cy="878396"/>
              <a:chOff x="19329492" y="917613"/>
              <a:chExt cx="6885132" cy="878396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20341492" y="974027"/>
                <a:ext cx="5873132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디지털 문화와 성범죄</a:t>
                </a:r>
              </a:p>
            </p:txBody>
          </p:sp>
          <p:sp>
            <p:nvSpPr>
              <p:cNvPr id="24" name="타원 23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2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1305098" y="3738650"/>
            <a:ext cx="21773804" cy="9017330"/>
            <a:chOff x="1049209" y="3738650"/>
            <a:chExt cx="21773804" cy="9017330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9209" y="3738650"/>
              <a:ext cx="10461512" cy="9017330"/>
            </a:xfrm>
            <a:prstGeom prst="rect">
              <a:avLst/>
            </a:prstGeom>
          </p:spPr>
        </p:pic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435610" y="5042720"/>
              <a:ext cx="10387403" cy="7170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74151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6150" y="3007879"/>
            <a:ext cx="22691701" cy="2312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dirty="0"/>
              <a:t>1 </a:t>
            </a:r>
            <a:r>
              <a:rPr dirty="0" err="1"/>
              <a:t>건강한</a:t>
            </a:r>
            <a:r>
              <a:rPr dirty="0"/>
              <a:t> </a:t>
            </a:r>
            <a:r>
              <a:rPr dirty="0" err="1"/>
              <a:t>관계와</a:t>
            </a:r>
            <a:r>
              <a:rPr dirty="0"/>
              <a:t> 성</a:t>
            </a:r>
          </a:p>
        </p:txBody>
      </p:sp>
      <p:sp>
        <p:nvSpPr>
          <p:cNvPr id="223" name="부모님께 감사 편지 쓰기"/>
          <p:cNvSpPr txBox="1"/>
          <p:nvPr/>
        </p:nvSpPr>
        <p:spPr>
          <a:xfrm>
            <a:off x="1659062" y="3920429"/>
            <a:ext cx="11972014" cy="1189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fontScale="77500" lnSpcReduction="20000"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dirty="0"/>
              <a:t>위험한 행동 알아보고 도움 요청하기</a:t>
            </a:r>
            <a:endParaRPr dirty="0"/>
          </a:p>
        </p:txBody>
      </p:sp>
      <p:pic>
        <p:nvPicPr>
          <p:cNvPr id="225" name="이미지" descr="이미지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032498" y="4689108"/>
            <a:ext cx="1585488" cy="17824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그룹 1"/>
          <p:cNvGrpSpPr/>
          <p:nvPr/>
        </p:nvGrpSpPr>
        <p:grpSpPr>
          <a:xfrm>
            <a:off x="1672310" y="5849007"/>
            <a:ext cx="17603242" cy="899266"/>
            <a:chOff x="1672310" y="5254823"/>
            <a:chExt cx="17603242" cy="899266"/>
          </a:xfrm>
        </p:grpSpPr>
        <p:pic>
          <p:nvPicPr>
            <p:cNvPr id="226" name="이미지" descr="이미지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672310" y="5300909"/>
              <a:ext cx="1113337" cy="5588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27" name="세상에서 나를 가장 사랑하고 정성껏 키워 주시는 부모님께 감사한 마음을 담아 편지를 써 보세요."/>
            <p:cNvSpPr txBox="1"/>
            <p:nvPr/>
          </p:nvSpPr>
          <p:spPr>
            <a:xfrm>
              <a:off x="2837317" y="5254823"/>
              <a:ext cx="16438235" cy="89926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5300"/>
                </a:lnSpc>
                <a:defRPr sz="3500">
                  <a:solidFill>
                    <a:srgbClr val="2C2728"/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r>
                <a:rPr lang="ko-KR" altLang="en-US" dirty="0"/>
                <a:t>아래 행동의 위험성을 생각해 보고 ‘안전’</a:t>
              </a:r>
              <a:r>
                <a:rPr lang="en-US" altLang="ko-KR" dirty="0"/>
                <a:t>, ‘</a:t>
              </a:r>
              <a:r>
                <a:rPr lang="ko-KR" altLang="en-US" dirty="0"/>
                <a:t>주의’</a:t>
              </a:r>
              <a:r>
                <a:rPr lang="en-US" altLang="ko-KR" dirty="0"/>
                <a:t>, ‘</a:t>
              </a:r>
              <a:r>
                <a:rPr lang="ko-KR" altLang="en-US" dirty="0"/>
                <a:t>위험’ 중에서 선택하여 표시해 보세요</a:t>
              </a:r>
              <a:r>
                <a:rPr lang="en-US" altLang="ko-KR" dirty="0"/>
                <a:t>.</a:t>
              </a:r>
              <a:endParaRPr dirty="0"/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1829424" y="2835377"/>
            <a:ext cx="2585660" cy="909168"/>
            <a:chOff x="6376024" y="11997636"/>
            <a:chExt cx="2585660" cy="909168"/>
          </a:xfrm>
        </p:grpSpPr>
        <p:grpSp>
          <p:nvGrpSpPr>
            <p:cNvPr id="22" name="그룹 21"/>
            <p:cNvGrpSpPr/>
            <p:nvPr/>
          </p:nvGrpSpPr>
          <p:grpSpPr>
            <a:xfrm>
              <a:off x="6376024" y="11997636"/>
              <a:ext cx="2585660" cy="909168"/>
              <a:chOff x="6376024" y="11997636"/>
              <a:chExt cx="2585660" cy="909168"/>
            </a:xfrm>
          </p:grpSpPr>
          <p:pic>
            <p:nvPicPr>
              <p:cNvPr id="24" name="이미지" descr="이미지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6376024" y="11997636"/>
                <a:ext cx="2585660" cy="909168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25" name="직사각형 24"/>
              <p:cNvSpPr/>
              <p:nvPr/>
            </p:nvSpPr>
            <p:spPr>
              <a:xfrm>
                <a:off x="8276428" y="12255640"/>
                <a:ext cx="391800" cy="510363"/>
              </a:xfrm>
              <a:prstGeom prst="rect">
                <a:avLst/>
              </a:prstGeom>
              <a:solidFill>
                <a:srgbClr val="88318D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3" name="직사각형 22"/>
            <p:cNvSpPr/>
            <p:nvPr/>
          </p:nvSpPr>
          <p:spPr>
            <a:xfrm>
              <a:off x="8071307" y="12159955"/>
              <a:ext cx="782587" cy="701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400" dirty="0" smtClean="0">
                  <a:solidFill>
                    <a:schemeClr val="bg1"/>
                  </a:solidFill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</a:rPr>
                <a:t>10</a:t>
              </a:r>
              <a:endParaRPr lang="ko-KR" altLang="en-US" sz="4400" dirty="0">
                <a:solidFill>
                  <a:schemeClr val="bg1"/>
                </a:solidFill>
                <a:latin typeface="학교안심 둥근미소 TTF B" panose="02000703000000000000" pitchFamily="2" charset="-127"/>
                <a:ea typeface="학교안심 둥근미소 TTF B" panose="02000703000000000000" pitchFamily="2" charset="-127"/>
              </a:endParaRP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1659062" y="9670671"/>
            <a:ext cx="15001306" cy="826642"/>
            <a:chOff x="1659062" y="9040196"/>
            <a:chExt cx="13393223" cy="826642"/>
          </a:xfrm>
        </p:grpSpPr>
        <p:pic>
          <p:nvPicPr>
            <p:cNvPr id="33" name="이미지" descr="이미지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659062" y="9086282"/>
              <a:ext cx="1113337" cy="5588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4" name="세상에서 나를 가장 사랑하고 정성껏 키워 주시는 부모님께 감사한 마음을 담아 편지를 써 보세요."/>
            <p:cNvSpPr txBox="1"/>
            <p:nvPr/>
          </p:nvSpPr>
          <p:spPr>
            <a:xfrm>
              <a:off x="2824069" y="9040196"/>
              <a:ext cx="12228216" cy="8266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5300"/>
                </a:lnSpc>
                <a:defRPr sz="3500">
                  <a:solidFill>
                    <a:srgbClr val="2C2728"/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r>
                <a:rPr lang="ko-KR" altLang="en-US" dirty="0"/>
                <a:t>위험한 상황에서 사용할 수 있는 도움 요청 문장을 직접 만들어 </a:t>
              </a:r>
              <a:r>
                <a:rPr lang="ko-KR" altLang="en-US" dirty="0" smtClean="0"/>
                <a:t>보세요</a:t>
              </a:r>
              <a:r>
                <a:rPr lang="en-US" altLang="ko-KR" dirty="0" smtClean="0"/>
                <a:t>.</a:t>
              </a:r>
            </a:p>
          </p:txBody>
        </p:sp>
      </p:grpSp>
      <p:sp>
        <p:nvSpPr>
          <p:cNvPr id="30" name="01 성의 발달"/>
          <p:cNvSpPr txBox="1"/>
          <p:nvPr/>
        </p:nvSpPr>
        <p:spPr>
          <a:xfrm>
            <a:off x="1049209" y="1286864"/>
            <a:ext cx="3285047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dirty="0" smtClean="0"/>
              <a:t>0</a:t>
            </a:r>
            <a:r>
              <a:rPr lang="en-US" dirty="0" smtClean="0"/>
              <a:t>3</a:t>
            </a:r>
            <a:r>
              <a:rPr dirty="0" smtClean="0"/>
              <a:t> </a:t>
            </a:r>
            <a:r>
              <a:rPr lang="ko-KR" altLang="en-US" dirty="0" smtClean="0"/>
              <a:t>올바른 성 문화</a:t>
            </a:r>
            <a:endParaRPr dirty="0"/>
          </a:p>
        </p:txBody>
      </p:sp>
      <p:grpSp>
        <p:nvGrpSpPr>
          <p:cNvPr id="26" name="그룹 25"/>
          <p:cNvGrpSpPr/>
          <p:nvPr/>
        </p:nvGrpSpPr>
        <p:grpSpPr>
          <a:xfrm>
            <a:off x="16750916" y="768758"/>
            <a:ext cx="6885132" cy="975763"/>
            <a:chOff x="19329492" y="938878"/>
            <a:chExt cx="6885132" cy="975763"/>
          </a:xfrm>
        </p:grpSpPr>
        <p:grpSp>
          <p:nvGrpSpPr>
            <p:cNvPr id="27" name="그룹 26"/>
            <p:cNvGrpSpPr/>
            <p:nvPr/>
          </p:nvGrpSpPr>
          <p:grpSpPr>
            <a:xfrm>
              <a:off x="19329492" y="938878"/>
              <a:ext cx="6885132" cy="878396"/>
              <a:chOff x="19329492" y="917613"/>
              <a:chExt cx="6885132" cy="878396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20341492" y="974027"/>
                <a:ext cx="5873132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디지털 문화와 성범죄</a:t>
                </a:r>
              </a:p>
            </p:txBody>
          </p:sp>
          <p:sp>
            <p:nvSpPr>
              <p:cNvPr id="31" name="타원 30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2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66197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dirty="0"/>
              <a:t>1 </a:t>
            </a:r>
            <a:r>
              <a:rPr dirty="0" err="1"/>
              <a:t>건강한</a:t>
            </a:r>
            <a:r>
              <a:rPr dirty="0"/>
              <a:t> </a:t>
            </a:r>
            <a:r>
              <a:rPr dirty="0" err="1"/>
              <a:t>관계와</a:t>
            </a:r>
            <a:r>
              <a:rPr dirty="0"/>
              <a:t> 성</a:t>
            </a:r>
          </a:p>
        </p:txBody>
      </p:sp>
      <p:sp>
        <p:nvSpPr>
          <p:cNvPr id="30" name="01 성의 발달"/>
          <p:cNvSpPr txBox="1"/>
          <p:nvPr/>
        </p:nvSpPr>
        <p:spPr>
          <a:xfrm>
            <a:off x="1049209" y="1286864"/>
            <a:ext cx="3285047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dirty="0" smtClean="0"/>
              <a:t>0</a:t>
            </a:r>
            <a:r>
              <a:rPr lang="en-US" dirty="0" smtClean="0"/>
              <a:t>3</a:t>
            </a:r>
            <a:r>
              <a:rPr dirty="0" smtClean="0"/>
              <a:t> </a:t>
            </a:r>
            <a:r>
              <a:rPr lang="ko-KR" altLang="en-US" dirty="0" smtClean="0"/>
              <a:t>올바른 성 문화</a:t>
            </a:r>
            <a:endParaRPr dirty="0"/>
          </a:p>
        </p:txBody>
      </p:sp>
      <p:grpSp>
        <p:nvGrpSpPr>
          <p:cNvPr id="13" name="그룹 12"/>
          <p:cNvGrpSpPr/>
          <p:nvPr/>
        </p:nvGrpSpPr>
        <p:grpSpPr>
          <a:xfrm>
            <a:off x="16750916" y="768758"/>
            <a:ext cx="6885132" cy="975763"/>
            <a:chOff x="19329492" y="938878"/>
            <a:chExt cx="6885132" cy="975763"/>
          </a:xfrm>
        </p:grpSpPr>
        <p:grpSp>
          <p:nvGrpSpPr>
            <p:cNvPr id="14" name="그룹 13"/>
            <p:cNvGrpSpPr/>
            <p:nvPr/>
          </p:nvGrpSpPr>
          <p:grpSpPr>
            <a:xfrm>
              <a:off x="19329492" y="938878"/>
              <a:ext cx="6885132" cy="878396"/>
              <a:chOff x="19329492" y="917613"/>
              <a:chExt cx="6885132" cy="878396"/>
            </a:xfrm>
          </p:grpSpPr>
          <p:sp>
            <p:nvSpPr>
              <p:cNvPr id="16" name="직사각형 15"/>
              <p:cNvSpPr/>
              <p:nvPr/>
            </p:nvSpPr>
            <p:spPr>
              <a:xfrm>
                <a:off x="20341492" y="974027"/>
                <a:ext cx="5873132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디지털 문화와 성범죄</a:t>
                </a:r>
              </a:p>
            </p:txBody>
          </p:sp>
          <p:sp>
            <p:nvSpPr>
              <p:cNvPr id="17" name="타원 16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2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1434202" y="3052941"/>
            <a:ext cx="21515596" cy="10297988"/>
            <a:chOff x="752924" y="3052941"/>
            <a:chExt cx="21515596" cy="10297988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2924" y="3052941"/>
              <a:ext cx="11201332" cy="5371313"/>
            </a:xfrm>
            <a:prstGeom prst="rect">
              <a:avLst/>
            </a:prstGeom>
          </p:spPr>
        </p:pic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93936" y="8424254"/>
              <a:ext cx="12874584" cy="4926675"/>
            </a:xfrm>
            <a:prstGeom prst="rect">
              <a:avLst/>
            </a:prstGeom>
          </p:spPr>
        </p:pic>
      </p:grpSp>
      <p:grpSp>
        <p:nvGrpSpPr>
          <p:cNvPr id="21" name="그룹 20"/>
          <p:cNvGrpSpPr/>
          <p:nvPr/>
        </p:nvGrpSpPr>
        <p:grpSpPr>
          <a:xfrm>
            <a:off x="19812697" y="3108960"/>
            <a:ext cx="3230183" cy="1097280"/>
            <a:chOff x="1049209" y="3108960"/>
            <a:chExt cx="3230183" cy="1097280"/>
          </a:xfrm>
        </p:grpSpPr>
        <p:sp>
          <p:nvSpPr>
            <p:cNvPr id="22" name="모서리가 둥근 직사각형 21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88318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47996" y="3329305"/>
              <a:ext cx="2032608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0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예시답안</a:t>
              </a:r>
              <a:endParaRPr kumimoji="0" lang="ko-KR" altLang="en-US" sz="4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9656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</p:spPr>
      </p:pic>
      <p:sp>
        <p:nvSpPr>
          <p:cNvPr id="188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t>1 건강한 관계와 성</a:t>
            </a:r>
          </a:p>
        </p:txBody>
      </p:sp>
      <p:grpSp>
        <p:nvGrpSpPr>
          <p:cNvPr id="6" name="그룹 5"/>
          <p:cNvGrpSpPr/>
          <p:nvPr/>
        </p:nvGrpSpPr>
        <p:grpSpPr>
          <a:xfrm>
            <a:off x="5610658" y="2400854"/>
            <a:ext cx="13162684" cy="1232862"/>
            <a:chOff x="3929407" y="2964333"/>
            <a:chExt cx="13162684" cy="1232862"/>
          </a:xfrm>
        </p:grpSpPr>
        <p:sp>
          <p:nvSpPr>
            <p:cNvPr id="193" name="생명의 탄생에는 소중한 의미가 담겨 있어요"/>
            <p:cNvSpPr txBox="1"/>
            <p:nvPr/>
          </p:nvSpPr>
          <p:spPr>
            <a:xfrm>
              <a:off x="5107726" y="2964333"/>
              <a:ext cx="11984365" cy="12328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r>
                <a:rPr lang="ko-KR" altLang="en-US" dirty="0"/>
                <a:t>디지털 공간의 안전 수칙을 지켜요</a:t>
              </a:r>
              <a:endParaRPr dirty="0"/>
            </a:p>
          </p:txBody>
        </p:sp>
        <p:grpSp>
          <p:nvGrpSpPr>
            <p:cNvPr id="5" name="그룹 4"/>
            <p:cNvGrpSpPr/>
            <p:nvPr/>
          </p:nvGrpSpPr>
          <p:grpSpPr>
            <a:xfrm>
              <a:off x="3929407" y="3124517"/>
              <a:ext cx="932113" cy="1072678"/>
              <a:chOff x="2532397" y="3124517"/>
              <a:chExt cx="932113" cy="1072678"/>
            </a:xfrm>
          </p:grpSpPr>
          <p:sp>
            <p:nvSpPr>
              <p:cNvPr id="3" name="타원 2"/>
              <p:cNvSpPr/>
              <p:nvPr/>
            </p:nvSpPr>
            <p:spPr>
              <a:xfrm>
                <a:off x="2532397" y="3159008"/>
                <a:ext cx="932113" cy="932113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2654882" y="3124517"/>
                <a:ext cx="699812" cy="10726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68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6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41" name="01 성의 발달"/>
          <p:cNvSpPr txBox="1"/>
          <p:nvPr/>
        </p:nvSpPr>
        <p:spPr>
          <a:xfrm>
            <a:off x="1049209" y="1286864"/>
            <a:ext cx="3285047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dirty="0" smtClean="0"/>
              <a:t>0</a:t>
            </a:r>
            <a:r>
              <a:rPr lang="en-US" dirty="0" smtClean="0"/>
              <a:t>3</a:t>
            </a:r>
            <a:r>
              <a:rPr dirty="0" smtClean="0"/>
              <a:t> </a:t>
            </a:r>
            <a:r>
              <a:rPr lang="ko-KR" altLang="en-US" dirty="0" smtClean="0"/>
              <a:t>올바른 성 문화</a:t>
            </a:r>
            <a:endParaRPr dirty="0"/>
          </a:p>
        </p:txBody>
      </p:sp>
      <p:grpSp>
        <p:nvGrpSpPr>
          <p:cNvPr id="20" name="그룹 19"/>
          <p:cNvGrpSpPr/>
          <p:nvPr/>
        </p:nvGrpSpPr>
        <p:grpSpPr>
          <a:xfrm>
            <a:off x="16750916" y="768758"/>
            <a:ext cx="6885132" cy="975763"/>
            <a:chOff x="19329492" y="938878"/>
            <a:chExt cx="6885132" cy="975763"/>
          </a:xfrm>
        </p:grpSpPr>
        <p:grpSp>
          <p:nvGrpSpPr>
            <p:cNvPr id="21" name="그룹 20"/>
            <p:cNvGrpSpPr/>
            <p:nvPr/>
          </p:nvGrpSpPr>
          <p:grpSpPr>
            <a:xfrm>
              <a:off x="19329492" y="938878"/>
              <a:ext cx="6885132" cy="878396"/>
              <a:chOff x="19329492" y="917613"/>
              <a:chExt cx="6885132" cy="878396"/>
            </a:xfrm>
          </p:grpSpPr>
          <p:sp>
            <p:nvSpPr>
              <p:cNvPr id="23" name="직사각형 22"/>
              <p:cNvSpPr/>
              <p:nvPr/>
            </p:nvSpPr>
            <p:spPr>
              <a:xfrm>
                <a:off x="20341492" y="974027"/>
                <a:ext cx="5873132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디지털 문화와 성범죄</a:t>
                </a:r>
              </a:p>
            </p:txBody>
          </p:sp>
          <p:sp>
            <p:nvSpPr>
              <p:cNvPr id="24" name="타원 23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2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5609692" y="3668207"/>
            <a:ext cx="13164617" cy="9426001"/>
            <a:chOff x="5610658" y="3668207"/>
            <a:chExt cx="13164617" cy="9426001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10658" y="3814511"/>
              <a:ext cx="13164617" cy="9279697"/>
            </a:xfrm>
            <a:prstGeom prst="rect">
              <a:avLst/>
            </a:prstGeom>
          </p:spPr>
        </p:pic>
        <p:sp>
          <p:nvSpPr>
            <p:cNvPr id="8" name="직사각형 7"/>
            <p:cNvSpPr/>
            <p:nvPr/>
          </p:nvSpPr>
          <p:spPr>
            <a:xfrm>
              <a:off x="5733143" y="3668207"/>
              <a:ext cx="6263785" cy="1068385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02862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6150" y="3007879"/>
            <a:ext cx="22691701" cy="2312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dirty="0"/>
              <a:t>1 </a:t>
            </a:r>
            <a:r>
              <a:rPr dirty="0" err="1"/>
              <a:t>건강한</a:t>
            </a:r>
            <a:r>
              <a:rPr dirty="0"/>
              <a:t> </a:t>
            </a:r>
            <a:r>
              <a:rPr dirty="0" err="1"/>
              <a:t>관계와</a:t>
            </a:r>
            <a:r>
              <a:rPr dirty="0"/>
              <a:t> 성</a:t>
            </a:r>
          </a:p>
        </p:txBody>
      </p:sp>
      <p:sp>
        <p:nvSpPr>
          <p:cNvPr id="223" name="부모님께 감사 편지 쓰기"/>
          <p:cNvSpPr txBox="1"/>
          <p:nvPr/>
        </p:nvSpPr>
        <p:spPr>
          <a:xfrm>
            <a:off x="1659062" y="3920429"/>
            <a:ext cx="11972014" cy="1189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fontScale="77500" lnSpcReduction="20000"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dirty="0"/>
              <a:t>디지털 성범죄 </a:t>
            </a:r>
            <a:r>
              <a:rPr lang="ko-KR" altLang="en-US" dirty="0" err="1"/>
              <a:t>예방송</a:t>
            </a:r>
            <a:r>
              <a:rPr lang="ko-KR" altLang="en-US" dirty="0"/>
              <a:t> 부르기</a:t>
            </a:r>
            <a:endParaRPr dirty="0"/>
          </a:p>
        </p:txBody>
      </p:sp>
      <p:pic>
        <p:nvPicPr>
          <p:cNvPr id="225" name="이미지" descr="이미지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032498" y="4689108"/>
            <a:ext cx="1585488" cy="17824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" name="그룹 20"/>
          <p:cNvGrpSpPr/>
          <p:nvPr/>
        </p:nvGrpSpPr>
        <p:grpSpPr>
          <a:xfrm>
            <a:off x="1829424" y="2835377"/>
            <a:ext cx="2585660" cy="909168"/>
            <a:chOff x="6376024" y="11997636"/>
            <a:chExt cx="2585660" cy="909168"/>
          </a:xfrm>
        </p:grpSpPr>
        <p:grpSp>
          <p:nvGrpSpPr>
            <p:cNvPr id="22" name="그룹 21"/>
            <p:cNvGrpSpPr/>
            <p:nvPr/>
          </p:nvGrpSpPr>
          <p:grpSpPr>
            <a:xfrm>
              <a:off x="6376024" y="11997636"/>
              <a:ext cx="2585660" cy="909168"/>
              <a:chOff x="6376024" y="11997636"/>
              <a:chExt cx="2585660" cy="909168"/>
            </a:xfrm>
          </p:grpSpPr>
          <p:pic>
            <p:nvPicPr>
              <p:cNvPr id="24" name="이미지" descr="이미지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6376024" y="11997636"/>
                <a:ext cx="2585660" cy="909168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25" name="직사각형 24"/>
              <p:cNvSpPr/>
              <p:nvPr/>
            </p:nvSpPr>
            <p:spPr>
              <a:xfrm>
                <a:off x="8276428" y="12255640"/>
                <a:ext cx="391800" cy="510363"/>
              </a:xfrm>
              <a:prstGeom prst="rect">
                <a:avLst/>
              </a:prstGeom>
              <a:solidFill>
                <a:srgbClr val="88318D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3" name="직사각형 22"/>
            <p:cNvSpPr/>
            <p:nvPr/>
          </p:nvSpPr>
          <p:spPr>
            <a:xfrm>
              <a:off x="8142641" y="12159955"/>
              <a:ext cx="639919" cy="701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400" dirty="0" smtClean="0">
                  <a:solidFill>
                    <a:schemeClr val="bg1"/>
                  </a:solidFill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</a:rPr>
                <a:t>11</a:t>
              </a:r>
              <a:endParaRPr lang="ko-KR" altLang="en-US" sz="4400" dirty="0">
                <a:solidFill>
                  <a:schemeClr val="bg1"/>
                </a:solidFill>
                <a:latin typeface="학교안심 둥근미소 TTF B" panose="02000703000000000000" pitchFamily="2" charset="-127"/>
                <a:ea typeface="학교안심 둥근미소 TTF B" panose="02000703000000000000" pitchFamily="2" charset="-127"/>
              </a:endParaRPr>
            </a:p>
          </p:txBody>
        </p:sp>
      </p:grpSp>
      <p:sp>
        <p:nvSpPr>
          <p:cNvPr id="30" name="01 성의 발달"/>
          <p:cNvSpPr txBox="1"/>
          <p:nvPr/>
        </p:nvSpPr>
        <p:spPr>
          <a:xfrm>
            <a:off x="1049209" y="1286864"/>
            <a:ext cx="3285047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dirty="0" smtClean="0"/>
              <a:t>0</a:t>
            </a:r>
            <a:r>
              <a:rPr lang="en-US" dirty="0" smtClean="0"/>
              <a:t>3</a:t>
            </a:r>
            <a:r>
              <a:rPr dirty="0" smtClean="0"/>
              <a:t> </a:t>
            </a:r>
            <a:r>
              <a:rPr lang="ko-KR" altLang="en-US" dirty="0" smtClean="0"/>
              <a:t>올바른 성 문화</a:t>
            </a:r>
            <a:endParaRPr dirty="0"/>
          </a:p>
        </p:txBody>
      </p:sp>
      <p:grpSp>
        <p:nvGrpSpPr>
          <p:cNvPr id="26" name="그룹 25"/>
          <p:cNvGrpSpPr/>
          <p:nvPr/>
        </p:nvGrpSpPr>
        <p:grpSpPr>
          <a:xfrm>
            <a:off x="16750916" y="768758"/>
            <a:ext cx="6885132" cy="975763"/>
            <a:chOff x="19329492" y="938878"/>
            <a:chExt cx="6885132" cy="975763"/>
          </a:xfrm>
        </p:grpSpPr>
        <p:grpSp>
          <p:nvGrpSpPr>
            <p:cNvPr id="27" name="그룹 26"/>
            <p:cNvGrpSpPr/>
            <p:nvPr/>
          </p:nvGrpSpPr>
          <p:grpSpPr>
            <a:xfrm>
              <a:off x="19329492" y="938878"/>
              <a:ext cx="6885132" cy="878396"/>
              <a:chOff x="19329492" y="917613"/>
              <a:chExt cx="6885132" cy="878396"/>
            </a:xfrm>
          </p:grpSpPr>
          <p:sp>
            <p:nvSpPr>
              <p:cNvPr id="29" name="직사각형 28"/>
              <p:cNvSpPr/>
              <p:nvPr/>
            </p:nvSpPr>
            <p:spPr>
              <a:xfrm>
                <a:off x="20341492" y="974027"/>
                <a:ext cx="5873132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디지털 문화와 성범죄</a:t>
                </a:r>
              </a:p>
            </p:txBody>
          </p:sp>
          <p:sp>
            <p:nvSpPr>
              <p:cNvPr id="31" name="타원 30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2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1629002" y="6049688"/>
            <a:ext cx="15000321" cy="921501"/>
            <a:chOff x="7341140" y="5179586"/>
            <a:chExt cx="15000321" cy="921501"/>
          </a:xfrm>
        </p:grpSpPr>
        <p:grpSp>
          <p:nvGrpSpPr>
            <p:cNvPr id="41" name="그룹 40"/>
            <p:cNvGrpSpPr/>
            <p:nvPr/>
          </p:nvGrpSpPr>
          <p:grpSpPr>
            <a:xfrm>
              <a:off x="7341140" y="5286078"/>
              <a:ext cx="2198013" cy="815009"/>
              <a:chOff x="12485766" y="7017026"/>
              <a:chExt cx="2198013" cy="815009"/>
            </a:xfrm>
          </p:grpSpPr>
          <p:sp>
            <p:nvSpPr>
              <p:cNvPr id="43" name="모서리가 둥근 직사각형 42"/>
              <p:cNvSpPr/>
              <p:nvPr/>
            </p:nvSpPr>
            <p:spPr>
              <a:xfrm>
                <a:off x="12485766" y="7017026"/>
                <a:ext cx="2198013" cy="815009"/>
              </a:xfrm>
              <a:prstGeom prst="roundRect">
                <a:avLst>
                  <a:gd name="adj" fmla="val 50000"/>
                </a:avLst>
              </a:prstGeom>
              <a:solidFill>
                <a:srgbClr val="F193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3022919" y="7151638"/>
                <a:ext cx="1123706" cy="5457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r>
                  <a:rPr lang="en-US" altLang="ko-KR" sz="32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1</a:t>
                </a:r>
                <a:r>
                  <a:rPr lang="ko-KR" altLang="en-US" sz="32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단계</a:t>
                </a:r>
                <a:endParaRPr kumimoji="0" lang="ko-KR" altLang="en-US" sz="4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sp>
          <p:nvSpPr>
            <p:cNvPr id="42" name="직사각형 41"/>
            <p:cNvSpPr/>
            <p:nvPr/>
          </p:nvSpPr>
          <p:spPr>
            <a:xfrm>
              <a:off x="9726825" y="5179586"/>
              <a:ext cx="12614636" cy="9002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ko-KR" altLang="en-US" sz="35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‘나비야 </a:t>
              </a:r>
              <a:r>
                <a:rPr lang="ko-KR" altLang="en-US" sz="3500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나비야</a:t>
              </a:r>
              <a:r>
                <a:rPr lang="ko-KR" altLang="en-US" sz="35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’ 노래에 맞춰 디지털 성범죄 </a:t>
              </a:r>
              <a:r>
                <a:rPr lang="ko-KR" altLang="en-US" sz="3500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예방송을</a:t>
              </a:r>
              <a:r>
                <a:rPr lang="ko-KR" altLang="en-US" sz="35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불러 보세요</a:t>
              </a:r>
              <a:r>
                <a:rPr lang="en-US" altLang="ko-KR" sz="35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35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45" name="그룹 44"/>
          <p:cNvGrpSpPr/>
          <p:nvPr/>
        </p:nvGrpSpPr>
        <p:grpSpPr>
          <a:xfrm>
            <a:off x="1629002" y="8378360"/>
            <a:ext cx="15000321" cy="921501"/>
            <a:chOff x="7341140" y="5179586"/>
            <a:chExt cx="15000321" cy="921501"/>
          </a:xfrm>
        </p:grpSpPr>
        <p:grpSp>
          <p:nvGrpSpPr>
            <p:cNvPr id="46" name="그룹 45"/>
            <p:cNvGrpSpPr/>
            <p:nvPr/>
          </p:nvGrpSpPr>
          <p:grpSpPr>
            <a:xfrm>
              <a:off x="7341140" y="5286078"/>
              <a:ext cx="2198013" cy="815009"/>
              <a:chOff x="12485766" y="7017026"/>
              <a:chExt cx="2198013" cy="815009"/>
            </a:xfrm>
          </p:grpSpPr>
          <p:sp>
            <p:nvSpPr>
              <p:cNvPr id="48" name="모서리가 둥근 직사각형 47"/>
              <p:cNvSpPr/>
              <p:nvPr/>
            </p:nvSpPr>
            <p:spPr>
              <a:xfrm>
                <a:off x="12485766" y="7017026"/>
                <a:ext cx="2198013" cy="815009"/>
              </a:xfrm>
              <a:prstGeom prst="roundRect">
                <a:avLst>
                  <a:gd name="adj" fmla="val 50000"/>
                </a:avLst>
              </a:prstGeom>
              <a:solidFill>
                <a:srgbClr val="F193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13022919" y="7151638"/>
                <a:ext cx="1123706" cy="5457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r>
                  <a:rPr lang="en-US" altLang="ko-KR" sz="32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2</a:t>
                </a:r>
                <a:r>
                  <a:rPr lang="ko-KR" altLang="en-US" sz="32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단계</a:t>
                </a:r>
                <a:endParaRPr kumimoji="0" lang="ko-KR" altLang="en-US" sz="4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sp>
          <p:nvSpPr>
            <p:cNvPr id="47" name="직사각형 46"/>
            <p:cNvSpPr/>
            <p:nvPr/>
          </p:nvSpPr>
          <p:spPr>
            <a:xfrm>
              <a:off x="9726825" y="5179586"/>
              <a:ext cx="12614636" cy="8263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ko-KR" altLang="en-US" sz="35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도전</a:t>
              </a:r>
              <a:r>
                <a:rPr lang="en-US" altLang="ko-KR" sz="35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! </a:t>
              </a:r>
              <a:r>
                <a:rPr lang="ko-KR" altLang="en-US" sz="35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디지털 성범죄 </a:t>
              </a:r>
              <a:r>
                <a:rPr lang="ko-KR" altLang="en-US" sz="3500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예방송</a:t>
              </a:r>
              <a:r>
                <a:rPr lang="ko-KR" altLang="en-US" sz="35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 가사를 직접 만들어 보세요</a:t>
              </a:r>
              <a:r>
                <a:rPr lang="en-US" altLang="ko-KR" sz="35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35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201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dirty="0"/>
              <a:t>1 </a:t>
            </a:r>
            <a:r>
              <a:rPr dirty="0" err="1"/>
              <a:t>건강한</a:t>
            </a:r>
            <a:r>
              <a:rPr dirty="0"/>
              <a:t> </a:t>
            </a:r>
            <a:r>
              <a:rPr dirty="0" err="1"/>
              <a:t>관계와</a:t>
            </a:r>
            <a:r>
              <a:rPr dirty="0"/>
              <a:t> 성</a:t>
            </a:r>
          </a:p>
        </p:txBody>
      </p:sp>
      <p:sp>
        <p:nvSpPr>
          <p:cNvPr id="30" name="01 성의 발달"/>
          <p:cNvSpPr txBox="1"/>
          <p:nvPr/>
        </p:nvSpPr>
        <p:spPr>
          <a:xfrm>
            <a:off x="1049209" y="1286864"/>
            <a:ext cx="3285047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dirty="0" smtClean="0"/>
              <a:t>0</a:t>
            </a:r>
            <a:r>
              <a:rPr lang="en-US" dirty="0" smtClean="0"/>
              <a:t>3</a:t>
            </a:r>
            <a:r>
              <a:rPr dirty="0" smtClean="0"/>
              <a:t> </a:t>
            </a:r>
            <a:r>
              <a:rPr lang="ko-KR" altLang="en-US" dirty="0" smtClean="0"/>
              <a:t>올바른 성 문화</a:t>
            </a:r>
            <a:endParaRPr dirty="0"/>
          </a:p>
        </p:txBody>
      </p:sp>
      <p:grpSp>
        <p:nvGrpSpPr>
          <p:cNvPr id="13" name="그룹 12"/>
          <p:cNvGrpSpPr/>
          <p:nvPr/>
        </p:nvGrpSpPr>
        <p:grpSpPr>
          <a:xfrm>
            <a:off x="16750916" y="768758"/>
            <a:ext cx="6885132" cy="975763"/>
            <a:chOff x="19329492" y="938878"/>
            <a:chExt cx="6885132" cy="975763"/>
          </a:xfrm>
        </p:grpSpPr>
        <p:grpSp>
          <p:nvGrpSpPr>
            <p:cNvPr id="14" name="그룹 13"/>
            <p:cNvGrpSpPr/>
            <p:nvPr/>
          </p:nvGrpSpPr>
          <p:grpSpPr>
            <a:xfrm>
              <a:off x="19329492" y="938878"/>
              <a:ext cx="6885132" cy="878396"/>
              <a:chOff x="19329492" y="917613"/>
              <a:chExt cx="6885132" cy="878396"/>
            </a:xfrm>
          </p:grpSpPr>
          <p:sp>
            <p:nvSpPr>
              <p:cNvPr id="16" name="직사각형 15"/>
              <p:cNvSpPr/>
              <p:nvPr/>
            </p:nvSpPr>
            <p:spPr>
              <a:xfrm>
                <a:off x="20341492" y="974027"/>
                <a:ext cx="5873132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디지털 문화와 성범죄</a:t>
                </a:r>
              </a:p>
            </p:txBody>
          </p:sp>
          <p:sp>
            <p:nvSpPr>
              <p:cNvPr id="17" name="타원 16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2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1157709" y="4857885"/>
            <a:ext cx="22068582" cy="7669395"/>
            <a:chOff x="3525048" y="3925197"/>
            <a:chExt cx="10224634" cy="3553321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25048" y="3925197"/>
              <a:ext cx="4934639" cy="3524742"/>
            </a:xfrm>
            <a:prstGeom prst="rect">
              <a:avLst/>
            </a:prstGeom>
          </p:spPr>
        </p:pic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05517" y="3925197"/>
              <a:ext cx="4944165" cy="3553321"/>
            </a:xfrm>
            <a:prstGeom prst="rect">
              <a:avLst/>
            </a:prstGeom>
          </p:spPr>
        </p:pic>
      </p:grpSp>
      <p:grpSp>
        <p:nvGrpSpPr>
          <p:cNvPr id="19" name="그룹 18"/>
          <p:cNvGrpSpPr/>
          <p:nvPr/>
        </p:nvGrpSpPr>
        <p:grpSpPr>
          <a:xfrm>
            <a:off x="1049209" y="3108960"/>
            <a:ext cx="3230183" cy="1097280"/>
            <a:chOff x="1049209" y="3108960"/>
            <a:chExt cx="3230183" cy="1097280"/>
          </a:xfrm>
        </p:grpSpPr>
        <p:sp>
          <p:nvSpPr>
            <p:cNvPr id="20" name="모서리가 둥근 직사각형 19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88318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647996" y="3329305"/>
              <a:ext cx="2032608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0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예시답안</a:t>
              </a:r>
              <a:endParaRPr kumimoji="0" lang="ko-KR" altLang="en-US" sz="4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62660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t>1 건강한 관계와 성</a:t>
            </a:r>
          </a:p>
        </p:txBody>
      </p:sp>
      <p:sp>
        <p:nvSpPr>
          <p:cNvPr id="236" name="01 성의 발달"/>
          <p:cNvSpPr txBox="1"/>
          <p:nvPr/>
        </p:nvSpPr>
        <p:spPr>
          <a:xfrm>
            <a:off x="1049209" y="1354225"/>
            <a:ext cx="2861033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t>01 성의 발달</a:t>
            </a:r>
          </a:p>
        </p:txBody>
      </p:sp>
      <p:sp>
        <p:nvSpPr>
          <p:cNvPr id="238" name="활동1"/>
          <p:cNvSpPr txBox="1"/>
          <p:nvPr/>
        </p:nvSpPr>
        <p:spPr>
          <a:xfrm>
            <a:off x="2032624" y="3602550"/>
            <a:ext cx="2585660" cy="940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457200">
              <a:lnSpc>
                <a:spcPct val="110000"/>
              </a:lnSpc>
              <a:defRPr sz="5000">
                <a:solidFill>
                  <a:srgbClr val="FFFFFF"/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dirty="0"/>
              <a:t>활동1</a:t>
            </a:r>
          </a:p>
        </p:txBody>
      </p:sp>
      <p:grpSp>
        <p:nvGrpSpPr>
          <p:cNvPr id="10" name="그룹 9"/>
          <p:cNvGrpSpPr/>
          <p:nvPr/>
        </p:nvGrpSpPr>
        <p:grpSpPr>
          <a:xfrm>
            <a:off x="19329492" y="768758"/>
            <a:ext cx="5586089" cy="975763"/>
            <a:chOff x="19329492" y="938878"/>
            <a:chExt cx="5586089" cy="975763"/>
          </a:xfrm>
        </p:grpSpPr>
        <p:grpSp>
          <p:nvGrpSpPr>
            <p:cNvPr id="11" name="그룹 10"/>
            <p:cNvGrpSpPr/>
            <p:nvPr/>
          </p:nvGrpSpPr>
          <p:grpSpPr>
            <a:xfrm>
              <a:off x="19329492" y="938878"/>
              <a:ext cx="5586089" cy="878396"/>
              <a:chOff x="19329492" y="917613"/>
              <a:chExt cx="5586089" cy="878396"/>
            </a:xfrm>
          </p:grpSpPr>
          <p:sp>
            <p:nvSpPr>
              <p:cNvPr id="13" name="직사각형 12"/>
              <p:cNvSpPr/>
              <p:nvPr/>
            </p:nvSpPr>
            <p:spPr>
              <a:xfrm>
                <a:off x="20341493" y="974027"/>
                <a:ext cx="4574088" cy="8125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생명의 탄생</a:t>
                </a:r>
              </a:p>
            </p:txBody>
          </p:sp>
          <p:sp>
            <p:nvSpPr>
              <p:cNvPr id="14" name="타원 13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1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pic>
        <p:nvPicPr>
          <p:cNvPr id="240" name="붙여넣은 동영상.png" descr="붙여넣은 동영상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92000" y="3846606"/>
            <a:ext cx="11669140" cy="70449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083" y="4572000"/>
            <a:ext cx="11756993" cy="4982517"/>
          </a:xfrm>
          <a:prstGeom prst="rect">
            <a:avLst/>
          </a:prstGeom>
        </p:spPr>
      </p:pic>
      <p:grpSp>
        <p:nvGrpSpPr>
          <p:cNvPr id="5" name="그룹 4"/>
          <p:cNvGrpSpPr/>
          <p:nvPr/>
        </p:nvGrpSpPr>
        <p:grpSpPr>
          <a:xfrm>
            <a:off x="1049209" y="3108960"/>
            <a:ext cx="3230183" cy="1097280"/>
            <a:chOff x="1049209" y="3108960"/>
            <a:chExt cx="3230183" cy="1097280"/>
          </a:xfrm>
        </p:grpSpPr>
        <p:sp>
          <p:nvSpPr>
            <p:cNvPr id="3" name="모서리가 둥근 직사각형 2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88318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647996" y="3329305"/>
              <a:ext cx="2032608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0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예시답안</a:t>
              </a:r>
              <a:endParaRPr kumimoji="0" lang="ko-KR" altLang="en-US" sz="4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65422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t>1 건강한 관계와 성</a:t>
            </a:r>
          </a:p>
        </p:txBody>
      </p:sp>
      <p:pic>
        <p:nvPicPr>
          <p:cNvPr id="247" name="이미지" descr="이미지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82881" y="2591157"/>
            <a:ext cx="21724991" cy="10637603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알맞은 말을 골라 초성 완성해보기"/>
          <p:cNvSpPr txBox="1"/>
          <p:nvPr/>
        </p:nvSpPr>
        <p:spPr>
          <a:xfrm>
            <a:off x="4181815" y="3259811"/>
            <a:ext cx="18102533" cy="2335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solidFill>
                  <a:schemeClr val="accent2">
                    <a:hueOff val="240640"/>
                    <a:satOff val="2542"/>
                    <a:lumOff val="-13198"/>
                  </a:schemeClr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sz="4800" dirty="0"/>
              <a:t>온라인 공간에서 자신의 정체를 숨긴 채 타인을 속이기 쉬운 특성을 무엇이라 하나요</a:t>
            </a:r>
            <a:r>
              <a:rPr lang="en-US" altLang="ko-KR" sz="4800" dirty="0"/>
              <a:t>?</a:t>
            </a:r>
            <a:endParaRPr sz="3200" dirty="0"/>
          </a:p>
        </p:txBody>
      </p:sp>
      <p:sp>
        <p:nvSpPr>
          <p:cNvPr id="46" name="01 성의 발달"/>
          <p:cNvSpPr txBox="1"/>
          <p:nvPr/>
        </p:nvSpPr>
        <p:spPr>
          <a:xfrm>
            <a:off x="1049209" y="1286864"/>
            <a:ext cx="3285047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dirty="0" smtClean="0"/>
              <a:t>0</a:t>
            </a:r>
            <a:r>
              <a:rPr lang="en-US" dirty="0" smtClean="0"/>
              <a:t>3</a:t>
            </a:r>
            <a:r>
              <a:rPr dirty="0" smtClean="0"/>
              <a:t> </a:t>
            </a:r>
            <a:r>
              <a:rPr lang="ko-KR" altLang="en-US" dirty="0" smtClean="0"/>
              <a:t>올바른 성 문화</a:t>
            </a:r>
            <a:endParaRPr dirty="0"/>
          </a:p>
        </p:txBody>
      </p:sp>
      <p:sp>
        <p:nvSpPr>
          <p:cNvPr id="29" name="01 성의 발달"/>
          <p:cNvSpPr txBox="1"/>
          <p:nvPr/>
        </p:nvSpPr>
        <p:spPr>
          <a:xfrm>
            <a:off x="4664924" y="5996621"/>
            <a:ext cx="17619424" cy="333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>
              <a:lnSpc>
                <a:spcPct val="200000"/>
              </a:lnSpc>
            </a:pPr>
            <a:r>
              <a:rPr lang="ko-KR" altLang="en-US" sz="35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익명성</a:t>
            </a:r>
            <a:endParaRPr lang="en-US" altLang="ko-KR" sz="3500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3500" dirty="0" err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전파성</a:t>
            </a:r>
            <a:endParaRPr lang="en-US" altLang="ko-KR" sz="3500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35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지속성</a:t>
            </a:r>
            <a:endParaRPr sz="35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30" name="타원 29"/>
          <p:cNvSpPr/>
          <p:nvPr/>
        </p:nvSpPr>
        <p:spPr>
          <a:xfrm>
            <a:off x="4181815" y="6500467"/>
            <a:ext cx="389684" cy="389684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1" name="01 성의 발달"/>
          <p:cNvSpPr txBox="1"/>
          <p:nvPr/>
        </p:nvSpPr>
        <p:spPr>
          <a:xfrm>
            <a:off x="4181815" y="6395944"/>
            <a:ext cx="389684" cy="582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r>
              <a:rPr lang="en-US" altLang="ko-KR" sz="2600" dirty="0" smtClean="0">
                <a:solidFill>
                  <a:schemeClr val="bg1"/>
                </a:solidFill>
              </a:rPr>
              <a:t>1</a:t>
            </a:r>
            <a:endParaRPr sz="2600" dirty="0">
              <a:solidFill>
                <a:schemeClr val="bg1"/>
              </a:solidFill>
            </a:endParaRPr>
          </a:p>
        </p:txBody>
      </p:sp>
      <p:sp>
        <p:nvSpPr>
          <p:cNvPr id="38" name="타원 37"/>
          <p:cNvSpPr/>
          <p:nvPr/>
        </p:nvSpPr>
        <p:spPr>
          <a:xfrm>
            <a:off x="4181815" y="7584988"/>
            <a:ext cx="389684" cy="389684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9" name="타원 38"/>
          <p:cNvSpPr/>
          <p:nvPr/>
        </p:nvSpPr>
        <p:spPr>
          <a:xfrm>
            <a:off x="4181815" y="8680141"/>
            <a:ext cx="389684" cy="389684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7" name="01 성의 발달"/>
          <p:cNvSpPr txBox="1"/>
          <p:nvPr/>
        </p:nvSpPr>
        <p:spPr>
          <a:xfrm>
            <a:off x="4181815" y="7489837"/>
            <a:ext cx="389684" cy="542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r>
              <a:rPr lang="en-US" altLang="ko-KR" sz="2600" dirty="0" smtClean="0">
                <a:solidFill>
                  <a:schemeClr val="bg1"/>
                </a:solidFill>
              </a:rPr>
              <a:t>2</a:t>
            </a:r>
            <a:endParaRPr sz="2600" dirty="0">
              <a:solidFill>
                <a:schemeClr val="bg1"/>
              </a:solidFill>
            </a:endParaRPr>
          </a:p>
        </p:txBody>
      </p:sp>
      <p:sp>
        <p:nvSpPr>
          <p:cNvPr id="48" name="01 성의 발달"/>
          <p:cNvSpPr txBox="1"/>
          <p:nvPr/>
        </p:nvSpPr>
        <p:spPr>
          <a:xfrm>
            <a:off x="4181815" y="8595623"/>
            <a:ext cx="389684" cy="542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r>
              <a:rPr lang="en-US" altLang="ko-KR" sz="2600" dirty="0" smtClean="0">
                <a:solidFill>
                  <a:schemeClr val="bg1"/>
                </a:solidFill>
              </a:rPr>
              <a:t>3</a:t>
            </a:r>
            <a:endParaRPr sz="2600" dirty="0">
              <a:solidFill>
                <a:schemeClr val="bg1"/>
              </a:solidFill>
            </a:endParaRPr>
          </a:p>
        </p:txBody>
      </p:sp>
      <p:grpSp>
        <p:nvGrpSpPr>
          <p:cNvPr id="50" name="그룹 49"/>
          <p:cNvGrpSpPr/>
          <p:nvPr/>
        </p:nvGrpSpPr>
        <p:grpSpPr>
          <a:xfrm>
            <a:off x="17189427" y="11816805"/>
            <a:ext cx="2995441" cy="973731"/>
            <a:chOff x="11635075" y="12800420"/>
            <a:chExt cx="2995441" cy="973731"/>
          </a:xfrm>
        </p:grpSpPr>
        <p:sp>
          <p:nvSpPr>
            <p:cNvPr id="51" name="모서리가 둥근 직사각형 50"/>
            <p:cNvSpPr/>
            <p:nvPr/>
          </p:nvSpPr>
          <p:spPr>
            <a:xfrm>
              <a:off x="12131436" y="12881304"/>
              <a:ext cx="2499080" cy="892847"/>
            </a:xfrm>
            <a:prstGeom prst="roundRect">
              <a:avLst>
                <a:gd name="adj" fmla="val 45610"/>
              </a:avLst>
            </a:prstGeom>
            <a:solidFill>
              <a:srgbClr val="00A39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pic>
          <p:nvPicPr>
            <p:cNvPr id="52" name="이미지" descr="이미지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12602276" y="12800420"/>
              <a:ext cx="1744720" cy="78662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3" name="01 성의 발달"/>
            <p:cNvSpPr txBox="1"/>
            <p:nvPr/>
          </p:nvSpPr>
          <p:spPr>
            <a:xfrm>
              <a:off x="12966056" y="13010478"/>
              <a:ext cx="1037024" cy="5765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en-US" altLang="ko-KR" sz="2800" dirty="0" smtClean="0">
                  <a:solidFill>
                    <a:schemeClr val="tx1"/>
                  </a:solidFill>
                </a:rPr>
                <a:t>1</a:t>
              </a:r>
              <a:endParaRPr lang="ko-KR" altLang="en-US" sz="2800" dirty="0">
                <a:solidFill>
                  <a:schemeClr val="tx1"/>
                </a:solidFill>
              </a:endParaRPr>
            </a:p>
          </p:txBody>
        </p:sp>
        <p:grpSp>
          <p:nvGrpSpPr>
            <p:cNvPr id="54" name="그룹 53"/>
            <p:cNvGrpSpPr/>
            <p:nvPr/>
          </p:nvGrpSpPr>
          <p:grpSpPr>
            <a:xfrm>
              <a:off x="11635075" y="13128455"/>
              <a:ext cx="967200" cy="398544"/>
              <a:chOff x="10332056" y="11092070"/>
              <a:chExt cx="967200" cy="398544"/>
            </a:xfrm>
          </p:grpSpPr>
          <p:sp>
            <p:nvSpPr>
              <p:cNvPr id="55" name="모서리가 둥근 직사각형 54"/>
              <p:cNvSpPr/>
              <p:nvPr/>
            </p:nvSpPr>
            <p:spPr>
              <a:xfrm>
                <a:off x="10332056" y="11092070"/>
                <a:ext cx="967200" cy="39854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 cap="flat">
                <a:solidFill>
                  <a:srgbClr val="00A396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10656157" y="11115397"/>
                <a:ext cx="318998" cy="3518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1800" b="1" i="0" u="none" strike="noStrike" cap="none" spc="0" normalizeH="0" baseline="0" dirty="0" smtClean="0">
                    <a:ln>
                      <a:noFill/>
                    </a:ln>
                    <a:solidFill>
                      <a:srgbClr val="00A396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답</a:t>
                </a:r>
                <a:endParaRPr kumimoji="0" lang="ko-KR" altLang="en-US" sz="1800" b="1" i="0" u="none" strike="noStrike" cap="none" spc="0" normalizeH="0" baseline="0" dirty="0">
                  <a:ln>
                    <a:noFill/>
                  </a:ln>
                  <a:solidFill>
                    <a:srgbClr val="00A396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</p:grpSp>
      <p:grpSp>
        <p:nvGrpSpPr>
          <p:cNvPr id="57" name="그룹 56"/>
          <p:cNvGrpSpPr/>
          <p:nvPr/>
        </p:nvGrpSpPr>
        <p:grpSpPr>
          <a:xfrm>
            <a:off x="16750916" y="768758"/>
            <a:ext cx="6885132" cy="975763"/>
            <a:chOff x="19329492" y="938878"/>
            <a:chExt cx="6885132" cy="975763"/>
          </a:xfrm>
        </p:grpSpPr>
        <p:grpSp>
          <p:nvGrpSpPr>
            <p:cNvPr id="58" name="그룹 57"/>
            <p:cNvGrpSpPr/>
            <p:nvPr/>
          </p:nvGrpSpPr>
          <p:grpSpPr>
            <a:xfrm>
              <a:off x="19329492" y="938878"/>
              <a:ext cx="6885132" cy="878396"/>
              <a:chOff x="19329492" y="917613"/>
              <a:chExt cx="6885132" cy="878396"/>
            </a:xfrm>
          </p:grpSpPr>
          <p:sp>
            <p:nvSpPr>
              <p:cNvPr id="60" name="직사각형 59"/>
              <p:cNvSpPr/>
              <p:nvPr/>
            </p:nvSpPr>
            <p:spPr>
              <a:xfrm>
                <a:off x="20341492" y="974027"/>
                <a:ext cx="5873132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디지털 문화와 성범죄</a:t>
                </a:r>
              </a:p>
            </p:txBody>
          </p:sp>
          <p:sp>
            <p:nvSpPr>
              <p:cNvPr id="61" name="타원 60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2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41713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5882" y="-4601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생명 탄생의 의미를 이해하고 나의 탄생 과정을…"/>
          <p:cNvSpPr txBox="1"/>
          <p:nvPr/>
        </p:nvSpPr>
        <p:spPr>
          <a:xfrm>
            <a:off x="6091362" y="6565503"/>
            <a:ext cx="18244326" cy="2425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/>
          <a:p>
            <a:pPr algn="l">
              <a:lnSpc>
                <a:spcPct val="110000"/>
              </a:lnSpc>
            </a:pPr>
            <a:r>
              <a:rPr lang="ko-KR" altLang="en-US" sz="6400" b="1" dirty="0" smtClean="0">
                <a:solidFill>
                  <a:srgbClr val="45B53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음란물의 특징과 해로움을 알아보고 건강하게</a:t>
            </a:r>
            <a:endParaRPr lang="en-US" altLang="ko-KR" sz="6400" b="1" dirty="0" smtClean="0">
              <a:solidFill>
                <a:srgbClr val="45B53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10000"/>
              </a:lnSpc>
            </a:pPr>
            <a:r>
              <a:rPr lang="ko-KR" altLang="en-US" sz="6400" b="1" dirty="0" smtClean="0">
                <a:solidFill>
                  <a:srgbClr val="45B53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대처하는 방법을 익힌다</a:t>
            </a:r>
            <a:r>
              <a:rPr lang="en-US" altLang="ko-KR" sz="6400" b="1" dirty="0" smtClean="0">
                <a:solidFill>
                  <a:srgbClr val="45B53C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sz="6400" b="1" dirty="0">
              <a:solidFill>
                <a:srgbClr val="45B53C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0" name="● 생명 탄생의 의미를 말할 수 있다.…"/>
          <p:cNvSpPr txBox="1"/>
          <p:nvPr/>
        </p:nvSpPr>
        <p:spPr>
          <a:xfrm>
            <a:off x="6194120" y="9431587"/>
            <a:ext cx="16771387" cy="2925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34340">
              <a:lnSpc>
                <a:spcPct val="160000"/>
              </a:lnSpc>
              <a:defRPr sz="5415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sz="342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●</a:t>
            </a:r>
            <a:r>
              <a:rPr sz="3895" dirty="0"/>
              <a:t> </a:t>
            </a:r>
            <a:r>
              <a:rPr lang="ko-KR" altLang="en-US" sz="5415" dirty="0">
                <a:sym typeface="나눔고딕"/>
              </a:rPr>
              <a:t>음란물의 해로움을 말할 수 </a:t>
            </a:r>
            <a:r>
              <a:rPr lang="ko-KR" altLang="en-US" sz="5415" dirty="0" smtClean="0">
                <a:sym typeface="나눔고딕"/>
              </a:rPr>
              <a:t>있다</a:t>
            </a:r>
            <a:r>
              <a:rPr lang="en-US" altLang="ko-KR" dirty="0" smtClean="0"/>
              <a:t>.</a:t>
            </a:r>
          </a:p>
          <a:p>
            <a:pPr algn="l" defTabSz="434340">
              <a:lnSpc>
                <a:spcPct val="160000"/>
              </a:lnSpc>
              <a:defRPr sz="5415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sz="342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● </a:t>
            </a:r>
            <a:r>
              <a:rPr lang="ko-KR" altLang="en-US" sz="5415" dirty="0">
                <a:sym typeface="나눔고딕"/>
              </a:rPr>
              <a:t>음란물에 대처할 수 </a:t>
            </a:r>
            <a:r>
              <a:rPr lang="ko-KR" altLang="en-US" sz="5415" dirty="0" smtClean="0">
                <a:sym typeface="나눔고딕"/>
              </a:rPr>
              <a:t>있다</a:t>
            </a:r>
            <a:r>
              <a:rPr lang="en-US" altLang="ko-KR" dirty="0" smtClean="0"/>
              <a:t>.</a:t>
            </a:r>
          </a:p>
        </p:txBody>
      </p:sp>
      <p:sp>
        <p:nvSpPr>
          <p:cNvPr id="161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dirty="0"/>
              <a:t>1 </a:t>
            </a:r>
            <a:r>
              <a:rPr dirty="0" err="1"/>
              <a:t>건강한</a:t>
            </a:r>
            <a:r>
              <a:rPr dirty="0"/>
              <a:t> </a:t>
            </a:r>
            <a:r>
              <a:rPr dirty="0" err="1"/>
              <a:t>관계와</a:t>
            </a:r>
            <a:r>
              <a:rPr dirty="0"/>
              <a:t> 성</a:t>
            </a:r>
          </a:p>
        </p:txBody>
      </p:sp>
      <p:sp>
        <p:nvSpPr>
          <p:cNvPr id="162" name="01 성의 발달"/>
          <p:cNvSpPr txBox="1"/>
          <p:nvPr/>
        </p:nvSpPr>
        <p:spPr>
          <a:xfrm>
            <a:off x="1049209" y="1286864"/>
            <a:ext cx="3285047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dirty="0" smtClean="0"/>
              <a:t>0</a:t>
            </a:r>
            <a:r>
              <a:rPr lang="en-US" dirty="0" smtClean="0"/>
              <a:t>3</a:t>
            </a:r>
            <a:r>
              <a:rPr dirty="0" smtClean="0"/>
              <a:t> </a:t>
            </a:r>
            <a:r>
              <a:rPr lang="ko-KR" altLang="en-US" dirty="0" smtClean="0"/>
              <a:t>올바른 성 문화</a:t>
            </a:r>
            <a:endParaRPr dirty="0"/>
          </a:p>
        </p:txBody>
      </p:sp>
      <p:grpSp>
        <p:nvGrpSpPr>
          <p:cNvPr id="7" name="그룹 6"/>
          <p:cNvGrpSpPr/>
          <p:nvPr/>
        </p:nvGrpSpPr>
        <p:grpSpPr>
          <a:xfrm>
            <a:off x="5173357" y="3192137"/>
            <a:ext cx="14037286" cy="2550650"/>
            <a:chOff x="6921499" y="3192137"/>
            <a:chExt cx="14037286" cy="2550650"/>
          </a:xfrm>
        </p:grpSpPr>
        <p:sp>
          <p:nvSpPr>
            <p:cNvPr id="2" name="직사각형 1"/>
            <p:cNvSpPr/>
            <p:nvPr/>
          </p:nvSpPr>
          <p:spPr>
            <a:xfrm>
              <a:off x="9475469" y="3448016"/>
              <a:ext cx="11483316" cy="1809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240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음란물과 성 건강</a:t>
              </a:r>
              <a:endParaRPr lang="ko-KR" altLang="en-US" sz="12400" dirty="0" smtClean="0">
                <a:latin typeface="HakgyoansimDunggeunmisoOTF-B" panose="02000703000000000000" pitchFamily="50" charset="-127"/>
                <a:ea typeface="HakgyoansimDunggeunmisoOTF-B" panose="02000703000000000000" pitchFamily="50" charset="-127"/>
              </a:endParaRPr>
            </a:p>
          </p:txBody>
        </p:sp>
        <p:grpSp>
          <p:nvGrpSpPr>
            <p:cNvPr id="6" name="그룹 5"/>
            <p:cNvGrpSpPr/>
            <p:nvPr/>
          </p:nvGrpSpPr>
          <p:grpSpPr>
            <a:xfrm>
              <a:off x="6921499" y="3192137"/>
              <a:ext cx="2286818" cy="2550650"/>
              <a:chOff x="5728225" y="3192137"/>
              <a:chExt cx="2286818" cy="2550650"/>
            </a:xfrm>
          </p:grpSpPr>
          <p:sp>
            <p:nvSpPr>
              <p:cNvPr id="12" name="타원 11"/>
              <p:cNvSpPr/>
              <p:nvPr/>
            </p:nvSpPr>
            <p:spPr>
              <a:xfrm>
                <a:off x="5728225" y="3192137"/>
                <a:ext cx="2286818" cy="2286818"/>
              </a:xfrm>
              <a:prstGeom prst="ellipse">
                <a:avLst/>
              </a:prstGeom>
              <a:noFill/>
              <a:ln w="1270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6190358" y="3341104"/>
                <a:ext cx="1362552" cy="2401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6200" b="0" i="0" u="none" strike="noStrike" cap="none" spc="0" normalizeH="0" baseline="0" dirty="0" smtClean="0">
                    <a:ln>
                      <a:noFill/>
                    </a:ln>
                    <a:solidFill>
                      <a:srgbClr val="6DBA44"/>
                    </a:solidFill>
                    <a:effectLst/>
                    <a:uFillTx/>
                    <a:latin typeface="Sandoll 고딕NeoRound 07 Bd" panose="020B0600000101010101" pitchFamily="34" charset="-127"/>
                    <a:ea typeface="Sandoll 고딕NeoRound 07 Bd" panose="020B0600000101010101" pitchFamily="34" charset="-127"/>
                    <a:sym typeface="Canela Text Regular"/>
                  </a:rPr>
                  <a:t>3</a:t>
                </a:r>
                <a:endParaRPr kumimoji="0" lang="ko-KR" altLang="en-US" sz="16200" b="0" i="0" u="none" strike="noStrike" cap="none" spc="0" normalizeH="0" baseline="0" dirty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endParaRPr>
              </a:p>
            </p:txBody>
          </p:sp>
        </p:grpSp>
      </p:grpSp>
      <p:grpSp>
        <p:nvGrpSpPr>
          <p:cNvPr id="14" name="그룹 13"/>
          <p:cNvGrpSpPr/>
          <p:nvPr/>
        </p:nvGrpSpPr>
        <p:grpSpPr>
          <a:xfrm>
            <a:off x="2090367" y="6215816"/>
            <a:ext cx="3200691" cy="2905931"/>
            <a:chOff x="2090367" y="6215816"/>
            <a:chExt cx="3200691" cy="2905931"/>
          </a:xfrm>
        </p:grpSpPr>
        <p:grpSp>
          <p:nvGrpSpPr>
            <p:cNvPr id="15" name="그룹 14"/>
            <p:cNvGrpSpPr/>
            <p:nvPr/>
          </p:nvGrpSpPr>
          <p:grpSpPr>
            <a:xfrm>
              <a:off x="2090367" y="6215816"/>
              <a:ext cx="3200691" cy="2905931"/>
              <a:chOff x="1941777" y="10007303"/>
              <a:chExt cx="3200691" cy="2905931"/>
            </a:xfrm>
          </p:grpSpPr>
          <p:sp>
            <p:nvSpPr>
              <p:cNvPr id="17" name="자유형 16"/>
              <p:cNvSpPr/>
              <p:nvPr/>
            </p:nvSpPr>
            <p:spPr>
              <a:xfrm rot="20651236">
                <a:off x="1941777" y="10157461"/>
                <a:ext cx="3040193" cy="2755773"/>
              </a:xfrm>
              <a:custGeom>
                <a:avLst/>
                <a:gdLst>
                  <a:gd name="connsiteX0" fmla="*/ 331796 w 3040193"/>
                  <a:gd name="connsiteY0" fmla="*/ 0 h 2755773"/>
                  <a:gd name="connsiteX1" fmla="*/ 2324949 w 3040193"/>
                  <a:gd name="connsiteY1" fmla="*/ 564484 h 2755773"/>
                  <a:gd name="connsiteX2" fmla="*/ 3002750 w 3040193"/>
                  <a:gd name="connsiteY2" fmla="*/ 1777899 h 2755773"/>
                  <a:gd name="connsiteX3" fmla="*/ 2725805 w 3040193"/>
                  <a:gd name="connsiteY3" fmla="*/ 2755773 h 2755773"/>
                  <a:gd name="connsiteX4" fmla="*/ 732653 w 3040193"/>
                  <a:gd name="connsiteY4" fmla="*/ 2191289 h 2755773"/>
                  <a:gd name="connsiteX5" fmla="*/ 54852 w 3040193"/>
                  <a:gd name="connsiteY5" fmla="*/ 977874 h 2755773"/>
                  <a:gd name="connsiteX6" fmla="*/ 0 w 3040193"/>
                  <a:gd name="connsiteY6" fmla="*/ 1171552 h 2755773"/>
                  <a:gd name="connsiteX7" fmla="*/ 0 w 3040193"/>
                  <a:gd name="connsiteY7" fmla="*/ 1171548 h 2755773"/>
                  <a:gd name="connsiteX8" fmla="*/ 331796 w 3040193"/>
                  <a:gd name="connsiteY8" fmla="*/ 0 h 2755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0193" h="2755773">
                    <a:moveTo>
                      <a:pt x="331796" y="0"/>
                    </a:moveTo>
                    <a:lnTo>
                      <a:pt x="2324949" y="564484"/>
                    </a:lnTo>
                    <a:cubicBezTo>
                      <a:pt x="2847194" y="712390"/>
                      <a:pt x="3150656" y="1255655"/>
                      <a:pt x="3002750" y="1777899"/>
                    </a:cubicBezTo>
                    <a:lnTo>
                      <a:pt x="2725805" y="2755773"/>
                    </a:lnTo>
                    <a:lnTo>
                      <a:pt x="732653" y="2191289"/>
                    </a:lnTo>
                    <a:cubicBezTo>
                      <a:pt x="210408" y="2043383"/>
                      <a:pt x="-93054" y="1500118"/>
                      <a:pt x="54852" y="977874"/>
                    </a:cubicBezTo>
                    <a:lnTo>
                      <a:pt x="0" y="1171552"/>
                    </a:lnTo>
                    <a:lnTo>
                      <a:pt x="0" y="1171548"/>
                    </a:lnTo>
                    <a:lnTo>
                      <a:pt x="331796" y="0"/>
                    </a:lnTo>
                    <a:close/>
                  </a:path>
                </a:pathLst>
              </a:custGeom>
              <a:solidFill>
                <a:srgbClr val="6FBE54"/>
              </a:solidFill>
              <a:ln w="381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solidFill>
                      <a:srgbClr val="68BCB5"/>
                    </a:solidFill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8" name="자유형 17"/>
              <p:cNvSpPr/>
              <p:nvPr/>
            </p:nvSpPr>
            <p:spPr>
              <a:xfrm rot="20651236">
                <a:off x="2102275" y="10007303"/>
                <a:ext cx="3040193" cy="2755773"/>
              </a:xfrm>
              <a:custGeom>
                <a:avLst/>
                <a:gdLst>
                  <a:gd name="connsiteX0" fmla="*/ 331796 w 3040193"/>
                  <a:gd name="connsiteY0" fmla="*/ 0 h 2755773"/>
                  <a:gd name="connsiteX1" fmla="*/ 2324949 w 3040193"/>
                  <a:gd name="connsiteY1" fmla="*/ 564484 h 2755773"/>
                  <a:gd name="connsiteX2" fmla="*/ 3002750 w 3040193"/>
                  <a:gd name="connsiteY2" fmla="*/ 1777899 h 2755773"/>
                  <a:gd name="connsiteX3" fmla="*/ 2725805 w 3040193"/>
                  <a:gd name="connsiteY3" fmla="*/ 2755773 h 2755773"/>
                  <a:gd name="connsiteX4" fmla="*/ 732653 w 3040193"/>
                  <a:gd name="connsiteY4" fmla="*/ 2191289 h 2755773"/>
                  <a:gd name="connsiteX5" fmla="*/ 54852 w 3040193"/>
                  <a:gd name="connsiteY5" fmla="*/ 977874 h 2755773"/>
                  <a:gd name="connsiteX6" fmla="*/ 0 w 3040193"/>
                  <a:gd name="connsiteY6" fmla="*/ 1171552 h 2755773"/>
                  <a:gd name="connsiteX7" fmla="*/ 0 w 3040193"/>
                  <a:gd name="connsiteY7" fmla="*/ 1171548 h 2755773"/>
                  <a:gd name="connsiteX8" fmla="*/ 331796 w 3040193"/>
                  <a:gd name="connsiteY8" fmla="*/ 0 h 2755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0193" h="2755773">
                    <a:moveTo>
                      <a:pt x="331796" y="0"/>
                    </a:moveTo>
                    <a:lnTo>
                      <a:pt x="2324949" y="564484"/>
                    </a:lnTo>
                    <a:cubicBezTo>
                      <a:pt x="2847194" y="712390"/>
                      <a:pt x="3150656" y="1255655"/>
                      <a:pt x="3002750" y="1777899"/>
                    </a:cubicBezTo>
                    <a:lnTo>
                      <a:pt x="2725805" y="2755773"/>
                    </a:lnTo>
                    <a:lnTo>
                      <a:pt x="732653" y="2191289"/>
                    </a:lnTo>
                    <a:cubicBezTo>
                      <a:pt x="210408" y="2043383"/>
                      <a:pt x="-93054" y="1500118"/>
                      <a:pt x="54852" y="977874"/>
                    </a:cubicBezTo>
                    <a:lnTo>
                      <a:pt x="0" y="1171552"/>
                    </a:lnTo>
                    <a:lnTo>
                      <a:pt x="0" y="1171548"/>
                    </a:lnTo>
                    <a:lnTo>
                      <a:pt x="331796" y="0"/>
                    </a:lnTo>
                    <a:close/>
                  </a:path>
                </a:pathLst>
              </a:custGeom>
              <a:solidFill>
                <a:srgbClr val="DFEED7"/>
              </a:solidFill>
              <a:ln w="38100" cap="flat">
                <a:solidFill>
                  <a:srgbClr val="68BCB5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solidFill>
                      <a:srgbClr val="68BCB5"/>
                    </a:solidFill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16" name="학습…"/>
            <p:cNvSpPr txBox="1"/>
            <p:nvPr/>
          </p:nvSpPr>
          <p:spPr>
            <a:xfrm>
              <a:off x="2516554" y="6639362"/>
              <a:ext cx="2554505" cy="19316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 anchor="ctr">
              <a:normAutofit/>
            </a:bodyPr>
            <a:lstStyle/>
            <a:p>
              <a:pPr defTabSz="457200">
                <a:lnSpc>
                  <a:spcPct val="110000"/>
                </a:lnSpc>
                <a:defRPr sz="5100">
                  <a:solidFill>
                    <a:schemeClr val="accent3"/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pPr>
              <a:r>
                <a:rPr lang="ko-KR" altLang="en-US" dirty="0"/>
                <a:t>학습</a:t>
              </a:r>
            </a:p>
            <a:p>
              <a:pPr defTabSz="457200">
                <a:lnSpc>
                  <a:spcPct val="110000"/>
                </a:lnSpc>
                <a:defRPr sz="5100">
                  <a:solidFill>
                    <a:schemeClr val="accent3"/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pPr>
              <a:r>
                <a:rPr lang="ko-KR" altLang="en-US" dirty="0" smtClean="0"/>
                <a:t>목표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182648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4601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➊ 생명의 탄생에는 소중한 의미가 담겨 있어요.…"/>
          <p:cNvSpPr txBox="1"/>
          <p:nvPr/>
        </p:nvSpPr>
        <p:spPr>
          <a:xfrm>
            <a:off x="6135459" y="6289706"/>
            <a:ext cx="15280966" cy="1428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/>
          <a:p>
            <a:pPr algn="l" defTabSz="457200">
              <a:lnSpc>
                <a:spcPct val="160000"/>
              </a:lnSpc>
              <a:defRPr sz="57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dirty="0" smtClean="0">
                <a:solidFill>
                  <a:schemeClr val="accent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➊</a:t>
            </a:r>
            <a:r>
              <a:rPr lang="en-US" dirty="0" smtClean="0">
                <a:solidFill>
                  <a:schemeClr val="accent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ko-KR" altLang="en-US" sz="5700" dirty="0">
                <a:sym typeface="나눔고딕"/>
              </a:rPr>
              <a:t>음란물의 해로움을 살펴봐요</a:t>
            </a:r>
            <a:endParaRPr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69" name="1 건강한 관계와 성"/>
          <p:cNvSpPr txBox="1"/>
          <p:nvPr/>
        </p:nvSpPr>
        <p:spPr>
          <a:xfrm>
            <a:off x="570790" y="583581"/>
            <a:ext cx="4855329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en-US" altLang="ko-KR" dirty="0"/>
              <a:t>1 </a:t>
            </a:r>
            <a:r>
              <a:rPr lang="ko-KR" altLang="en-US" dirty="0"/>
              <a:t>건강한 관계와 </a:t>
            </a:r>
            <a:r>
              <a:rPr lang="ko-KR" altLang="en-US" dirty="0" smtClean="0"/>
              <a:t>성</a:t>
            </a:r>
            <a:endParaRPr lang="ko-KR" altLang="en-US" dirty="0"/>
          </a:p>
        </p:txBody>
      </p:sp>
      <p:sp>
        <p:nvSpPr>
          <p:cNvPr id="3" name="한쪽 모서리가 잘린 사각형 2"/>
          <p:cNvSpPr/>
          <p:nvPr/>
        </p:nvSpPr>
        <p:spPr>
          <a:xfrm>
            <a:off x="2523016" y="6881082"/>
            <a:ext cx="2994609" cy="1804277"/>
          </a:xfrm>
          <a:prstGeom prst="snip1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4" name="한쪽 모서리가 잘린 사각형 13"/>
          <p:cNvSpPr/>
          <p:nvPr/>
        </p:nvSpPr>
        <p:spPr>
          <a:xfrm>
            <a:off x="2703771" y="6683677"/>
            <a:ext cx="2994609" cy="1804277"/>
          </a:xfrm>
          <a:prstGeom prst="snip1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17" name="학습…"/>
          <p:cNvSpPr txBox="1"/>
          <p:nvPr/>
        </p:nvSpPr>
        <p:spPr>
          <a:xfrm>
            <a:off x="2857495" y="6619987"/>
            <a:ext cx="2554505" cy="1931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defTabSz="457200">
              <a:lnSpc>
                <a:spcPct val="110000"/>
              </a:lnSpc>
              <a:defRPr sz="5100">
                <a:solidFill>
                  <a:schemeClr val="accent3"/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pPr>
            <a:r>
              <a:rPr lang="ko-KR" altLang="en-US" dirty="0" smtClean="0">
                <a:solidFill>
                  <a:srgbClr val="EE6B12"/>
                </a:solidFill>
              </a:rPr>
              <a:t>학습</a:t>
            </a:r>
            <a:endParaRPr lang="en-US" altLang="ko-KR" dirty="0" smtClean="0">
              <a:solidFill>
                <a:srgbClr val="EE6B12"/>
              </a:solidFill>
            </a:endParaRPr>
          </a:p>
          <a:p>
            <a:pPr defTabSz="457200">
              <a:lnSpc>
                <a:spcPct val="110000"/>
              </a:lnSpc>
              <a:defRPr sz="5100">
                <a:solidFill>
                  <a:schemeClr val="accent3"/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pPr>
            <a:r>
              <a:rPr lang="ko-KR" altLang="en-US" dirty="0" smtClean="0">
                <a:solidFill>
                  <a:srgbClr val="EE6B12"/>
                </a:solidFill>
              </a:rPr>
              <a:t>계획</a:t>
            </a:r>
            <a:endParaRPr lang="ko-KR" altLang="en-US" dirty="0">
              <a:solidFill>
                <a:srgbClr val="EE6B12"/>
              </a:solidFill>
            </a:endParaRPr>
          </a:p>
        </p:txBody>
      </p:sp>
      <p:sp>
        <p:nvSpPr>
          <p:cNvPr id="34" name="01 성의 발달"/>
          <p:cNvSpPr txBox="1"/>
          <p:nvPr/>
        </p:nvSpPr>
        <p:spPr>
          <a:xfrm>
            <a:off x="1049209" y="1286864"/>
            <a:ext cx="3285047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dirty="0" smtClean="0"/>
              <a:t>0</a:t>
            </a:r>
            <a:r>
              <a:rPr lang="en-US" dirty="0" smtClean="0"/>
              <a:t>3</a:t>
            </a:r>
            <a:r>
              <a:rPr dirty="0" smtClean="0"/>
              <a:t> </a:t>
            </a:r>
            <a:r>
              <a:rPr lang="ko-KR" altLang="en-US" dirty="0" smtClean="0"/>
              <a:t>올바른 성 문화</a:t>
            </a:r>
            <a:endParaRPr dirty="0"/>
          </a:p>
        </p:txBody>
      </p:sp>
      <p:sp>
        <p:nvSpPr>
          <p:cNvPr id="35" name="➊ 생명의 탄생에는 소중한 의미가 담겨 있어요.…"/>
          <p:cNvSpPr txBox="1"/>
          <p:nvPr/>
        </p:nvSpPr>
        <p:spPr>
          <a:xfrm>
            <a:off x="6135459" y="7550670"/>
            <a:ext cx="15280966" cy="1428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/>
          <a:p>
            <a:pPr algn="l" defTabSz="457200">
              <a:lnSpc>
                <a:spcPct val="160000"/>
              </a:lnSpc>
              <a:defRPr sz="57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dirty="0">
                <a:solidFill>
                  <a:schemeClr val="accent3"/>
                </a:solidFill>
                <a:latin typeface="나눔고딕"/>
                <a:ea typeface="나눔고딕"/>
                <a:cs typeface="나눔고딕"/>
                <a:sym typeface="나눔고딕"/>
              </a:rPr>
              <a:t>➋ </a:t>
            </a:r>
            <a:r>
              <a:rPr lang="ko-KR" altLang="en-US" sz="5700" dirty="0">
                <a:sym typeface="나눔고딕"/>
              </a:rPr>
              <a:t>음란물 중독의 증상을 살펴봐요</a:t>
            </a:r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36" name="그룹 35"/>
          <p:cNvGrpSpPr/>
          <p:nvPr/>
        </p:nvGrpSpPr>
        <p:grpSpPr>
          <a:xfrm>
            <a:off x="6135459" y="10239725"/>
            <a:ext cx="12846254" cy="1571964"/>
            <a:chOff x="6376024" y="11674549"/>
            <a:chExt cx="12846254" cy="1571964"/>
          </a:xfrm>
        </p:grpSpPr>
        <p:sp>
          <p:nvSpPr>
            <p:cNvPr id="37" name="부모님께 감사 편지 쓰기"/>
            <p:cNvSpPr txBox="1"/>
            <p:nvPr/>
          </p:nvSpPr>
          <p:spPr>
            <a:xfrm>
              <a:off x="9265618" y="11674549"/>
              <a:ext cx="9956660" cy="157196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rmAutofit/>
            </a:bodyPr>
            <a:lstStyle>
              <a:lvl1pPr algn="l" defTabSz="457200">
                <a:lnSpc>
                  <a:spcPct val="160000"/>
                </a:lnSpc>
                <a:defRPr sz="5300" b="1">
                  <a:solidFill>
                    <a:srgbClr val="67288E"/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r>
                <a:rPr lang="ko-KR" altLang="en-US" sz="4900" dirty="0"/>
                <a:t>음란물 예방과 대처 표어 만들기</a:t>
              </a:r>
              <a:endParaRPr sz="4900" dirty="0"/>
            </a:p>
          </p:txBody>
        </p:sp>
        <p:grpSp>
          <p:nvGrpSpPr>
            <p:cNvPr id="38" name="그룹 37"/>
            <p:cNvGrpSpPr/>
            <p:nvPr/>
          </p:nvGrpSpPr>
          <p:grpSpPr>
            <a:xfrm>
              <a:off x="6376024" y="11997636"/>
              <a:ext cx="2585660" cy="909168"/>
              <a:chOff x="6376024" y="11997636"/>
              <a:chExt cx="2585660" cy="909168"/>
            </a:xfrm>
          </p:grpSpPr>
          <p:grpSp>
            <p:nvGrpSpPr>
              <p:cNvPr id="39" name="그룹 38"/>
              <p:cNvGrpSpPr/>
              <p:nvPr/>
            </p:nvGrpSpPr>
            <p:grpSpPr>
              <a:xfrm>
                <a:off x="6376024" y="11997636"/>
                <a:ext cx="2585660" cy="909168"/>
                <a:chOff x="6376024" y="11997636"/>
                <a:chExt cx="2585660" cy="909168"/>
              </a:xfrm>
            </p:grpSpPr>
            <p:pic>
              <p:nvPicPr>
                <p:cNvPr id="41" name="이미지" descr="이미지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6376024" y="11997636"/>
                  <a:ext cx="2585660" cy="909168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sp>
              <p:nvSpPr>
                <p:cNvPr id="42" name="직사각형 41"/>
                <p:cNvSpPr/>
                <p:nvPr/>
              </p:nvSpPr>
              <p:spPr>
                <a:xfrm>
                  <a:off x="8276428" y="12255640"/>
                  <a:ext cx="391800" cy="510363"/>
                </a:xfrm>
                <a:prstGeom prst="rect">
                  <a:avLst/>
                </a:prstGeom>
                <a:solidFill>
                  <a:srgbClr val="88318D"/>
                </a:solidFill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</p:grpSp>
          <p:sp>
            <p:nvSpPr>
              <p:cNvPr id="40" name="직사각형 39"/>
              <p:cNvSpPr/>
              <p:nvPr/>
            </p:nvSpPr>
            <p:spPr>
              <a:xfrm>
                <a:off x="8071307" y="12159955"/>
                <a:ext cx="782587" cy="7017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4400" dirty="0" smtClean="0">
                    <a:solidFill>
                      <a:schemeClr val="bg1"/>
                    </a:solidFill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</a:rPr>
                  <a:t>12</a:t>
                </a:r>
                <a:endParaRPr lang="ko-KR" altLang="en-US" sz="4400" dirty="0">
                  <a:solidFill>
                    <a:schemeClr val="bg1"/>
                  </a:solidFill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</a:endParaRPr>
              </a:p>
            </p:txBody>
          </p:sp>
        </p:grpSp>
      </p:grpSp>
      <p:grpSp>
        <p:nvGrpSpPr>
          <p:cNvPr id="31" name="그룹 30"/>
          <p:cNvGrpSpPr/>
          <p:nvPr/>
        </p:nvGrpSpPr>
        <p:grpSpPr>
          <a:xfrm>
            <a:off x="5173357" y="3192137"/>
            <a:ext cx="14037286" cy="2550650"/>
            <a:chOff x="6921499" y="3192137"/>
            <a:chExt cx="14037286" cy="2550650"/>
          </a:xfrm>
        </p:grpSpPr>
        <p:sp>
          <p:nvSpPr>
            <p:cNvPr id="32" name="직사각형 31"/>
            <p:cNvSpPr/>
            <p:nvPr/>
          </p:nvSpPr>
          <p:spPr>
            <a:xfrm>
              <a:off x="9475469" y="3448016"/>
              <a:ext cx="11483316" cy="1809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ko-KR" altLang="en-US" sz="1240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rPr>
                <a:t>음란물과 성 건강</a:t>
              </a:r>
              <a:endParaRPr lang="ko-KR" altLang="en-US" sz="12400" dirty="0" smtClean="0">
                <a:latin typeface="HakgyoansimDunggeunmisoOTF-B" panose="02000703000000000000" pitchFamily="50" charset="-127"/>
                <a:ea typeface="HakgyoansimDunggeunmisoOTF-B" panose="02000703000000000000" pitchFamily="50" charset="-127"/>
              </a:endParaRPr>
            </a:p>
          </p:txBody>
        </p:sp>
        <p:grpSp>
          <p:nvGrpSpPr>
            <p:cNvPr id="33" name="그룹 32"/>
            <p:cNvGrpSpPr/>
            <p:nvPr/>
          </p:nvGrpSpPr>
          <p:grpSpPr>
            <a:xfrm>
              <a:off x="6921499" y="3192137"/>
              <a:ext cx="2286818" cy="2550650"/>
              <a:chOff x="5728225" y="3192137"/>
              <a:chExt cx="2286818" cy="2550650"/>
            </a:xfrm>
          </p:grpSpPr>
          <p:sp>
            <p:nvSpPr>
              <p:cNvPr id="50" name="타원 49"/>
              <p:cNvSpPr/>
              <p:nvPr/>
            </p:nvSpPr>
            <p:spPr>
              <a:xfrm>
                <a:off x="5728225" y="3192137"/>
                <a:ext cx="2286818" cy="2286818"/>
              </a:xfrm>
              <a:prstGeom prst="ellipse">
                <a:avLst/>
              </a:prstGeom>
              <a:noFill/>
              <a:ln w="1270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6190358" y="3341104"/>
                <a:ext cx="1362552" cy="24016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6200" b="0" i="0" u="none" strike="noStrike" cap="none" spc="0" normalizeH="0" baseline="0" dirty="0" smtClean="0">
                    <a:ln>
                      <a:noFill/>
                    </a:ln>
                    <a:solidFill>
                      <a:srgbClr val="6DBA44"/>
                    </a:solidFill>
                    <a:effectLst/>
                    <a:uFillTx/>
                    <a:latin typeface="Sandoll 고딕NeoRound 07 Bd" panose="020B0600000101010101" pitchFamily="34" charset="-127"/>
                    <a:ea typeface="Sandoll 고딕NeoRound 07 Bd" panose="020B0600000101010101" pitchFamily="34" charset="-127"/>
                    <a:sym typeface="Canela Text Regular"/>
                  </a:rPr>
                  <a:t>3</a:t>
                </a:r>
                <a:endParaRPr kumimoji="0" lang="ko-KR" altLang="en-US" sz="16200" b="0" i="0" u="none" strike="noStrike" cap="none" spc="0" normalizeH="0" baseline="0" dirty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endParaRPr>
              </a:p>
            </p:txBody>
          </p:sp>
        </p:grpSp>
      </p:grpSp>
      <p:sp>
        <p:nvSpPr>
          <p:cNvPr id="52" name="➊ 생명의 탄생에는 소중한 의미가 담겨 있어요.…"/>
          <p:cNvSpPr txBox="1"/>
          <p:nvPr/>
        </p:nvSpPr>
        <p:spPr>
          <a:xfrm>
            <a:off x="6135459" y="8916888"/>
            <a:ext cx="15280966" cy="1428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lnSpcReduction="10000"/>
          </a:bodyPr>
          <a:lstStyle/>
          <a:p>
            <a:pPr algn="l" defTabSz="457200">
              <a:lnSpc>
                <a:spcPct val="160000"/>
              </a:lnSpc>
              <a:defRPr sz="5700">
                <a:latin typeface="나눔고딕"/>
                <a:ea typeface="나눔고딕"/>
                <a:cs typeface="나눔고딕"/>
                <a:sym typeface="나눔고딕"/>
              </a:defRPr>
            </a:pPr>
            <a:r>
              <a:rPr lang="ko-KR" altLang="en-US" dirty="0">
                <a:solidFill>
                  <a:schemeClr val="accent3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➌</a:t>
            </a:r>
            <a:r>
              <a:rPr lang="ko-KR" altLang="en-US" dirty="0" smtClean="0">
                <a:solidFill>
                  <a:schemeClr val="accent3"/>
                </a:solidFill>
                <a:latin typeface="나눔고딕"/>
                <a:ea typeface="나눔고딕"/>
                <a:cs typeface="나눔고딕"/>
                <a:sym typeface="나눔고딕"/>
              </a:rPr>
              <a:t> </a:t>
            </a:r>
            <a:r>
              <a:rPr lang="ko-KR" altLang="en-US" sz="5700" dirty="0">
                <a:sym typeface="나눔고딕"/>
              </a:rPr>
              <a:t>음란물 중독의 증상을 살펴봐요</a:t>
            </a:r>
            <a:endParaRPr lang="ko-KR" altLang="en-US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37884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다음 그림을 보면서 떠오르는 것을 이야기해 보세요."/>
          <p:cNvSpPr txBox="1"/>
          <p:nvPr/>
        </p:nvSpPr>
        <p:spPr>
          <a:xfrm>
            <a:off x="4250606" y="3329429"/>
            <a:ext cx="19344890" cy="2169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dirty="0"/>
              <a:t>다음의 상황에서 어떻게 대처할지 이야기해 </a:t>
            </a:r>
            <a:r>
              <a:rPr lang="ko-KR" altLang="en-US" dirty="0" smtClean="0"/>
              <a:t>보세요</a:t>
            </a:r>
            <a:r>
              <a:rPr lang="en-US" altLang="ko-KR" dirty="0" smtClean="0"/>
              <a:t>.</a:t>
            </a:r>
            <a:endParaRPr lang="en-US" altLang="ko-KR" sz="8800" dirty="0"/>
          </a:p>
        </p:txBody>
      </p:sp>
      <p:sp>
        <p:nvSpPr>
          <p:cNvPr id="179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dirty="0"/>
              <a:t>1 </a:t>
            </a:r>
            <a:r>
              <a:rPr dirty="0" err="1"/>
              <a:t>건강한</a:t>
            </a:r>
            <a:r>
              <a:rPr dirty="0"/>
              <a:t> </a:t>
            </a:r>
            <a:r>
              <a:rPr dirty="0" err="1"/>
              <a:t>관계와</a:t>
            </a:r>
            <a:r>
              <a:rPr dirty="0"/>
              <a:t> 성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17657219" y="768758"/>
            <a:ext cx="5853052" cy="975763"/>
            <a:chOff x="19329492" y="938878"/>
            <a:chExt cx="5853052" cy="975763"/>
          </a:xfrm>
        </p:grpSpPr>
        <p:grpSp>
          <p:nvGrpSpPr>
            <p:cNvPr id="2" name="그룹 1"/>
            <p:cNvGrpSpPr/>
            <p:nvPr/>
          </p:nvGrpSpPr>
          <p:grpSpPr>
            <a:xfrm>
              <a:off x="19329492" y="938878"/>
              <a:ext cx="5853052" cy="878396"/>
              <a:chOff x="19329492" y="917613"/>
              <a:chExt cx="5853052" cy="878396"/>
            </a:xfrm>
          </p:grpSpPr>
          <p:sp>
            <p:nvSpPr>
              <p:cNvPr id="12" name="직사각형 11"/>
              <p:cNvSpPr/>
              <p:nvPr/>
            </p:nvSpPr>
            <p:spPr>
              <a:xfrm>
                <a:off x="20341492" y="974027"/>
                <a:ext cx="4841052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음란물과 성 건강</a:t>
                </a:r>
                <a:endParaRPr lang="ko-KR" altLang="en-US" sz="5000" dirty="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endParaRPr>
              </a:p>
            </p:txBody>
          </p:sp>
          <p:sp>
            <p:nvSpPr>
              <p:cNvPr id="14" name="타원 13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3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pic>
        <p:nvPicPr>
          <p:cNvPr id="16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3646" y="2480974"/>
            <a:ext cx="3403079" cy="5198052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01 성의 발달"/>
          <p:cNvSpPr txBox="1"/>
          <p:nvPr/>
        </p:nvSpPr>
        <p:spPr>
          <a:xfrm>
            <a:off x="1049209" y="1286864"/>
            <a:ext cx="3285047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dirty="0" smtClean="0"/>
              <a:t>0</a:t>
            </a:r>
            <a:r>
              <a:rPr lang="en-US" dirty="0" smtClean="0"/>
              <a:t>3</a:t>
            </a:r>
            <a:r>
              <a:rPr dirty="0" smtClean="0"/>
              <a:t> </a:t>
            </a:r>
            <a:r>
              <a:rPr lang="ko-KR" altLang="en-US" dirty="0" smtClean="0"/>
              <a:t>올바른 성 문화</a:t>
            </a:r>
            <a:endParaRPr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6571" y="5034408"/>
            <a:ext cx="11550859" cy="78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6233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dirty="0"/>
              <a:t>1 </a:t>
            </a:r>
            <a:r>
              <a:rPr dirty="0" err="1"/>
              <a:t>건강한</a:t>
            </a:r>
            <a:r>
              <a:rPr dirty="0"/>
              <a:t> </a:t>
            </a:r>
            <a:r>
              <a:rPr dirty="0" err="1"/>
              <a:t>관계와</a:t>
            </a:r>
            <a:r>
              <a:rPr dirty="0"/>
              <a:t> 성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17657219" y="768758"/>
            <a:ext cx="5853052" cy="975763"/>
            <a:chOff x="19329492" y="938878"/>
            <a:chExt cx="5853052" cy="975763"/>
          </a:xfrm>
        </p:grpSpPr>
        <p:grpSp>
          <p:nvGrpSpPr>
            <p:cNvPr id="2" name="그룹 1"/>
            <p:cNvGrpSpPr/>
            <p:nvPr/>
          </p:nvGrpSpPr>
          <p:grpSpPr>
            <a:xfrm>
              <a:off x="19329492" y="938878"/>
              <a:ext cx="5853052" cy="878396"/>
              <a:chOff x="19329492" y="917613"/>
              <a:chExt cx="5853052" cy="878396"/>
            </a:xfrm>
          </p:grpSpPr>
          <p:sp>
            <p:nvSpPr>
              <p:cNvPr id="12" name="직사각형 11"/>
              <p:cNvSpPr/>
              <p:nvPr/>
            </p:nvSpPr>
            <p:spPr>
              <a:xfrm>
                <a:off x="20341492" y="974027"/>
                <a:ext cx="4841052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음란물과 성 건강</a:t>
                </a:r>
                <a:endParaRPr lang="ko-KR" altLang="en-US" sz="5000" dirty="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endParaRPr>
              </a:p>
            </p:txBody>
          </p:sp>
          <p:sp>
            <p:nvSpPr>
              <p:cNvPr id="14" name="타원 13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3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sp>
        <p:nvSpPr>
          <p:cNvPr id="13" name="01 성의 발달"/>
          <p:cNvSpPr txBox="1"/>
          <p:nvPr/>
        </p:nvSpPr>
        <p:spPr>
          <a:xfrm>
            <a:off x="1049209" y="1286864"/>
            <a:ext cx="3285047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dirty="0" smtClean="0"/>
              <a:t>0</a:t>
            </a:r>
            <a:r>
              <a:rPr lang="en-US" dirty="0" smtClean="0"/>
              <a:t>3</a:t>
            </a:r>
            <a:r>
              <a:rPr dirty="0" smtClean="0"/>
              <a:t> </a:t>
            </a:r>
            <a:r>
              <a:rPr lang="ko-KR" altLang="en-US" dirty="0" smtClean="0"/>
              <a:t>올바른 성 문화</a:t>
            </a:r>
            <a:endParaRPr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1121" y="2437376"/>
            <a:ext cx="10538340" cy="10562102"/>
          </a:xfrm>
          <a:prstGeom prst="rect">
            <a:avLst/>
          </a:prstGeom>
        </p:spPr>
      </p:pic>
      <p:grpSp>
        <p:nvGrpSpPr>
          <p:cNvPr id="16" name="그룹 15"/>
          <p:cNvGrpSpPr/>
          <p:nvPr/>
        </p:nvGrpSpPr>
        <p:grpSpPr>
          <a:xfrm>
            <a:off x="2317159" y="7172396"/>
            <a:ext cx="3108960" cy="1092062"/>
            <a:chOff x="7936992" y="2803546"/>
            <a:chExt cx="3108960" cy="1092062"/>
          </a:xfrm>
        </p:grpSpPr>
        <p:sp>
          <p:nvSpPr>
            <p:cNvPr id="20" name="모서리가 둥근 직사각형 19"/>
            <p:cNvSpPr/>
            <p:nvPr/>
          </p:nvSpPr>
          <p:spPr>
            <a:xfrm>
              <a:off x="7936992" y="2803546"/>
              <a:ext cx="3108960" cy="1092062"/>
            </a:xfrm>
            <a:prstGeom prst="roundRect">
              <a:avLst>
                <a:gd name="adj" fmla="val 26715"/>
              </a:avLst>
            </a:prstGeom>
            <a:solidFill>
              <a:srgbClr val="6DBA44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1" name="다음 그림을 보면서 떠오르는 것을 이야기해 보세요."/>
            <p:cNvSpPr txBox="1"/>
            <p:nvPr/>
          </p:nvSpPr>
          <p:spPr>
            <a:xfrm>
              <a:off x="8156448" y="2930408"/>
              <a:ext cx="2670048" cy="6554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ko-KR" altLang="en-US" sz="4800" dirty="0" smtClean="0">
                  <a:solidFill>
                    <a:schemeClr val="bg1"/>
                  </a:solidFill>
                </a:rPr>
                <a:t>어휘 창고</a:t>
              </a:r>
              <a:endParaRPr sz="4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56810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</p:spPr>
      </p:pic>
      <p:sp>
        <p:nvSpPr>
          <p:cNvPr id="188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t>1 건강한 관계와 성</a:t>
            </a:r>
          </a:p>
        </p:txBody>
      </p:sp>
      <p:grpSp>
        <p:nvGrpSpPr>
          <p:cNvPr id="6" name="그룹 5"/>
          <p:cNvGrpSpPr/>
          <p:nvPr/>
        </p:nvGrpSpPr>
        <p:grpSpPr>
          <a:xfrm>
            <a:off x="6589066" y="2400854"/>
            <a:ext cx="11205868" cy="1232862"/>
            <a:chOff x="3929407" y="2964333"/>
            <a:chExt cx="11205868" cy="1232862"/>
          </a:xfrm>
        </p:grpSpPr>
        <p:sp>
          <p:nvSpPr>
            <p:cNvPr id="193" name="생명의 탄생에는 소중한 의미가 담겨 있어요"/>
            <p:cNvSpPr txBox="1"/>
            <p:nvPr/>
          </p:nvSpPr>
          <p:spPr>
            <a:xfrm>
              <a:off x="5107726" y="2964333"/>
              <a:ext cx="10027549" cy="12328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r>
                <a:rPr lang="ko-KR" altLang="en-US" dirty="0"/>
                <a:t>음란물의 해로움을 살펴봐요</a:t>
              </a:r>
              <a:endParaRPr dirty="0"/>
            </a:p>
          </p:txBody>
        </p:sp>
        <p:grpSp>
          <p:nvGrpSpPr>
            <p:cNvPr id="5" name="그룹 4"/>
            <p:cNvGrpSpPr/>
            <p:nvPr/>
          </p:nvGrpSpPr>
          <p:grpSpPr>
            <a:xfrm>
              <a:off x="3929407" y="3124517"/>
              <a:ext cx="932113" cy="1072678"/>
              <a:chOff x="2532397" y="3124517"/>
              <a:chExt cx="932113" cy="1072678"/>
            </a:xfrm>
          </p:grpSpPr>
          <p:sp>
            <p:nvSpPr>
              <p:cNvPr id="3" name="타원 2"/>
              <p:cNvSpPr/>
              <p:nvPr/>
            </p:nvSpPr>
            <p:spPr>
              <a:xfrm>
                <a:off x="2532397" y="3159008"/>
                <a:ext cx="932113" cy="932113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2654882" y="3124517"/>
                <a:ext cx="699812" cy="10726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68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1</a:t>
                </a:r>
                <a:endParaRPr kumimoji="0" lang="ko-KR" altLang="en-US" sz="6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41" name="01 성의 발달"/>
          <p:cNvSpPr txBox="1"/>
          <p:nvPr/>
        </p:nvSpPr>
        <p:spPr>
          <a:xfrm>
            <a:off x="1049209" y="1286864"/>
            <a:ext cx="3285047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dirty="0" smtClean="0"/>
              <a:t>0</a:t>
            </a:r>
            <a:r>
              <a:rPr lang="en-US" dirty="0" smtClean="0"/>
              <a:t>3</a:t>
            </a:r>
            <a:r>
              <a:rPr dirty="0" smtClean="0"/>
              <a:t> </a:t>
            </a:r>
            <a:r>
              <a:rPr lang="ko-KR" altLang="en-US" dirty="0" smtClean="0"/>
              <a:t>올바른 성 문화</a:t>
            </a:r>
            <a:endParaRPr dirty="0"/>
          </a:p>
        </p:txBody>
      </p:sp>
      <p:grpSp>
        <p:nvGrpSpPr>
          <p:cNvPr id="18" name="그룹 17"/>
          <p:cNvGrpSpPr/>
          <p:nvPr/>
        </p:nvGrpSpPr>
        <p:grpSpPr>
          <a:xfrm>
            <a:off x="17657219" y="768758"/>
            <a:ext cx="5853052" cy="975763"/>
            <a:chOff x="19329492" y="938878"/>
            <a:chExt cx="5853052" cy="975763"/>
          </a:xfrm>
        </p:grpSpPr>
        <p:grpSp>
          <p:nvGrpSpPr>
            <p:cNvPr id="19" name="그룹 18"/>
            <p:cNvGrpSpPr/>
            <p:nvPr/>
          </p:nvGrpSpPr>
          <p:grpSpPr>
            <a:xfrm>
              <a:off x="19329492" y="938878"/>
              <a:ext cx="5853052" cy="878396"/>
              <a:chOff x="19329492" y="917613"/>
              <a:chExt cx="5853052" cy="878396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20341492" y="974027"/>
                <a:ext cx="4841052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음란물과 성 건강</a:t>
                </a:r>
                <a:endParaRPr lang="ko-KR" altLang="en-US" sz="5000" dirty="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endParaRPr>
              </a:p>
            </p:txBody>
          </p:sp>
          <p:sp>
            <p:nvSpPr>
              <p:cNvPr id="27" name="타원 26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3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sp>
        <p:nvSpPr>
          <p:cNvPr id="28" name="결혼 후 행복한 시간을 보내던 부모님은…"/>
          <p:cNvSpPr txBox="1"/>
          <p:nvPr/>
        </p:nvSpPr>
        <p:spPr>
          <a:xfrm>
            <a:off x="3964276" y="3920522"/>
            <a:ext cx="16455449" cy="1604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음란물이란 돈을 벌 목적으로 성적 흥분을 일으키도록 만든 사진</a:t>
            </a:r>
            <a:r>
              <a:rPr lang="en-US" altLang="ko-KR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동영상</a:t>
            </a:r>
            <a:r>
              <a:rPr lang="en-US" altLang="ko-KR" sz="3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3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만화 </a:t>
            </a: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등을 말합니다</a:t>
            </a:r>
            <a:r>
              <a:rPr lang="en-US" altLang="ko-KR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lang="en-US" altLang="ko-KR" sz="3200" b="1" dirty="0" smtClean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3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음란물은 </a:t>
            </a: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정상적인 성 윤리를 해치고</a:t>
            </a:r>
            <a:r>
              <a:rPr lang="en-US" altLang="ko-KR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인간관계에 </a:t>
            </a:r>
            <a:r>
              <a:rPr lang="ko-KR" altLang="en-US" sz="3200" b="1" dirty="0" smtClean="0">
                <a:latin typeface="나눔고딕" panose="020D0604000000000000" pitchFamily="50" charset="-127"/>
                <a:ea typeface="나눔고딕" panose="020D0604000000000000" pitchFamily="50" charset="-127"/>
              </a:rPr>
              <a:t>부정적인 </a:t>
            </a:r>
            <a:r>
              <a:rPr lang="ko-KR" altLang="en-US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영향을 줄 수 있습니다</a:t>
            </a:r>
            <a:r>
              <a:rPr lang="en-US" altLang="ko-KR" sz="32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sz="4000" b="1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1827528" y="7415683"/>
            <a:ext cx="7852157" cy="2710668"/>
            <a:chOff x="1827528" y="6609077"/>
            <a:chExt cx="7852157" cy="2710668"/>
          </a:xfrm>
        </p:grpSpPr>
        <p:grpSp>
          <p:nvGrpSpPr>
            <p:cNvPr id="36" name="그룹 35"/>
            <p:cNvGrpSpPr/>
            <p:nvPr/>
          </p:nvGrpSpPr>
          <p:grpSpPr>
            <a:xfrm>
              <a:off x="1827528" y="6609077"/>
              <a:ext cx="7852157" cy="815009"/>
              <a:chOff x="11340805" y="7017026"/>
              <a:chExt cx="7852157" cy="815009"/>
            </a:xfrm>
          </p:grpSpPr>
          <p:sp>
            <p:nvSpPr>
              <p:cNvPr id="38" name="모서리가 둥근 직사각형 37"/>
              <p:cNvSpPr/>
              <p:nvPr/>
            </p:nvSpPr>
            <p:spPr>
              <a:xfrm>
                <a:off x="11340805" y="7017026"/>
                <a:ext cx="7852157" cy="815009"/>
              </a:xfrm>
              <a:prstGeom prst="roundRect">
                <a:avLst>
                  <a:gd name="adj" fmla="val 50000"/>
                </a:avLst>
              </a:prstGeom>
              <a:solidFill>
                <a:srgbClr val="F193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1644904" y="7151637"/>
                <a:ext cx="7243971" cy="5457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r>
                  <a:rPr lang="en-US" altLang="ko-KR" sz="32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1.</a:t>
                </a:r>
                <a:r>
                  <a:rPr lang="ko-KR" altLang="en-US" sz="32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놀라기도 하지만 강한 호기심이 생긴다</a:t>
                </a:r>
                <a:r>
                  <a:rPr lang="en-US" altLang="ko-KR" sz="32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  <a:endParaRPr kumimoji="0" lang="ko-KR" altLang="en-US" sz="32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sp>
          <p:nvSpPr>
            <p:cNvPr id="37" name="직사각형 36"/>
            <p:cNvSpPr/>
            <p:nvPr/>
          </p:nvSpPr>
          <p:spPr>
            <a:xfrm>
              <a:off x="1903831" y="7750085"/>
              <a:ext cx="769955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ko-KR" altLang="en-US" sz="3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“아까 본 장면 </a:t>
              </a:r>
              <a:r>
                <a:rPr lang="ko-KR" altLang="en-US" sz="3200" dirty="0" err="1">
                  <a:latin typeface="나눔고딕" panose="020D0604000000000000" pitchFamily="50" charset="-127"/>
                  <a:ea typeface="나눔고딕" panose="020D0604000000000000" pitchFamily="50" charset="-127"/>
                </a:rPr>
                <a:t>당황스러웠어</a:t>
              </a:r>
              <a:r>
                <a:rPr lang="en-US" altLang="ko-KR" sz="3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</a:p>
            <a:p>
              <a:pPr algn="l">
                <a:lnSpc>
                  <a:spcPct val="150000"/>
                </a:lnSpc>
              </a:pPr>
              <a:r>
                <a:rPr lang="ko-KR" altLang="en-US" sz="3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그런데 왜 자꾸 떠오르지</a:t>
              </a:r>
              <a:r>
                <a:rPr lang="en-US" altLang="ko-KR" sz="3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 </a:t>
              </a:r>
              <a:r>
                <a:rPr lang="ko-KR" altLang="en-US" sz="3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다시 보고 싶다</a:t>
              </a:r>
              <a:r>
                <a:rPr lang="en-US" altLang="ko-KR" sz="3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.”</a:t>
              </a:r>
              <a:endParaRPr lang="ko-KR" altLang="en-US" sz="40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13721404" y="7441261"/>
            <a:ext cx="7852157" cy="2710668"/>
            <a:chOff x="13609583" y="6634655"/>
            <a:chExt cx="7852157" cy="2710668"/>
          </a:xfrm>
        </p:grpSpPr>
        <p:grpSp>
          <p:nvGrpSpPr>
            <p:cNvPr id="32" name="그룹 31"/>
            <p:cNvGrpSpPr/>
            <p:nvPr/>
          </p:nvGrpSpPr>
          <p:grpSpPr>
            <a:xfrm>
              <a:off x="13609583" y="6634655"/>
              <a:ext cx="7852157" cy="815009"/>
              <a:chOff x="11340805" y="7017026"/>
              <a:chExt cx="7852157" cy="815009"/>
            </a:xfrm>
          </p:grpSpPr>
          <p:sp>
            <p:nvSpPr>
              <p:cNvPr id="34" name="모서리가 둥근 직사각형 33"/>
              <p:cNvSpPr/>
              <p:nvPr/>
            </p:nvSpPr>
            <p:spPr>
              <a:xfrm>
                <a:off x="11340805" y="7017026"/>
                <a:ext cx="7852157" cy="815009"/>
              </a:xfrm>
              <a:prstGeom prst="roundRect">
                <a:avLst>
                  <a:gd name="adj" fmla="val 50000"/>
                </a:avLst>
              </a:prstGeom>
              <a:solidFill>
                <a:srgbClr val="F193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2803878" y="7151636"/>
                <a:ext cx="4926029" cy="5457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r>
                  <a:rPr lang="en-US" altLang="ko-KR" sz="32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2. </a:t>
                </a:r>
                <a:r>
                  <a:rPr lang="ko-KR" altLang="en-US" sz="32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더 자극적인 것을 찾는다</a:t>
                </a:r>
                <a:r>
                  <a:rPr lang="en-US" altLang="ko-KR" sz="32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  <a:endParaRPr kumimoji="0" lang="ko-KR" altLang="en-US" sz="4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sp>
          <p:nvSpPr>
            <p:cNvPr id="33" name="직사각형 32"/>
            <p:cNvSpPr/>
            <p:nvPr/>
          </p:nvSpPr>
          <p:spPr>
            <a:xfrm>
              <a:off x="15192389" y="7775663"/>
              <a:ext cx="4686544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ko-KR" altLang="en-US" sz="3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“똑같은 건 싫증 나</a:t>
              </a:r>
              <a:r>
                <a:rPr lang="en-US" altLang="ko-KR" sz="3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!</a:t>
              </a:r>
            </a:p>
            <a:p>
              <a:pPr algn="l">
                <a:lnSpc>
                  <a:spcPct val="150000"/>
                </a:lnSpc>
              </a:pPr>
              <a:r>
                <a:rPr lang="ko-KR" altLang="en-US" sz="3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다른 새로운 거 없을까</a:t>
              </a:r>
              <a:r>
                <a:rPr lang="en-US" altLang="ko-KR" sz="3200" dirty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?”</a:t>
              </a:r>
              <a:endParaRPr lang="ko-KR" altLang="en-US" sz="36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1827528" y="10595282"/>
            <a:ext cx="7852157" cy="1972005"/>
            <a:chOff x="1827528" y="9788676"/>
            <a:chExt cx="7852157" cy="1972005"/>
          </a:xfrm>
        </p:grpSpPr>
        <p:grpSp>
          <p:nvGrpSpPr>
            <p:cNvPr id="52" name="그룹 51"/>
            <p:cNvGrpSpPr/>
            <p:nvPr/>
          </p:nvGrpSpPr>
          <p:grpSpPr>
            <a:xfrm>
              <a:off x="1827528" y="9788676"/>
              <a:ext cx="7852157" cy="815009"/>
              <a:chOff x="11340805" y="7017026"/>
              <a:chExt cx="7852157" cy="815009"/>
            </a:xfrm>
          </p:grpSpPr>
          <p:sp>
            <p:nvSpPr>
              <p:cNvPr id="54" name="모서리가 둥근 직사각형 53"/>
              <p:cNvSpPr/>
              <p:nvPr/>
            </p:nvSpPr>
            <p:spPr>
              <a:xfrm>
                <a:off x="11340805" y="7017026"/>
                <a:ext cx="7852157" cy="815009"/>
              </a:xfrm>
              <a:prstGeom prst="roundRect">
                <a:avLst>
                  <a:gd name="adj" fmla="val 50000"/>
                </a:avLst>
              </a:prstGeom>
              <a:solidFill>
                <a:srgbClr val="F193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11644908" y="7151637"/>
                <a:ext cx="7243971" cy="5457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r>
                  <a:rPr lang="en-US" altLang="ko-KR" sz="32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3.</a:t>
                </a:r>
                <a:r>
                  <a:rPr lang="ko-KR" altLang="en-US" sz="32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일반 사람들이 이렇게 한다고 생각한다</a:t>
                </a:r>
                <a:r>
                  <a:rPr lang="en-US" altLang="ko-KR" sz="32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  <a:endParaRPr kumimoji="0" lang="ko-KR" altLang="en-US" sz="32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sp>
          <p:nvSpPr>
            <p:cNvPr id="53" name="직사각형 52"/>
            <p:cNvSpPr/>
            <p:nvPr/>
          </p:nvSpPr>
          <p:spPr>
            <a:xfrm>
              <a:off x="2618154" y="10929684"/>
              <a:ext cx="627090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ko-KR" altLang="en-US" sz="3200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“다른 사람들도 다 이렇게 할 거야</a:t>
              </a:r>
              <a:r>
                <a:rPr lang="en-US" altLang="ko-KR" sz="3200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.”</a:t>
              </a:r>
              <a:endParaRPr lang="ko-KR" altLang="en-US" sz="40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13721404" y="10620860"/>
            <a:ext cx="7852157" cy="2710668"/>
            <a:chOff x="13833225" y="9814254"/>
            <a:chExt cx="7852157" cy="2710668"/>
          </a:xfrm>
        </p:grpSpPr>
        <p:grpSp>
          <p:nvGrpSpPr>
            <p:cNvPr id="57" name="그룹 56"/>
            <p:cNvGrpSpPr/>
            <p:nvPr/>
          </p:nvGrpSpPr>
          <p:grpSpPr>
            <a:xfrm>
              <a:off x="13833225" y="9814254"/>
              <a:ext cx="7852157" cy="815009"/>
              <a:chOff x="11340805" y="7017026"/>
              <a:chExt cx="7852157" cy="815009"/>
            </a:xfrm>
          </p:grpSpPr>
          <p:sp>
            <p:nvSpPr>
              <p:cNvPr id="59" name="모서리가 둥근 직사각형 58"/>
              <p:cNvSpPr/>
              <p:nvPr/>
            </p:nvSpPr>
            <p:spPr>
              <a:xfrm>
                <a:off x="11340805" y="7017026"/>
                <a:ext cx="7852157" cy="815009"/>
              </a:xfrm>
              <a:prstGeom prst="roundRect">
                <a:avLst>
                  <a:gd name="adj" fmla="val 50000"/>
                </a:avLst>
              </a:prstGeom>
              <a:solidFill>
                <a:srgbClr val="F19300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11722657" y="7151636"/>
                <a:ext cx="7088479" cy="5457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r>
                  <a:rPr lang="en-US" altLang="ko-KR" sz="32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4. </a:t>
                </a:r>
                <a:r>
                  <a:rPr lang="ko-KR" altLang="en-US" sz="32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실제로 따라 해 보려고 방법을 찾는다</a:t>
                </a:r>
                <a:r>
                  <a:rPr lang="en-US" altLang="ko-KR" sz="3200" b="1" dirty="0" smtClean="0">
                    <a:solidFill>
                      <a:schemeClr val="bg1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  <a:endParaRPr kumimoji="0" lang="ko-KR" altLang="en-US" sz="44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sp>
          <p:nvSpPr>
            <p:cNvPr id="58" name="직사각형 57"/>
            <p:cNvSpPr/>
            <p:nvPr/>
          </p:nvSpPr>
          <p:spPr>
            <a:xfrm>
              <a:off x="14400986" y="10955262"/>
              <a:ext cx="6716635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ko-KR" altLang="en-US" sz="3200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“친구에게 따라 해 보자고 할까</a:t>
              </a:r>
              <a:r>
                <a:rPr lang="en-US" altLang="ko-KR" sz="3200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?”</a:t>
              </a:r>
            </a:p>
            <a:p>
              <a:pPr algn="l">
                <a:lnSpc>
                  <a:spcPct val="150000"/>
                </a:lnSpc>
              </a:pPr>
              <a:r>
                <a:rPr lang="ko-KR" altLang="en-US" sz="3200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“나보다 힘이 약한 </a:t>
              </a:r>
              <a:r>
                <a:rPr lang="en-US" altLang="ko-KR" sz="3200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OO</a:t>
              </a:r>
              <a:r>
                <a:rPr lang="ko-KR" altLang="en-US" sz="3200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에게 해 볼까</a:t>
              </a:r>
              <a:r>
                <a:rPr lang="en-US" altLang="ko-KR" sz="3200" dirty="0" smtClean="0">
                  <a:latin typeface="나눔고딕" panose="020D0604000000000000" pitchFamily="50" charset="-127"/>
                  <a:ea typeface="나눔고딕" panose="020D0604000000000000" pitchFamily="50" charset="-127"/>
                </a:rPr>
                <a:t>?”</a:t>
              </a:r>
              <a:endParaRPr lang="ko-KR" altLang="en-US" sz="3200" dirty="0"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  <p:pic>
        <p:nvPicPr>
          <p:cNvPr id="11" name="그림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5142" y="5592905"/>
            <a:ext cx="4896409" cy="135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95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</p:spPr>
      </p:pic>
      <p:sp>
        <p:nvSpPr>
          <p:cNvPr id="188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t>1 건강한 관계와 성</a:t>
            </a:r>
          </a:p>
        </p:txBody>
      </p:sp>
      <p:grpSp>
        <p:nvGrpSpPr>
          <p:cNvPr id="6" name="그룹 5"/>
          <p:cNvGrpSpPr/>
          <p:nvPr/>
        </p:nvGrpSpPr>
        <p:grpSpPr>
          <a:xfrm>
            <a:off x="6036209" y="2400854"/>
            <a:ext cx="12311582" cy="1232862"/>
            <a:chOff x="3929407" y="2964333"/>
            <a:chExt cx="12311582" cy="1232862"/>
          </a:xfrm>
        </p:grpSpPr>
        <p:sp>
          <p:nvSpPr>
            <p:cNvPr id="193" name="생명의 탄생에는 소중한 의미가 담겨 있어요"/>
            <p:cNvSpPr txBox="1"/>
            <p:nvPr/>
          </p:nvSpPr>
          <p:spPr>
            <a:xfrm>
              <a:off x="5107726" y="2964333"/>
              <a:ext cx="11133263" cy="12328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r>
                <a:rPr lang="ko-KR" altLang="en-US" dirty="0"/>
                <a:t>음란물 중독의 증상을 살펴봐요</a:t>
              </a:r>
              <a:endParaRPr dirty="0"/>
            </a:p>
          </p:txBody>
        </p:sp>
        <p:grpSp>
          <p:nvGrpSpPr>
            <p:cNvPr id="5" name="그룹 4"/>
            <p:cNvGrpSpPr/>
            <p:nvPr/>
          </p:nvGrpSpPr>
          <p:grpSpPr>
            <a:xfrm>
              <a:off x="3929407" y="3124517"/>
              <a:ext cx="932113" cy="1072678"/>
              <a:chOff x="2532397" y="3124517"/>
              <a:chExt cx="932113" cy="1072678"/>
            </a:xfrm>
          </p:grpSpPr>
          <p:sp>
            <p:nvSpPr>
              <p:cNvPr id="3" name="타원 2"/>
              <p:cNvSpPr/>
              <p:nvPr/>
            </p:nvSpPr>
            <p:spPr>
              <a:xfrm>
                <a:off x="2532397" y="3159008"/>
                <a:ext cx="932113" cy="932113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2654882" y="3124517"/>
                <a:ext cx="699812" cy="10726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68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2</a:t>
                </a:r>
                <a:endParaRPr kumimoji="0" lang="ko-KR" altLang="en-US" sz="6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41" name="01 성의 발달"/>
          <p:cNvSpPr txBox="1"/>
          <p:nvPr/>
        </p:nvSpPr>
        <p:spPr>
          <a:xfrm>
            <a:off x="1049209" y="1286864"/>
            <a:ext cx="3285047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dirty="0" smtClean="0"/>
              <a:t>0</a:t>
            </a:r>
            <a:r>
              <a:rPr lang="en-US" dirty="0" smtClean="0"/>
              <a:t>3</a:t>
            </a:r>
            <a:r>
              <a:rPr dirty="0" smtClean="0"/>
              <a:t> </a:t>
            </a:r>
            <a:r>
              <a:rPr lang="ko-KR" altLang="en-US" dirty="0" smtClean="0"/>
              <a:t>올바른 성 문화</a:t>
            </a:r>
            <a:endParaRPr dirty="0"/>
          </a:p>
        </p:txBody>
      </p:sp>
      <p:grpSp>
        <p:nvGrpSpPr>
          <p:cNvPr id="18" name="그룹 17"/>
          <p:cNvGrpSpPr/>
          <p:nvPr/>
        </p:nvGrpSpPr>
        <p:grpSpPr>
          <a:xfrm>
            <a:off x="17657219" y="768758"/>
            <a:ext cx="5853052" cy="975763"/>
            <a:chOff x="19329492" y="938878"/>
            <a:chExt cx="5853052" cy="975763"/>
          </a:xfrm>
        </p:grpSpPr>
        <p:grpSp>
          <p:nvGrpSpPr>
            <p:cNvPr id="19" name="그룹 18"/>
            <p:cNvGrpSpPr/>
            <p:nvPr/>
          </p:nvGrpSpPr>
          <p:grpSpPr>
            <a:xfrm>
              <a:off x="19329492" y="938878"/>
              <a:ext cx="5853052" cy="878396"/>
              <a:chOff x="19329492" y="917613"/>
              <a:chExt cx="5853052" cy="878396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20341492" y="974027"/>
                <a:ext cx="4841052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음란물과 성 건강</a:t>
                </a:r>
                <a:endParaRPr lang="ko-KR" altLang="en-US" sz="5000" dirty="0" smtClean="0">
                  <a:latin typeface="HakgyoansimDunggeunmisoOTF-B" panose="02000703000000000000" pitchFamily="50" charset="-127"/>
                  <a:ea typeface="HakgyoansimDunggeunmisoOTF-B" panose="02000703000000000000" pitchFamily="50" charset="-127"/>
                </a:endParaRPr>
              </a:p>
            </p:txBody>
          </p:sp>
          <p:sp>
            <p:nvSpPr>
              <p:cNvPr id="27" name="타원 26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3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1123464" y="4032320"/>
            <a:ext cx="22137072" cy="8135830"/>
            <a:chOff x="1771391" y="4032320"/>
            <a:chExt cx="22137072" cy="8135830"/>
          </a:xfrm>
        </p:grpSpPr>
        <p:grpSp>
          <p:nvGrpSpPr>
            <p:cNvPr id="10" name="그룹 9"/>
            <p:cNvGrpSpPr/>
            <p:nvPr/>
          </p:nvGrpSpPr>
          <p:grpSpPr>
            <a:xfrm>
              <a:off x="1771391" y="4032320"/>
              <a:ext cx="22137072" cy="8135830"/>
              <a:chOff x="2066544" y="2910122"/>
              <a:chExt cx="22137072" cy="8135830"/>
            </a:xfrm>
          </p:grpSpPr>
          <p:sp>
            <p:nvSpPr>
              <p:cNvPr id="28" name="결혼 후 행복한 시간을 보내던 부모님은…"/>
              <p:cNvSpPr txBox="1"/>
              <p:nvPr/>
            </p:nvSpPr>
            <p:spPr>
              <a:xfrm>
                <a:off x="2066544" y="3102146"/>
                <a:ext cx="9162288" cy="775178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50800" tIns="50800" rIns="50800" bIns="50800">
                <a:noAutofit/>
              </a:bodyPr>
              <a:lstStyle/>
              <a:p>
                <a:pPr algn="l">
                  <a:lnSpc>
                    <a:spcPct val="150000"/>
                  </a:lnSpc>
                </a:pPr>
                <a:r>
                  <a:rPr lang="ko-KR" altLang="en-US" sz="32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음란물은 주로 밤늦게 보는 경우가 많아서 중독되면 낮 동안 졸리고 </a:t>
                </a:r>
                <a:r>
                  <a:rPr lang="ko-KR" altLang="en-US" sz="32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피곤하며</a:t>
                </a:r>
                <a:r>
                  <a:rPr lang="en-US" altLang="ko-KR" sz="32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32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집중력이 약해져 학습 능력이 떨어질 수 있습니다</a:t>
                </a:r>
                <a:r>
                  <a:rPr lang="en-US" altLang="ko-KR" sz="32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 </a:t>
                </a:r>
                <a:r>
                  <a:rPr lang="ko-KR" altLang="en-US" sz="32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또한</a:t>
                </a:r>
                <a:r>
                  <a:rPr lang="en-US" altLang="ko-KR" sz="32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32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친구와 놀거나 </a:t>
                </a:r>
                <a:r>
                  <a:rPr lang="ko-KR" altLang="en-US" sz="32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운동을 </a:t>
                </a:r>
                <a:r>
                  <a:rPr lang="ko-KR" altLang="en-US" sz="32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하는 등 다른 활동에서 즐거움을 느끼지 못하고</a:t>
                </a:r>
                <a:r>
                  <a:rPr lang="en-US" altLang="ko-KR" sz="32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32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음란물 보는 행동을 </a:t>
                </a:r>
                <a:r>
                  <a:rPr lang="ko-KR" altLang="en-US" sz="32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숨기면서 </a:t>
                </a:r>
                <a:r>
                  <a:rPr lang="ko-KR" altLang="en-US" sz="32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우울해지기도 합니다</a:t>
                </a:r>
                <a:r>
                  <a:rPr lang="en-US" altLang="ko-KR" sz="32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 </a:t>
                </a:r>
                <a:r>
                  <a:rPr lang="ko-KR" altLang="en-US" sz="32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음란물에 지나치게 의존하면 일상생활에 </a:t>
                </a:r>
                <a:r>
                  <a:rPr lang="ko-KR" altLang="en-US" sz="32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부정적인 </a:t>
                </a:r>
                <a:r>
                  <a:rPr lang="ko-KR" altLang="en-US" sz="32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영향을 미칠 수 있으므로</a:t>
                </a:r>
                <a:r>
                  <a:rPr lang="en-US" altLang="ko-KR" sz="32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, </a:t>
                </a:r>
                <a:r>
                  <a:rPr lang="ko-KR" altLang="en-US" sz="32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운동이나 취미 활동을 찾아 건강한 방향으로 </a:t>
                </a:r>
                <a:r>
                  <a:rPr lang="ko-KR" altLang="en-US" sz="3200" b="1" dirty="0" smtClean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생활 </a:t>
                </a:r>
                <a:r>
                  <a:rPr lang="ko-KR" altLang="en-US" sz="32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태도를 바꾸는 게 중요합니다</a:t>
                </a:r>
                <a:r>
                  <a:rPr lang="en-US" altLang="ko-KR" sz="3200" b="1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.</a:t>
                </a:r>
                <a:endParaRPr sz="4000" b="1" dirty="0">
                  <a:latin typeface="나눔고딕" panose="020D0604000000000000" pitchFamily="50" charset="-127"/>
                  <a:ea typeface="나눔고딕" panose="020D0604000000000000" pitchFamily="50" charset="-127"/>
                </a:endParaRPr>
              </a:p>
            </p:txBody>
          </p:sp>
          <p:pic>
            <p:nvPicPr>
              <p:cNvPr id="2" name="그림 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68337" y="2910122"/>
                <a:ext cx="12235279" cy="8135830"/>
              </a:xfrm>
              <a:prstGeom prst="rect">
                <a:avLst/>
              </a:prstGeom>
            </p:spPr>
          </p:pic>
        </p:grpSp>
        <p:sp>
          <p:nvSpPr>
            <p:cNvPr id="29" name="01 성의 발달"/>
            <p:cNvSpPr txBox="1"/>
            <p:nvPr/>
          </p:nvSpPr>
          <p:spPr>
            <a:xfrm>
              <a:off x="17632195" y="7159534"/>
              <a:ext cx="1037024" cy="50885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2400" dirty="0" smtClean="0">
                  <a:solidFill>
                    <a:schemeClr val="tx1"/>
                  </a:solidFill>
                </a:rPr>
                <a:t>존중</a:t>
              </a:r>
              <a:endParaRPr lang="ko-KR" alt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30" name="01 성의 발달"/>
            <p:cNvSpPr txBox="1"/>
            <p:nvPr/>
          </p:nvSpPr>
          <p:spPr>
            <a:xfrm>
              <a:off x="16166592" y="7988591"/>
              <a:ext cx="1393155" cy="50885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2400" dirty="0" smtClean="0">
                  <a:solidFill>
                    <a:schemeClr val="tx1"/>
                  </a:solidFill>
                </a:rPr>
                <a:t>변태적</a:t>
              </a:r>
              <a:endParaRPr lang="ko-KR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1" name="01 성의 발달"/>
            <p:cNvSpPr txBox="1"/>
            <p:nvPr/>
          </p:nvSpPr>
          <p:spPr>
            <a:xfrm>
              <a:off x="17839037" y="8825880"/>
              <a:ext cx="1393155" cy="50885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2400" dirty="0" smtClean="0">
                  <a:solidFill>
                    <a:schemeClr val="tx1"/>
                  </a:solidFill>
                </a:rPr>
                <a:t>중독</a:t>
              </a:r>
              <a:endParaRPr lang="ko-KR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2" name="01 성의 발달"/>
            <p:cNvSpPr txBox="1"/>
            <p:nvPr/>
          </p:nvSpPr>
          <p:spPr>
            <a:xfrm>
              <a:off x="16166591" y="9654937"/>
              <a:ext cx="1393155" cy="50885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2400" dirty="0" smtClean="0">
                  <a:solidFill>
                    <a:schemeClr val="tx1"/>
                  </a:solidFill>
                </a:rPr>
                <a:t>쾌락</a:t>
              </a:r>
              <a:endParaRPr lang="ko-KR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3" name="01 성의 발달"/>
            <p:cNvSpPr txBox="1"/>
            <p:nvPr/>
          </p:nvSpPr>
          <p:spPr>
            <a:xfrm>
              <a:off x="18533937" y="10473938"/>
              <a:ext cx="1393155" cy="50885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2400" dirty="0" smtClean="0">
                  <a:solidFill>
                    <a:schemeClr val="tx1"/>
                  </a:solidFill>
                </a:rPr>
                <a:t>결혼생활</a:t>
              </a:r>
              <a:endParaRPr lang="ko-KR" alt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34" name="01 성의 발달"/>
            <p:cNvSpPr txBox="1"/>
            <p:nvPr/>
          </p:nvSpPr>
          <p:spPr>
            <a:xfrm>
              <a:off x="18669219" y="11310506"/>
              <a:ext cx="1393155" cy="50885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2400" dirty="0" smtClean="0">
                  <a:solidFill>
                    <a:schemeClr val="tx1"/>
                  </a:solidFill>
                </a:rPr>
                <a:t>성범죄</a:t>
              </a:r>
              <a:endParaRPr lang="ko-KR" altLang="en-US" sz="2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48128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</p:spPr>
      </p:pic>
      <p:sp>
        <p:nvSpPr>
          <p:cNvPr id="188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t>1 건강한 관계와 성</a:t>
            </a:r>
          </a:p>
        </p:txBody>
      </p:sp>
      <p:grpSp>
        <p:nvGrpSpPr>
          <p:cNvPr id="6" name="그룹 5"/>
          <p:cNvGrpSpPr/>
          <p:nvPr/>
        </p:nvGrpSpPr>
        <p:grpSpPr>
          <a:xfrm>
            <a:off x="6980504" y="2400854"/>
            <a:ext cx="10422992" cy="1232862"/>
            <a:chOff x="3929407" y="2964333"/>
            <a:chExt cx="10422992" cy="1232862"/>
          </a:xfrm>
        </p:grpSpPr>
        <p:sp>
          <p:nvSpPr>
            <p:cNvPr id="193" name="생명의 탄생에는 소중한 의미가 담겨 있어요"/>
            <p:cNvSpPr txBox="1"/>
            <p:nvPr/>
          </p:nvSpPr>
          <p:spPr>
            <a:xfrm>
              <a:off x="5107727" y="2964333"/>
              <a:ext cx="9244672" cy="12328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8900"/>
                </a:lnSpc>
                <a:defRPr sz="6500" b="1"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r>
                <a:rPr lang="ko-KR" altLang="en-US" dirty="0"/>
                <a:t>음란물에 이렇게 대처해요</a:t>
              </a:r>
              <a:endParaRPr dirty="0"/>
            </a:p>
          </p:txBody>
        </p:sp>
        <p:grpSp>
          <p:nvGrpSpPr>
            <p:cNvPr id="5" name="그룹 4"/>
            <p:cNvGrpSpPr/>
            <p:nvPr/>
          </p:nvGrpSpPr>
          <p:grpSpPr>
            <a:xfrm>
              <a:off x="3929407" y="3124517"/>
              <a:ext cx="932113" cy="1072678"/>
              <a:chOff x="2532397" y="3124517"/>
              <a:chExt cx="932113" cy="1072678"/>
            </a:xfrm>
          </p:grpSpPr>
          <p:sp>
            <p:nvSpPr>
              <p:cNvPr id="3" name="타원 2"/>
              <p:cNvSpPr/>
              <p:nvPr/>
            </p:nvSpPr>
            <p:spPr>
              <a:xfrm>
                <a:off x="2532397" y="3159008"/>
                <a:ext cx="932113" cy="932113"/>
              </a:xfrm>
              <a:prstGeom prst="ellipse">
                <a:avLst/>
              </a:prstGeom>
              <a:solidFill>
                <a:srgbClr val="6FBE54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2654882" y="3124517"/>
                <a:ext cx="699812" cy="10726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6800" b="0" i="0" u="none" strike="noStrike" cap="none" spc="0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FillTx/>
                    <a:latin typeface="학교안심 둥근미소 TTF B" panose="02000703000000000000" pitchFamily="2" charset="-127"/>
                    <a:ea typeface="학교안심 둥근미소 TTF B" panose="02000703000000000000" pitchFamily="2" charset="-127"/>
                    <a:sym typeface="Canela Text Regular"/>
                  </a:rPr>
                  <a:t>3</a:t>
                </a:r>
                <a:endParaRPr kumimoji="0" lang="ko-KR" altLang="en-US" sz="6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  <a:sym typeface="Canela Text Regular"/>
                </a:endParaRPr>
              </a:p>
            </p:txBody>
          </p:sp>
        </p:grpSp>
      </p:grpSp>
      <p:sp>
        <p:nvSpPr>
          <p:cNvPr id="41" name="01 성의 발달"/>
          <p:cNvSpPr txBox="1"/>
          <p:nvPr/>
        </p:nvSpPr>
        <p:spPr>
          <a:xfrm>
            <a:off x="1049209" y="1286864"/>
            <a:ext cx="3285047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dirty="0" smtClean="0"/>
              <a:t>0</a:t>
            </a:r>
            <a:r>
              <a:rPr lang="en-US" dirty="0" smtClean="0"/>
              <a:t>3</a:t>
            </a:r>
            <a:r>
              <a:rPr dirty="0" smtClean="0"/>
              <a:t> </a:t>
            </a:r>
            <a:r>
              <a:rPr lang="ko-KR" altLang="en-US" dirty="0" smtClean="0"/>
              <a:t>올바른 성 문화</a:t>
            </a:r>
            <a:endParaRPr dirty="0"/>
          </a:p>
        </p:txBody>
      </p:sp>
      <p:grpSp>
        <p:nvGrpSpPr>
          <p:cNvPr id="18" name="그룹 17"/>
          <p:cNvGrpSpPr/>
          <p:nvPr/>
        </p:nvGrpSpPr>
        <p:grpSpPr>
          <a:xfrm>
            <a:off x="17657219" y="768758"/>
            <a:ext cx="5853052" cy="975763"/>
            <a:chOff x="19329492" y="938878"/>
            <a:chExt cx="5853052" cy="975763"/>
          </a:xfrm>
        </p:grpSpPr>
        <p:grpSp>
          <p:nvGrpSpPr>
            <p:cNvPr id="19" name="그룹 18"/>
            <p:cNvGrpSpPr/>
            <p:nvPr/>
          </p:nvGrpSpPr>
          <p:grpSpPr>
            <a:xfrm>
              <a:off x="19329492" y="938878"/>
              <a:ext cx="5853052" cy="878396"/>
              <a:chOff x="19329492" y="917613"/>
              <a:chExt cx="5853052" cy="878396"/>
            </a:xfrm>
          </p:grpSpPr>
          <p:sp>
            <p:nvSpPr>
              <p:cNvPr id="26" name="직사각형 25"/>
              <p:cNvSpPr/>
              <p:nvPr/>
            </p:nvSpPr>
            <p:spPr>
              <a:xfrm>
                <a:off x="20341492" y="974027"/>
                <a:ext cx="4841052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음란물과 성 건강</a:t>
                </a:r>
              </a:p>
            </p:txBody>
          </p:sp>
          <p:sp>
            <p:nvSpPr>
              <p:cNvPr id="27" name="타원 26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3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9905" y="4069472"/>
            <a:ext cx="12264190" cy="894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598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6150" y="3007879"/>
            <a:ext cx="22691701" cy="2312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dirty="0"/>
              <a:t>1 </a:t>
            </a:r>
            <a:r>
              <a:rPr dirty="0" err="1"/>
              <a:t>건강한</a:t>
            </a:r>
            <a:r>
              <a:rPr dirty="0"/>
              <a:t> </a:t>
            </a:r>
            <a:r>
              <a:rPr dirty="0" err="1"/>
              <a:t>관계와</a:t>
            </a:r>
            <a:r>
              <a:rPr dirty="0"/>
              <a:t> 성</a:t>
            </a:r>
          </a:p>
        </p:txBody>
      </p:sp>
      <p:sp>
        <p:nvSpPr>
          <p:cNvPr id="223" name="부모님께 감사 편지 쓰기"/>
          <p:cNvSpPr txBox="1"/>
          <p:nvPr/>
        </p:nvSpPr>
        <p:spPr>
          <a:xfrm>
            <a:off x="1659062" y="3920429"/>
            <a:ext cx="11972014" cy="1189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fontScale="77500" lnSpcReduction="20000"/>
          </a:bodyPr>
          <a:lstStyle>
            <a:lvl1pPr algn="l" defTabSz="457200">
              <a:lnSpc>
                <a:spcPct val="160000"/>
              </a:lnSpc>
              <a:defRPr sz="6500" b="1">
                <a:solidFill>
                  <a:srgbClr val="6F2F9A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dirty="0"/>
              <a:t>음란물 예방과 대처 표어 만들기</a:t>
            </a:r>
            <a:endParaRPr dirty="0"/>
          </a:p>
        </p:txBody>
      </p:sp>
      <p:pic>
        <p:nvPicPr>
          <p:cNvPr id="225" name="이미지" descr="이미지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032498" y="4689108"/>
            <a:ext cx="1585488" cy="17824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" name="그룹 20"/>
          <p:cNvGrpSpPr/>
          <p:nvPr/>
        </p:nvGrpSpPr>
        <p:grpSpPr>
          <a:xfrm>
            <a:off x="1829424" y="2835377"/>
            <a:ext cx="2585660" cy="909168"/>
            <a:chOff x="6376024" y="11997636"/>
            <a:chExt cx="2585660" cy="909168"/>
          </a:xfrm>
        </p:grpSpPr>
        <p:grpSp>
          <p:nvGrpSpPr>
            <p:cNvPr id="22" name="그룹 21"/>
            <p:cNvGrpSpPr/>
            <p:nvPr/>
          </p:nvGrpSpPr>
          <p:grpSpPr>
            <a:xfrm>
              <a:off x="6376024" y="11997636"/>
              <a:ext cx="2585660" cy="909168"/>
              <a:chOff x="6376024" y="11997636"/>
              <a:chExt cx="2585660" cy="909168"/>
            </a:xfrm>
          </p:grpSpPr>
          <p:pic>
            <p:nvPicPr>
              <p:cNvPr id="24" name="이미지" descr="이미지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6376024" y="11997636"/>
                <a:ext cx="2585660" cy="909168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25" name="직사각형 24"/>
              <p:cNvSpPr/>
              <p:nvPr/>
            </p:nvSpPr>
            <p:spPr>
              <a:xfrm>
                <a:off x="8276428" y="12255640"/>
                <a:ext cx="391800" cy="510363"/>
              </a:xfrm>
              <a:prstGeom prst="rect">
                <a:avLst/>
              </a:prstGeom>
              <a:solidFill>
                <a:srgbClr val="88318D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3" name="직사각형 22"/>
            <p:cNvSpPr/>
            <p:nvPr/>
          </p:nvSpPr>
          <p:spPr>
            <a:xfrm>
              <a:off x="8071307" y="12159955"/>
              <a:ext cx="782587" cy="7017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4400" dirty="0" smtClean="0">
                  <a:solidFill>
                    <a:schemeClr val="bg1"/>
                  </a:solidFill>
                  <a:latin typeface="학교안심 둥근미소 TTF B" panose="02000703000000000000" pitchFamily="2" charset="-127"/>
                  <a:ea typeface="학교안심 둥근미소 TTF B" panose="02000703000000000000" pitchFamily="2" charset="-127"/>
                </a:rPr>
                <a:t>12</a:t>
              </a:r>
              <a:endParaRPr lang="ko-KR" altLang="en-US" sz="4400" dirty="0">
                <a:solidFill>
                  <a:schemeClr val="bg1"/>
                </a:solidFill>
                <a:latin typeface="학교안심 둥근미소 TTF B" panose="02000703000000000000" pitchFamily="2" charset="-127"/>
                <a:ea typeface="학교안심 둥근미소 TTF B" panose="02000703000000000000" pitchFamily="2" charset="-127"/>
              </a:endParaRPr>
            </a:p>
          </p:txBody>
        </p:sp>
      </p:grpSp>
      <p:sp>
        <p:nvSpPr>
          <p:cNvPr id="30" name="01 성의 발달"/>
          <p:cNvSpPr txBox="1"/>
          <p:nvPr/>
        </p:nvSpPr>
        <p:spPr>
          <a:xfrm>
            <a:off x="1049209" y="1286864"/>
            <a:ext cx="3285047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dirty="0" smtClean="0"/>
              <a:t>0</a:t>
            </a:r>
            <a:r>
              <a:rPr lang="en-US" dirty="0" smtClean="0"/>
              <a:t>3</a:t>
            </a:r>
            <a:r>
              <a:rPr dirty="0" smtClean="0"/>
              <a:t> </a:t>
            </a:r>
            <a:r>
              <a:rPr lang="ko-KR" altLang="en-US" dirty="0" smtClean="0"/>
              <a:t>올바른 성 문화</a:t>
            </a:r>
            <a:endParaRPr dirty="0"/>
          </a:p>
        </p:txBody>
      </p:sp>
      <p:grpSp>
        <p:nvGrpSpPr>
          <p:cNvPr id="32" name="그룹 31"/>
          <p:cNvGrpSpPr/>
          <p:nvPr/>
        </p:nvGrpSpPr>
        <p:grpSpPr>
          <a:xfrm>
            <a:off x="17657219" y="768758"/>
            <a:ext cx="5853052" cy="975763"/>
            <a:chOff x="19329492" y="938878"/>
            <a:chExt cx="5853052" cy="975763"/>
          </a:xfrm>
        </p:grpSpPr>
        <p:grpSp>
          <p:nvGrpSpPr>
            <p:cNvPr id="33" name="그룹 32"/>
            <p:cNvGrpSpPr/>
            <p:nvPr/>
          </p:nvGrpSpPr>
          <p:grpSpPr>
            <a:xfrm>
              <a:off x="19329492" y="938878"/>
              <a:ext cx="5853052" cy="878396"/>
              <a:chOff x="19329492" y="917613"/>
              <a:chExt cx="5853052" cy="878396"/>
            </a:xfrm>
          </p:grpSpPr>
          <p:sp>
            <p:nvSpPr>
              <p:cNvPr id="35" name="직사각형 34"/>
              <p:cNvSpPr/>
              <p:nvPr/>
            </p:nvSpPr>
            <p:spPr>
              <a:xfrm>
                <a:off x="20341492" y="974027"/>
                <a:ext cx="4841052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음란물과 성 건강</a:t>
                </a:r>
              </a:p>
            </p:txBody>
          </p:sp>
          <p:sp>
            <p:nvSpPr>
              <p:cNvPr id="36" name="타원 35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3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grpSp>
        <p:nvGrpSpPr>
          <p:cNvPr id="37" name="그룹 36"/>
          <p:cNvGrpSpPr/>
          <p:nvPr/>
        </p:nvGrpSpPr>
        <p:grpSpPr>
          <a:xfrm>
            <a:off x="1672310" y="5849007"/>
            <a:ext cx="13982218" cy="899266"/>
            <a:chOff x="1672310" y="5254823"/>
            <a:chExt cx="12244858" cy="899266"/>
          </a:xfrm>
        </p:grpSpPr>
        <p:pic>
          <p:nvPicPr>
            <p:cNvPr id="38" name="이미지" descr="이미지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672310" y="5300909"/>
              <a:ext cx="1113337" cy="5588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9" name="세상에서 나를 가장 사랑하고 정성껏 키워 주시는 부모님께 감사한 마음을 담아 편지를 써 보세요."/>
            <p:cNvSpPr txBox="1"/>
            <p:nvPr/>
          </p:nvSpPr>
          <p:spPr>
            <a:xfrm>
              <a:off x="2837317" y="5254823"/>
              <a:ext cx="11079851" cy="89926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50800" tIns="50800" rIns="50800" bIns="50800">
              <a:noAutofit/>
            </a:bodyPr>
            <a:lstStyle>
              <a:lvl1pPr algn="l" defTabSz="457200">
                <a:lnSpc>
                  <a:spcPts val="5300"/>
                </a:lnSpc>
                <a:defRPr sz="3500">
                  <a:solidFill>
                    <a:srgbClr val="2C2728"/>
                  </a:solidFill>
                  <a:latin typeface="나눔고딕"/>
                  <a:ea typeface="나눔고딕"/>
                  <a:cs typeface="나눔고딕"/>
                  <a:sym typeface="나눔고딕"/>
                </a:defRPr>
              </a:lvl1pPr>
            </a:lstStyle>
            <a:p>
              <a:r>
                <a:rPr lang="ko-KR" altLang="en-US" dirty="0"/>
                <a:t>음란물 예방과 대처를 위한 표어를 만들어 창의적으로 꾸며 보세요</a:t>
              </a:r>
              <a:r>
                <a:rPr lang="en-US" altLang="ko-KR" dirty="0"/>
                <a:t>.</a:t>
              </a:r>
              <a:endParaRPr dirty="0"/>
            </a:p>
          </p:txBody>
        </p:sp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1732" y="7323482"/>
            <a:ext cx="13834064" cy="40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4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dirty="0"/>
              <a:t>1 </a:t>
            </a:r>
            <a:r>
              <a:rPr dirty="0" err="1"/>
              <a:t>건강한</a:t>
            </a:r>
            <a:r>
              <a:rPr dirty="0"/>
              <a:t> </a:t>
            </a:r>
            <a:r>
              <a:rPr dirty="0" err="1"/>
              <a:t>관계와</a:t>
            </a:r>
            <a:r>
              <a:rPr dirty="0"/>
              <a:t> 성</a:t>
            </a:r>
          </a:p>
        </p:txBody>
      </p:sp>
      <p:sp>
        <p:nvSpPr>
          <p:cNvPr id="30" name="01 성의 발달"/>
          <p:cNvSpPr txBox="1"/>
          <p:nvPr/>
        </p:nvSpPr>
        <p:spPr>
          <a:xfrm>
            <a:off x="1049209" y="1286864"/>
            <a:ext cx="3285047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dirty="0" smtClean="0"/>
              <a:t>0</a:t>
            </a:r>
            <a:r>
              <a:rPr lang="en-US" dirty="0" smtClean="0"/>
              <a:t>3</a:t>
            </a:r>
            <a:r>
              <a:rPr dirty="0" smtClean="0"/>
              <a:t> </a:t>
            </a:r>
            <a:r>
              <a:rPr lang="ko-KR" altLang="en-US" dirty="0" smtClean="0"/>
              <a:t>올바른 성 문화</a:t>
            </a:r>
            <a:endParaRPr dirty="0"/>
          </a:p>
        </p:txBody>
      </p:sp>
      <p:grpSp>
        <p:nvGrpSpPr>
          <p:cNvPr id="18" name="그룹 17"/>
          <p:cNvGrpSpPr/>
          <p:nvPr/>
        </p:nvGrpSpPr>
        <p:grpSpPr>
          <a:xfrm>
            <a:off x="17657219" y="768758"/>
            <a:ext cx="5853052" cy="975763"/>
            <a:chOff x="19329492" y="938878"/>
            <a:chExt cx="5853052" cy="975763"/>
          </a:xfrm>
        </p:grpSpPr>
        <p:grpSp>
          <p:nvGrpSpPr>
            <p:cNvPr id="19" name="그룹 18"/>
            <p:cNvGrpSpPr/>
            <p:nvPr/>
          </p:nvGrpSpPr>
          <p:grpSpPr>
            <a:xfrm>
              <a:off x="19329492" y="938878"/>
              <a:ext cx="5853052" cy="878396"/>
              <a:chOff x="19329492" y="917613"/>
              <a:chExt cx="5853052" cy="878396"/>
            </a:xfrm>
          </p:grpSpPr>
          <p:sp>
            <p:nvSpPr>
              <p:cNvPr id="21" name="직사각형 20"/>
              <p:cNvSpPr/>
              <p:nvPr/>
            </p:nvSpPr>
            <p:spPr>
              <a:xfrm>
                <a:off x="20341492" y="974027"/>
                <a:ext cx="4841052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음란물과 성 건강</a:t>
                </a:r>
              </a:p>
            </p:txBody>
          </p:sp>
          <p:sp>
            <p:nvSpPr>
              <p:cNvPr id="22" name="타원 21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3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214" y="2629458"/>
            <a:ext cx="13873572" cy="10696137"/>
          </a:xfrm>
          <a:prstGeom prst="rect">
            <a:avLst/>
          </a:prstGeom>
        </p:spPr>
      </p:pic>
      <p:grpSp>
        <p:nvGrpSpPr>
          <p:cNvPr id="23" name="그룹 22"/>
          <p:cNvGrpSpPr/>
          <p:nvPr/>
        </p:nvGrpSpPr>
        <p:grpSpPr>
          <a:xfrm>
            <a:off x="1049209" y="3108960"/>
            <a:ext cx="3230183" cy="1097280"/>
            <a:chOff x="1049209" y="3108960"/>
            <a:chExt cx="3230183" cy="1097280"/>
          </a:xfrm>
        </p:grpSpPr>
        <p:sp>
          <p:nvSpPr>
            <p:cNvPr id="24" name="모서리가 둥근 직사각형 23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88318D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47996" y="3329305"/>
              <a:ext cx="2032608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000" b="1" i="0" u="none" strike="noStrike" cap="none" spc="0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예시답안</a:t>
              </a:r>
              <a:endParaRPr kumimoji="0" lang="ko-KR" altLang="en-US" sz="4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97776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t>1 건강한 관계와 성</a:t>
            </a:r>
          </a:p>
        </p:txBody>
      </p:sp>
      <p:sp>
        <p:nvSpPr>
          <p:cNvPr id="246" name="01 성의 발달"/>
          <p:cNvSpPr txBox="1"/>
          <p:nvPr/>
        </p:nvSpPr>
        <p:spPr>
          <a:xfrm>
            <a:off x="1049209" y="1311486"/>
            <a:ext cx="2861033" cy="644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lang="en-US" altLang="ko-KR" dirty="0"/>
              <a:t>01 </a:t>
            </a:r>
            <a:r>
              <a:rPr lang="ko-KR" altLang="en-US" dirty="0"/>
              <a:t>성의 </a:t>
            </a:r>
            <a:r>
              <a:rPr lang="ko-KR" altLang="en-US" dirty="0" smtClean="0"/>
              <a:t>발달</a:t>
            </a:r>
            <a:endParaRPr lang="ko-KR" altLang="en-US" dirty="0"/>
          </a:p>
        </p:txBody>
      </p:sp>
      <p:pic>
        <p:nvPicPr>
          <p:cNvPr id="247" name="이미지" descr="이미지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10897" y="2588937"/>
            <a:ext cx="21724991" cy="10637603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알맞은 말을 골라 초성 완성해보기"/>
          <p:cNvSpPr txBox="1"/>
          <p:nvPr/>
        </p:nvSpPr>
        <p:spPr>
          <a:xfrm>
            <a:off x="4181815" y="3259810"/>
            <a:ext cx="14438461" cy="122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solidFill>
                  <a:schemeClr val="accent2">
                    <a:hueOff val="240640"/>
                    <a:satOff val="2542"/>
                    <a:lumOff val="-13198"/>
                  </a:schemeClr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sz="5400" dirty="0" smtClean="0"/>
              <a:t>알맞은 말을 골라 초성 완성해 보세요</a:t>
            </a:r>
            <a:r>
              <a:rPr lang="en-US" altLang="ko-KR" sz="5400" dirty="0" smtClean="0"/>
              <a:t>.</a:t>
            </a:r>
            <a:endParaRPr lang="ko-KR" altLang="en-US" sz="5400" dirty="0" smtClean="0"/>
          </a:p>
          <a:p>
            <a:endParaRPr sz="5400" dirty="0"/>
          </a:p>
        </p:txBody>
      </p:sp>
      <p:sp>
        <p:nvSpPr>
          <p:cNvPr id="11" name="01 성의 발달"/>
          <p:cNvSpPr txBox="1"/>
          <p:nvPr/>
        </p:nvSpPr>
        <p:spPr>
          <a:xfrm>
            <a:off x="4664924" y="6174129"/>
            <a:ext cx="17619424" cy="5488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>
              <a:lnSpc>
                <a:spcPct val="200000"/>
              </a:lnSpc>
            </a:pPr>
            <a:r>
              <a:rPr lang="ko-KR" altLang="en-US" sz="35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정자와 </a:t>
            </a:r>
            <a:r>
              <a:rPr lang="ko-KR" altLang="en-US" sz="3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난자가 만나 생명이 시작되는 현상을 </a:t>
            </a:r>
            <a:r>
              <a:rPr lang="ko-KR" altLang="en-US" sz="35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            이라고 </a:t>
            </a:r>
            <a:r>
              <a:rPr lang="ko-KR" altLang="en-US" sz="3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합니다</a:t>
            </a:r>
            <a:r>
              <a:rPr lang="en-US" altLang="ko-KR" sz="35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ko-KR" altLang="en-US" sz="35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정자와 </a:t>
            </a:r>
            <a:r>
              <a:rPr lang="ko-KR" altLang="en-US" sz="3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난자가 만나 성장한 수정란은 엄마의 </a:t>
            </a:r>
            <a:r>
              <a:rPr lang="ko-KR" altLang="en-US" sz="35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            에서 </a:t>
            </a:r>
            <a:r>
              <a:rPr lang="ko-KR" altLang="en-US" sz="3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아기로 자랍니다</a:t>
            </a:r>
            <a:r>
              <a:rPr lang="en-US" altLang="ko-KR" sz="35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35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35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엄마의 배 바깥에서도 아기의 움직임을 느낄 수 있는 것을                   이라고 합니다</a:t>
            </a:r>
            <a:r>
              <a:rPr lang="en-US" altLang="ko-KR" sz="35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lang="ko-KR" altLang="en-US" sz="3500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35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부모님은 </a:t>
            </a:r>
            <a:r>
              <a:rPr lang="ko-KR" altLang="en-US" sz="3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아기가 건강하게 자랄 수 </a:t>
            </a:r>
            <a:r>
              <a:rPr lang="ko-KR" altLang="en-US" sz="35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있도록                 </a:t>
            </a:r>
            <a:r>
              <a:rPr lang="ko-KR" altLang="en-US" sz="3500" dirty="0" err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</a:t>
            </a:r>
            <a:r>
              <a:rPr lang="ko-KR" altLang="en-US" sz="35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합니다</a:t>
            </a:r>
            <a:r>
              <a:rPr lang="en-US" altLang="ko-KR" sz="35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ko-KR" altLang="en-US" sz="35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아기는                  을 </a:t>
            </a:r>
            <a:r>
              <a:rPr lang="ko-KR" altLang="en-US" sz="3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통해 영양분과 산소를 공급 받으며 자라다 세상으로 나옵니다</a:t>
            </a:r>
            <a:r>
              <a:rPr lang="en-US" altLang="ko-KR" sz="35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 </a:t>
            </a:r>
            <a:endParaRPr sz="35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4181815" y="6709361"/>
            <a:ext cx="389684" cy="389684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8" name="01 성의 발달"/>
          <p:cNvSpPr txBox="1"/>
          <p:nvPr/>
        </p:nvSpPr>
        <p:spPr>
          <a:xfrm>
            <a:off x="4181815" y="6604838"/>
            <a:ext cx="389684" cy="582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r>
              <a:rPr lang="en-US" altLang="ko-KR" sz="2600" dirty="0" smtClean="0">
                <a:solidFill>
                  <a:schemeClr val="bg1"/>
                </a:solidFill>
              </a:rPr>
              <a:t>1</a:t>
            </a:r>
            <a:endParaRPr sz="2600" dirty="0">
              <a:solidFill>
                <a:schemeClr val="bg1"/>
              </a:solidFill>
            </a:endParaRPr>
          </a:p>
        </p:txBody>
      </p:sp>
      <p:sp>
        <p:nvSpPr>
          <p:cNvPr id="39" name="타원 38"/>
          <p:cNvSpPr/>
          <p:nvPr/>
        </p:nvSpPr>
        <p:spPr>
          <a:xfrm>
            <a:off x="4181815" y="7793882"/>
            <a:ext cx="389684" cy="389684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0" name="타원 39"/>
          <p:cNvSpPr/>
          <p:nvPr/>
        </p:nvSpPr>
        <p:spPr>
          <a:xfrm>
            <a:off x="4181815" y="8889035"/>
            <a:ext cx="389684" cy="389684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1" name="타원 40"/>
          <p:cNvSpPr/>
          <p:nvPr/>
        </p:nvSpPr>
        <p:spPr>
          <a:xfrm>
            <a:off x="4181815" y="9888495"/>
            <a:ext cx="389684" cy="389684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2" name="타원 41"/>
          <p:cNvSpPr/>
          <p:nvPr/>
        </p:nvSpPr>
        <p:spPr>
          <a:xfrm>
            <a:off x="4181815" y="10941118"/>
            <a:ext cx="389684" cy="389684"/>
          </a:xfrm>
          <a:prstGeom prst="ellipse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43" name="01 성의 발달"/>
          <p:cNvSpPr txBox="1"/>
          <p:nvPr/>
        </p:nvSpPr>
        <p:spPr>
          <a:xfrm>
            <a:off x="4181815" y="7698731"/>
            <a:ext cx="389684" cy="542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r>
              <a:rPr lang="en-US" altLang="ko-KR" sz="2600" dirty="0" smtClean="0">
                <a:solidFill>
                  <a:schemeClr val="bg1"/>
                </a:solidFill>
              </a:rPr>
              <a:t>2</a:t>
            </a:r>
            <a:endParaRPr sz="2600" dirty="0">
              <a:solidFill>
                <a:schemeClr val="bg1"/>
              </a:solidFill>
            </a:endParaRPr>
          </a:p>
        </p:txBody>
      </p:sp>
      <p:sp>
        <p:nvSpPr>
          <p:cNvPr id="44" name="01 성의 발달"/>
          <p:cNvSpPr txBox="1"/>
          <p:nvPr/>
        </p:nvSpPr>
        <p:spPr>
          <a:xfrm>
            <a:off x="4181815" y="8804517"/>
            <a:ext cx="389684" cy="542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r>
              <a:rPr lang="en-US" altLang="ko-KR" sz="2600" dirty="0" smtClean="0">
                <a:solidFill>
                  <a:schemeClr val="bg1"/>
                </a:solidFill>
              </a:rPr>
              <a:t>3</a:t>
            </a:r>
            <a:endParaRPr sz="2600" dirty="0">
              <a:solidFill>
                <a:schemeClr val="bg1"/>
              </a:solidFill>
            </a:endParaRPr>
          </a:p>
        </p:txBody>
      </p:sp>
      <p:sp>
        <p:nvSpPr>
          <p:cNvPr id="45" name="01 성의 발달"/>
          <p:cNvSpPr txBox="1"/>
          <p:nvPr/>
        </p:nvSpPr>
        <p:spPr>
          <a:xfrm>
            <a:off x="4181815" y="9803977"/>
            <a:ext cx="389684" cy="542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r>
              <a:rPr lang="en-US" altLang="ko-KR" sz="2600" dirty="0" smtClean="0">
                <a:solidFill>
                  <a:schemeClr val="bg1"/>
                </a:solidFill>
              </a:rPr>
              <a:t>4</a:t>
            </a:r>
            <a:endParaRPr sz="2600" dirty="0">
              <a:solidFill>
                <a:schemeClr val="bg1"/>
              </a:solidFill>
            </a:endParaRPr>
          </a:p>
        </p:txBody>
      </p:sp>
      <p:sp>
        <p:nvSpPr>
          <p:cNvPr id="48" name="01 성의 발달"/>
          <p:cNvSpPr txBox="1"/>
          <p:nvPr/>
        </p:nvSpPr>
        <p:spPr>
          <a:xfrm>
            <a:off x="4181815" y="10845968"/>
            <a:ext cx="389684" cy="5427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r>
              <a:rPr lang="en-US" altLang="ko-KR" sz="2600" dirty="0" smtClean="0">
                <a:solidFill>
                  <a:schemeClr val="bg1"/>
                </a:solidFill>
              </a:rPr>
              <a:t>5</a:t>
            </a:r>
            <a:endParaRPr sz="2600" dirty="0">
              <a:solidFill>
                <a:schemeClr val="bg1"/>
              </a:solidFill>
            </a:endParaRPr>
          </a:p>
        </p:txBody>
      </p:sp>
      <p:sp>
        <p:nvSpPr>
          <p:cNvPr id="51" name="타원 50"/>
          <p:cNvSpPr/>
          <p:nvPr/>
        </p:nvSpPr>
        <p:spPr>
          <a:xfrm>
            <a:off x="14104822" y="6369444"/>
            <a:ext cx="912234" cy="912234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52" name="타원 51"/>
          <p:cNvSpPr/>
          <p:nvPr/>
        </p:nvSpPr>
        <p:spPr>
          <a:xfrm>
            <a:off x="13024639" y="7480854"/>
            <a:ext cx="912234" cy="912234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53" name="타원 52"/>
          <p:cNvSpPr/>
          <p:nvPr/>
        </p:nvSpPr>
        <p:spPr>
          <a:xfrm>
            <a:off x="14079776" y="7501790"/>
            <a:ext cx="912234" cy="912234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54" name="타원 53"/>
          <p:cNvSpPr/>
          <p:nvPr/>
        </p:nvSpPr>
        <p:spPr>
          <a:xfrm>
            <a:off x="15657477" y="8554414"/>
            <a:ext cx="912234" cy="912234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55" name="타원 54"/>
          <p:cNvSpPr/>
          <p:nvPr/>
        </p:nvSpPr>
        <p:spPr>
          <a:xfrm>
            <a:off x="16607486" y="8554414"/>
            <a:ext cx="912234" cy="912234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56" name="타원 55"/>
          <p:cNvSpPr/>
          <p:nvPr/>
        </p:nvSpPr>
        <p:spPr>
          <a:xfrm>
            <a:off x="12526557" y="9638934"/>
            <a:ext cx="912234" cy="912234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57" name="타원 56"/>
          <p:cNvSpPr/>
          <p:nvPr/>
        </p:nvSpPr>
        <p:spPr>
          <a:xfrm>
            <a:off x="13546963" y="9638934"/>
            <a:ext cx="912234" cy="912234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58" name="타원 57"/>
          <p:cNvSpPr/>
          <p:nvPr/>
        </p:nvSpPr>
        <p:spPr>
          <a:xfrm>
            <a:off x="6169950" y="10744720"/>
            <a:ext cx="912234" cy="912234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59" name="타원 58"/>
          <p:cNvSpPr/>
          <p:nvPr/>
        </p:nvSpPr>
        <p:spPr>
          <a:xfrm>
            <a:off x="7169409" y="10744720"/>
            <a:ext cx="912234" cy="912234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60" name="01 성의 발달"/>
          <p:cNvSpPr txBox="1"/>
          <p:nvPr/>
        </p:nvSpPr>
        <p:spPr>
          <a:xfrm>
            <a:off x="13068815" y="6494227"/>
            <a:ext cx="974629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 smtClean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1" name="01 성의 발달"/>
          <p:cNvSpPr txBox="1"/>
          <p:nvPr/>
        </p:nvSpPr>
        <p:spPr>
          <a:xfrm>
            <a:off x="14208774" y="6504880"/>
            <a:ext cx="857674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r>
              <a:rPr lang="ko-KR" altLang="en-US" dirty="0" smtClean="0">
                <a:solidFill>
                  <a:schemeClr val="bg1">
                    <a:lumMod val="65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</a:t>
            </a:r>
            <a:endParaRPr lang="en-US" altLang="ko-KR" dirty="0" smtClean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8" name="01 성의 발달"/>
          <p:cNvSpPr txBox="1"/>
          <p:nvPr/>
        </p:nvSpPr>
        <p:spPr>
          <a:xfrm>
            <a:off x="13090080" y="7603951"/>
            <a:ext cx="989696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ko-KR" altLang="en-US" dirty="0" smtClean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9" name="01 성의 발달"/>
          <p:cNvSpPr txBox="1"/>
          <p:nvPr/>
        </p:nvSpPr>
        <p:spPr>
          <a:xfrm>
            <a:off x="14230039" y="7621298"/>
            <a:ext cx="857674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 smtClean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0" name="01 성의 발달"/>
          <p:cNvSpPr txBox="1"/>
          <p:nvPr/>
        </p:nvSpPr>
        <p:spPr>
          <a:xfrm>
            <a:off x="15619720" y="8641026"/>
            <a:ext cx="974629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1" name="01 성의 발달"/>
          <p:cNvSpPr txBox="1"/>
          <p:nvPr/>
        </p:nvSpPr>
        <p:spPr>
          <a:xfrm>
            <a:off x="16760590" y="8673920"/>
            <a:ext cx="857674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 smtClean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2" name="01 성의 발달"/>
          <p:cNvSpPr txBox="1"/>
          <p:nvPr/>
        </p:nvSpPr>
        <p:spPr>
          <a:xfrm>
            <a:off x="12632882" y="9737156"/>
            <a:ext cx="974629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 smtClean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3" name="01 성의 발달"/>
          <p:cNvSpPr txBox="1"/>
          <p:nvPr/>
        </p:nvSpPr>
        <p:spPr>
          <a:xfrm>
            <a:off x="13772841" y="9747809"/>
            <a:ext cx="857674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 smtClean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7" name="01 성의 발달"/>
          <p:cNvSpPr txBox="1"/>
          <p:nvPr/>
        </p:nvSpPr>
        <p:spPr>
          <a:xfrm>
            <a:off x="6125755" y="10818309"/>
            <a:ext cx="1037024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dirty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8" name="01 성의 발달"/>
          <p:cNvSpPr txBox="1"/>
          <p:nvPr/>
        </p:nvSpPr>
        <p:spPr>
          <a:xfrm>
            <a:off x="6469078" y="10845968"/>
            <a:ext cx="435442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9" name="01 성의 발달"/>
          <p:cNvSpPr txBox="1"/>
          <p:nvPr/>
        </p:nvSpPr>
        <p:spPr>
          <a:xfrm>
            <a:off x="7485777" y="10845968"/>
            <a:ext cx="390331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0" name="01 성의 발달"/>
          <p:cNvSpPr txBox="1"/>
          <p:nvPr/>
        </p:nvSpPr>
        <p:spPr>
          <a:xfrm>
            <a:off x="12923041" y="9750814"/>
            <a:ext cx="420820" cy="635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 algn="ctr"/>
            <a:endParaRPr lang="en-US" altLang="ko-KR" dirty="0">
              <a:solidFill>
                <a:schemeClr val="bg1">
                  <a:lumMod val="65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2" name="타원 61"/>
          <p:cNvSpPr/>
          <p:nvPr/>
        </p:nvSpPr>
        <p:spPr>
          <a:xfrm>
            <a:off x="13028769" y="6356925"/>
            <a:ext cx="912234" cy="912234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74" name="그룹 73"/>
          <p:cNvGrpSpPr/>
          <p:nvPr/>
        </p:nvGrpSpPr>
        <p:grpSpPr>
          <a:xfrm>
            <a:off x="19329492" y="768758"/>
            <a:ext cx="5586089" cy="975763"/>
            <a:chOff x="19329492" y="938878"/>
            <a:chExt cx="5586089" cy="975763"/>
          </a:xfrm>
        </p:grpSpPr>
        <p:grpSp>
          <p:nvGrpSpPr>
            <p:cNvPr id="75" name="그룹 74"/>
            <p:cNvGrpSpPr/>
            <p:nvPr/>
          </p:nvGrpSpPr>
          <p:grpSpPr>
            <a:xfrm>
              <a:off x="19329492" y="938878"/>
              <a:ext cx="5586089" cy="878396"/>
              <a:chOff x="19329492" y="917613"/>
              <a:chExt cx="5586089" cy="878396"/>
            </a:xfrm>
          </p:grpSpPr>
          <p:sp>
            <p:nvSpPr>
              <p:cNvPr id="77" name="직사각형 76"/>
              <p:cNvSpPr/>
              <p:nvPr/>
            </p:nvSpPr>
            <p:spPr>
              <a:xfrm>
                <a:off x="20341493" y="974027"/>
                <a:ext cx="4574088" cy="8125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생명의 탄생</a:t>
                </a:r>
              </a:p>
            </p:txBody>
          </p:sp>
          <p:sp>
            <p:nvSpPr>
              <p:cNvPr id="78" name="타원 77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76" name="TextBox 75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1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grpSp>
        <p:nvGrpSpPr>
          <p:cNvPr id="79" name="그룹 78"/>
          <p:cNvGrpSpPr/>
          <p:nvPr/>
        </p:nvGrpSpPr>
        <p:grpSpPr>
          <a:xfrm>
            <a:off x="11635075" y="11879898"/>
            <a:ext cx="9414479" cy="980633"/>
            <a:chOff x="11635075" y="12793518"/>
            <a:chExt cx="9414479" cy="980633"/>
          </a:xfrm>
        </p:grpSpPr>
        <p:sp>
          <p:nvSpPr>
            <p:cNvPr id="80" name="모서리가 둥근 직사각형 79"/>
            <p:cNvSpPr/>
            <p:nvPr/>
          </p:nvSpPr>
          <p:spPr>
            <a:xfrm>
              <a:off x="12131435" y="12881304"/>
              <a:ext cx="8918119" cy="892847"/>
            </a:xfrm>
            <a:prstGeom prst="roundRect">
              <a:avLst>
                <a:gd name="adj" fmla="val 45610"/>
              </a:avLst>
            </a:prstGeom>
            <a:solidFill>
              <a:srgbClr val="00A39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pic>
          <p:nvPicPr>
            <p:cNvPr id="81" name="이미지" descr="이미지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12602276" y="12800420"/>
              <a:ext cx="1744720" cy="78662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2" name="이미지" descr="이미지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14202476" y="12793518"/>
              <a:ext cx="1744720" cy="78662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3" name="이미지" descr="이미지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15853476" y="12793518"/>
              <a:ext cx="1744720" cy="78662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4" name="이미지" descr="이미지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17453676" y="12793518"/>
              <a:ext cx="1744720" cy="78662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5" name="01 성의 발달"/>
            <p:cNvSpPr txBox="1"/>
            <p:nvPr/>
          </p:nvSpPr>
          <p:spPr>
            <a:xfrm>
              <a:off x="16210410" y="12999844"/>
              <a:ext cx="1037024" cy="5427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2600" b="1" dirty="0" smtClean="0">
                  <a:solidFill>
                    <a:schemeClr val="tx1"/>
                  </a:solidFill>
                </a:rPr>
                <a:t>태동</a:t>
              </a:r>
              <a:endParaRPr sz="2600" b="1" dirty="0">
                <a:solidFill>
                  <a:schemeClr val="tx1"/>
                </a:solidFill>
              </a:endParaRPr>
            </a:p>
          </p:txBody>
        </p:sp>
        <p:sp>
          <p:nvSpPr>
            <p:cNvPr id="86" name="01 성의 발달"/>
            <p:cNvSpPr txBox="1"/>
            <p:nvPr/>
          </p:nvSpPr>
          <p:spPr>
            <a:xfrm>
              <a:off x="12966056" y="13010478"/>
              <a:ext cx="1037024" cy="5765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2800" dirty="0" smtClean="0">
                  <a:solidFill>
                    <a:schemeClr val="tx1"/>
                  </a:solidFill>
                </a:rPr>
                <a:t>수정</a:t>
              </a:r>
              <a:endParaRPr lang="ko-KR" alt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91" name="01 성의 발달"/>
            <p:cNvSpPr txBox="1"/>
            <p:nvPr/>
          </p:nvSpPr>
          <p:spPr>
            <a:xfrm>
              <a:off x="14560939" y="12999845"/>
              <a:ext cx="1037024" cy="5765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2800" dirty="0" smtClean="0">
                  <a:solidFill>
                    <a:schemeClr val="tx1"/>
                  </a:solidFill>
                </a:rPr>
                <a:t>자궁</a:t>
              </a:r>
              <a:endParaRPr lang="ko-KR" alt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92" name="01 성의 발달"/>
            <p:cNvSpPr txBox="1"/>
            <p:nvPr/>
          </p:nvSpPr>
          <p:spPr>
            <a:xfrm>
              <a:off x="17803870" y="12999844"/>
              <a:ext cx="1037024" cy="5765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2800" dirty="0" smtClean="0">
                  <a:solidFill>
                    <a:schemeClr val="tx1"/>
                  </a:solidFill>
                </a:rPr>
                <a:t>태교</a:t>
              </a:r>
              <a:endParaRPr lang="ko-KR" altLang="en-US" sz="2800" dirty="0">
                <a:solidFill>
                  <a:schemeClr val="tx1"/>
                </a:solidFill>
              </a:endParaRPr>
            </a:p>
          </p:txBody>
        </p:sp>
        <p:grpSp>
          <p:nvGrpSpPr>
            <p:cNvPr id="93" name="그룹 92"/>
            <p:cNvGrpSpPr/>
            <p:nvPr/>
          </p:nvGrpSpPr>
          <p:grpSpPr>
            <a:xfrm>
              <a:off x="11635075" y="13128455"/>
              <a:ext cx="967200" cy="398544"/>
              <a:chOff x="10332056" y="11092070"/>
              <a:chExt cx="967200" cy="398544"/>
            </a:xfrm>
          </p:grpSpPr>
          <p:sp>
            <p:nvSpPr>
              <p:cNvPr id="96" name="모서리가 둥근 직사각형 95"/>
              <p:cNvSpPr/>
              <p:nvPr/>
            </p:nvSpPr>
            <p:spPr>
              <a:xfrm>
                <a:off x="10332056" y="11092070"/>
                <a:ext cx="967200" cy="39854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 cap="flat">
                <a:solidFill>
                  <a:srgbClr val="00A396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10656157" y="11115397"/>
                <a:ext cx="318998" cy="3518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ko-KR" altLang="en-US" sz="1800" b="1" i="0" u="none" strike="noStrike" cap="none" spc="0" normalizeH="0" baseline="0" dirty="0" smtClean="0">
                    <a:ln>
                      <a:noFill/>
                    </a:ln>
                    <a:solidFill>
                      <a:srgbClr val="00A396"/>
                    </a:solidFill>
                    <a:effectLst/>
                    <a:uFillTx/>
                    <a:latin typeface="나눔고딕" panose="020D0604000000000000" pitchFamily="50" charset="-127"/>
                    <a:ea typeface="나눔고딕" panose="020D0604000000000000" pitchFamily="50" charset="-127"/>
                    <a:sym typeface="Canela Text Regular"/>
                  </a:rPr>
                  <a:t>답</a:t>
                </a:r>
                <a:endParaRPr kumimoji="0" lang="ko-KR" altLang="en-US" sz="1800" b="1" i="0" u="none" strike="noStrike" cap="none" spc="0" normalizeH="0" baseline="0" dirty="0">
                  <a:ln>
                    <a:noFill/>
                  </a:ln>
                  <a:solidFill>
                    <a:srgbClr val="00A396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pic>
          <p:nvPicPr>
            <p:cNvPr id="94" name="이미지" descr="이미지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18968727" y="12811206"/>
              <a:ext cx="1744720" cy="78662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95" name="01 성의 발달"/>
            <p:cNvSpPr txBox="1"/>
            <p:nvPr/>
          </p:nvSpPr>
          <p:spPr>
            <a:xfrm>
              <a:off x="19318921" y="13017532"/>
              <a:ext cx="1037024" cy="5765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2800" smtClean="0">
                  <a:solidFill>
                    <a:schemeClr val="tx1"/>
                  </a:solidFill>
                </a:rPr>
                <a:t>탯줄</a:t>
              </a:r>
              <a:endParaRPr lang="ko-KR" alt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3636346" y="4775107"/>
            <a:ext cx="12310849" cy="1097280"/>
            <a:chOff x="3636346" y="4775107"/>
            <a:chExt cx="12310849" cy="1097280"/>
          </a:xfrm>
        </p:grpSpPr>
        <p:grpSp>
          <p:nvGrpSpPr>
            <p:cNvPr id="3" name="그룹 2"/>
            <p:cNvGrpSpPr/>
            <p:nvPr/>
          </p:nvGrpSpPr>
          <p:grpSpPr>
            <a:xfrm>
              <a:off x="3636346" y="4775107"/>
              <a:ext cx="12310849" cy="1097280"/>
              <a:chOff x="3636346" y="12456684"/>
              <a:chExt cx="12310849" cy="1097280"/>
            </a:xfrm>
          </p:grpSpPr>
          <p:grpSp>
            <p:nvGrpSpPr>
              <p:cNvPr id="67" name="그룹 66"/>
              <p:cNvGrpSpPr/>
              <p:nvPr/>
            </p:nvGrpSpPr>
            <p:grpSpPr>
              <a:xfrm>
                <a:off x="3636346" y="12456684"/>
                <a:ext cx="12310849" cy="1097280"/>
                <a:chOff x="3636346" y="6157358"/>
                <a:chExt cx="12310849" cy="1097280"/>
              </a:xfrm>
            </p:grpSpPr>
            <p:sp>
              <p:nvSpPr>
                <p:cNvPr id="98" name="모서리가 둥근 직사각형 97"/>
                <p:cNvSpPr/>
                <p:nvPr/>
              </p:nvSpPr>
              <p:spPr>
                <a:xfrm>
                  <a:off x="4181814" y="6157358"/>
                  <a:ext cx="11765381" cy="109728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 w="28575" cap="flat">
                  <a:solidFill>
                    <a:srgbClr val="2CD2C6"/>
                  </a:solidFill>
                  <a:prstDash val="dash"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11303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ko-KR" altLang="en-US" sz="32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Avenir Next Regular"/>
                    <a:ea typeface="Avenir Next Regular"/>
                    <a:cs typeface="Avenir Next Regular"/>
                    <a:sym typeface="Avenir Next Regular"/>
                  </a:endParaRPr>
                </a:p>
              </p:txBody>
            </p:sp>
            <p:grpSp>
              <p:nvGrpSpPr>
                <p:cNvPr id="99" name="그룹 98"/>
                <p:cNvGrpSpPr/>
                <p:nvPr/>
              </p:nvGrpSpPr>
              <p:grpSpPr>
                <a:xfrm>
                  <a:off x="3636346" y="6456705"/>
                  <a:ext cx="1202354" cy="498587"/>
                  <a:chOff x="3636346" y="6344681"/>
                  <a:chExt cx="1202354" cy="498587"/>
                </a:xfrm>
              </p:grpSpPr>
              <p:sp>
                <p:nvSpPr>
                  <p:cNvPr id="109" name="모서리가 둥근 직사각형 108"/>
                  <p:cNvSpPr/>
                  <p:nvPr/>
                </p:nvSpPr>
                <p:spPr>
                  <a:xfrm>
                    <a:off x="3636346" y="6344681"/>
                    <a:ext cx="1202354" cy="495441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22A097"/>
                  </a:solidFill>
                  <a:ln w="1905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11303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ko-KR" altLang="en-US" sz="32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Avenir Next Regular"/>
                      <a:ea typeface="Avenir Next Regular"/>
                      <a:cs typeface="Avenir Next Regular"/>
                      <a:sym typeface="Avenir Next Regular"/>
                    </a:endParaRPr>
                  </a:p>
                </p:txBody>
              </p:sp>
              <p:sp>
                <p:nvSpPr>
                  <p:cNvPr id="110" name="TextBox 109"/>
                  <p:cNvSpPr txBox="1"/>
                  <p:nvPr/>
                </p:nvSpPr>
                <p:spPr>
                  <a:xfrm>
                    <a:off x="3778373" y="6352877"/>
                    <a:ext cx="918300" cy="49039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2438400" rtl="0" fontAlgn="auto" latinLnBrk="0" hangingPunct="0">
                      <a:lnSpc>
                        <a:spcPct val="9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ko-KR" altLang="en-US" sz="2800" b="1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FillTx/>
                        <a:latin typeface="나눔고딕" panose="020D0604000000000000" pitchFamily="50" charset="-127"/>
                        <a:ea typeface="나눔고딕" panose="020D0604000000000000" pitchFamily="50" charset="-127"/>
                        <a:sym typeface="Canela Text Regular"/>
                      </a:rPr>
                      <a:t>보기</a:t>
                    </a:r>
                    <a:endParaRPr kumimoji="0" lang="ko-KR" altLang="en-US" sz="2800" b="1" i="0" u="none" strike="noStrike" cap="none" spc="0" normalizeH="0" baseline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FillTx/>
                      <a:latin typeface="나눔고딕" panose="020D0604000000000000" pitchFamily="50" charset="-127"/>
                      <a:ea typeface="나눔고딕" panose="020D0604000000000000" pitchFamily="50" charset="-127"/>
                      <a:sym typeface="Canela Text Regular"/>
                    </a:endParaRPr>
                  </a:p>
                </p:txBody>
              </p:sp>
            </p:grpSp>
            <p:grpSp>
              <p:nvGrpSpPr>
                <p:cNvPr id="100" name="그룹 99"/>
                <p:cNvGrpSpPr/>
                <p:nvPr/>
              </p:nvGrpSpPr>
              <p:grpSpPr>
                <a:xfrm>
                  <a:off x="5441912" y="6396055"/>
                  <a:ext cx="1640271" cy="619886"/>
                  <a:chOff x="5441912" y="6369444"/>
                  <a:chExt cx="1640271" cy="619886"/>
                </a:xfrm>
              </p:grpSpPr>
              <p:sp>
                <p:nvSpPr>
                  <p:cNvPr id="107" name="모서리가 둥근 직사각형 106"/>
                  <p:cNvSpPr/>
                  <p:nvPr/>
                </p:nvSpPr>
                <p:spPr>
                  <a:xfrm>
                    <a:off x="5441912" y="6369444"/>
                    <a:ext cx="1640271" cy="61988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E9F4F5"/>
                  </a:solidFill>
                  <a:ln w="1905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11303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ko-KR" altLang="en-US" sz="32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Avenir Next Regular"/>
                      <a:ea typeface="Avenir Next Regular"/>
                      <a:cs typeface="Avenir Next Regular"/>
                      <a:sym typeface="Avenir Next Regular"/>
                    </a:endParaRPr>
                  </a:p>
                </p:txBody>
              </p:sp>
              <p:sp>
                <p:nvSpPr>
                  <p:cNvPr id="108" name="01 성의 발달"/>
                  <p:cNvSpPr txBox="1"/>
                  <p:nvPr/>
                </p:nvSpPr>
                <p:spPr>
                  <a:xfrm>
                    <a:off x="5743535" y="6408031"/>
                    <a:ext cx="1037024" cy="542713"/>
                  </a:xfrm>
                  <a:prstGeom prst="rect">
                    <a:avLst/>
                  </a:prstGeom>
                  <a:ln w="12700">
                    <a:miter lim="400000"/>
                  </a:ln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50800" tIns="50800" rIns="50800" bIns="50800" anchor="ctr">
                    <a:spAutoFit/>
                  </a:bodyPr>
                  <a:lstStyle>
                    <a:lvl1pPr algn="l" defTabSz="457200">
                      <a:lnSpc>
                        <a:spcPct val="120000"/>
                      </a:lnSpc>
                      <a:defRPr sz="3200">
                        <a:solidFill>
                          <a:schemeClr val="accent4">
                            <a:hueOff val="349036"/>
                            <a:lumOff val="17111"/>
                          </a:schemeClr>
                        </a:solidFill>
                        <a:latin typeface="나눔고딕 ExtraBold"/>
                        <a:ea typeface="나눔고딕 ExtraBold"/>
                        <a:cs typeface="나눔고딕 ExtraBold"/>
                        <a:sym typeface="나눔고딕 ExtraBold"/>
                      </a:defRPr>
                    </a:lvl1pPr>
                  </a:lstStyle>
                  <a:p>
                    <a:pPr algn="ctr"/>
                    <a:r>
                      <a:rPr lang="ko-KR" altLang="en-US" sz="2600" dirty="0" smtClean="0">
                        <a:solidFill>
                          <a:schemeClr val="tx1"/>
                        </a:solidFill>
                      </a:rPr>
                      <a:t>태동</a:t>
                    </a:r>
                    <a:endParaRPr sz="26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01" name="그룹 100"/>
                <p:cNvGrpSpPr/>
                <p:nvPr/>
              </p:nvGrpSpPr>
              <p:grpSpPr>
                <a:xfrm>
                  <a:off x="7613968" y="6396055"/>
                  <a:ext cx="1640271" cy="619886"/>
                  <a:chOff x="7613968" y="6361171"/>
                  <a:chExt cx="1640271" cy="619886"/>
                </a:xfrm>
              </p:grpSpPr>
              <p:sp>
                <p:nvSpPr>
                  <p:cNvPr id="105" name="모서리가 둥근 직사각형 104"/>
                  <p:cNvSpPr/>
                  <p:nvPr/>
                </p:nvSpPr>
                <p:spPr>
                  <a:xfrm>
                    <a:off x="7613968" y="6361171"/>
                    <a:ext cx="1640271" cy="61988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E9F4F5"/>
                  </a:solidFill>
                  <a:ln w="1905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11303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ko-KR" altLang="en-US" sz="32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Avenir Next Regular"/>
                      <a:ea typeface="Avenir Next Regular"/>
                      <a:cs typeface="Avenir Next Regular"/>
                      <a:sym typeface="Avenir Next Regular"/>
                    </a:endParaRPr>
                  </a:p>
                </p:txBody>
              </p:sp>
              <p:sp>
                <p:nvSpPr>
                  <p:cNvPr id="106" name="01 성의 발달"/>
                  <p:cNvSpPr txBox="1"/>
                  <p:nvPr/>
                </p:nvSpPr>
                <p:spPr>
                  <a:xfrm>
                    <a:off x="7915591" y="6399758"/>
                    <a:ext cx="1037024" cy="542713"/>
                  </a:xfrm>
                  <a:prstGeom prst="rect">
                    <a:avLst/>
                  </a:prstGeom>
                  <a:ln w="12700">
                    <a:miter lim="400000"/>
                  </a:ln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50800" tIns="50800" rIns="50800" bIns="50800" anchor="ctr">
                    <a:spAutoFit/>
                  </a:bodyPr>
                  <a:lstStyle>
                    <a:lvl1pPr algn="l" defTabSz="457200">
                      <a:lnSpc>
                        <a:spcPct val="120000"/>
                      </a:lnSpc>
                      <a:defRPr sz="3200">
                        <a:solidFill>
                          <a:schemeClr val="accent4">
                            <a:hueOff val="349036"/>
                            <a:lumOff val="17111"/>
                          </a:schemeClr>
                        </a:solidFill>
                        <a:latin typeface="나눔고딕 ExtraBold"/>
                        <a:ea typeface="나눔고딕 ExtraBold"/>
                        <a:cs typeface="나눔고딕 ExtraBold"/>
                        <a:sym typeface="나눔고딕 ExtraBold"/>
                      </a:defRPr>
                    </a:lvl1pPr>
                  </a:lstStyle>
                  <a:p>
                    <a:pPr algn="ctr"/>
                    <a:r>
                      <a:rPr lang="ko-KR" altLang="en-US" sz="2600" dirty="0" smtClean="0">
                        <a:solidFill>
                          <a:schemeClr val="tx1"/>
                        </a:solidFill>
                      </a:rPr>
                      <a:t>수정</a:t>
                    </a:r>
                    <a:endParaRPr sz="26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02" name="그룹 101"/>
                <p:cNvGrpSpPr/>
                <p:nvPr/>
              </p:nvGrpSpPr>
              <p:grpSpPr>
                <a:xfrm>
                  <a:off x="9823124" y="6396055"/>
                  <a:ext cx="1640271" cy="619886"/>
                  <a:chOff x="9823124" y="6361171"/>
                  <a:chExt cx="1640271" cy="619886"/>
                </a:xfrm>
              </p:grpSpPr>
              <p:sp>
                <p:nvSpPr>
                  <p:cNvPr id="103" name="모서리가 둥근 직사각형 102"/>
                  <p:cNvSpPr/>
                  <p:nvPr/>
                </p:nvSpPr>
                <p:spPr>
                  <a:xfrm>
                    <a:off x="9823124" y="6361171"/>
                    <a:ext cx="1640271" cy="61988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E9F4F5"/>
                  </a:solidFill>
                  <a:ln w="1905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11303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ko-KR" altLang="en-US" sz="32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Avenir Next Regular"/>
                      <a:ea typeface="Avenir Next Regular"/>
                      <a:cs typeface="Avenir Next Regular"/>
                      <a:sym typeface="Avenir Next Regular"/>
                    </a:endParaRPr>
                  </a:p>
                </p:txBody>
              </p:sp>
              <p:sp>
                <p:nvSpPr>
                  <p:cNvPr id="104" name="01 성의 발달"/>
                  <p:cNvSpPr txBox="1"/>
                  <p:nvPr/>
                </p:nvSpPr>
                <p:spPr>
                  <a:xfrm>
                    <a:off x="10124747" y="6399758"/>
                    <a:ext cx="1037024" cy="542713"/>
                  </a:xfrm>
                  <a:prstGeom prst="rect">
                    <a:avLst/>
                  </a:prstGeom>
                  <a:ln w="12700">
                    <a:miter lim="400000"/>
                  </a:ln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50800" tIns="50800" rIns="50800" bIns="50800" anchor="ctr">
                    <a:spAutoFit/>
                  </a:bodyPr>
                  <a:lstStyle>
                    <a:lvl1pPr algn="l" defTabSz="457200">
                      <a:lnSpc>
                        <a:spcPct val="120000"/>
                      </a:lnSpc>
                      <a:defRPr sz="3200">
                        <a:solidFill>
                          <a:schemeClr val="accent4">
                            <a:hueOff val="349036"/>
                            <a:lumOff val="17111"/>
                          </a:schemeClr>
                        </a:solidFill>
                        <a:latin typeface="나눔고딕 ExtraBold"/>
                        <a:ea typeface="나눔고딕 ExtraBold"/>
                        <a:cs typeface="나눔고딕 ExtraBold"/>
                        <a:sym typeface="나눔고딕 ExtraBold"/>
                      </a:defRPr>
                    </a:lvl1pPr>
                  </a:lstStyle>
                  <a:p>
                    <a:pPr algn="ctr"/>
                    <a:r>
                      <a:rPr lang="ko-KR" altLang="en-US" sz="2600" dirty="0" smtClean="0">
                        <a:solidFill>
                          <a:schemeClr val="tx1"/>
                        </a:solidFill>
                      </a:rPr>
                      <a:t>자궁</a:t>
                    </a:r>
                    <a:endParaRPr sz="26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12" name="모서리가 둥근 직사각형 111"/>
              <p:cNvSpPr/>
              <p:nvPr/>
            </p:nvSpPr>
            <p:spPr>
              <a:xfrm>
                <a:off x="11897167" y="12695381"/>
                <a:ext cx="1640271" cy="619886"/>
              </a:xfrm>
              <a:prstGeom prst="roundRect">
                <a:avLst>
                  <a:gd name="adj" fmla="val 50000"/>
                </a:avLst>
              </a:prstGeom>
              <a:solidFill>
                <a:srgbClr val="E9F4F5"/>
              </a:solidFill>
              <a:ln w="1905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113" name="01 성의 발달"/>
              <p:cNvSpPr txBox="1"/>
              <p:nvPr/>
            </p:nvSpPr>
            <p:spPr>
              <a:xfrm>
                <a:off x="12198790" y="12733968"/>
                <a:ext cx="1037024" cy="54271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 algn="l" defTabSz="457200">
                  <a:lnSpc>
                    <a:spcPct val="120000"/>
                  </a:lnSpc>
                  <a:defRPr sz="3200">
                    <a:solidFill>
                      <a:schemeClr val="accent4">
                        <a:hueOff val="349036"/>
                        <a:lumOff val="17111"/>
                      </a:schemeClr>
                    </a:solidFill>
                    <a:latin typeface="나눔고딕 ExtraBold"/>
                    <a:ea typeface="나눔고딕 ExtraBold"/>
                    <a:cs typeface="나눔고딕 ExtraBold"/>
                    <a:sym typeface="나눔고딕 ExtraBold"/>
                  </a:defRPr>
                </a:lvl1pPr>
              </a:lstStyle>
              <a:p>
                <a:pPr algn="ctr"/>
                <a:r>
                  <a:rPr lang="ko-KR" altLang="en-US" sz="2600" dirty="0" smtClean="0">
                    <a:solidFill>
                      <a:schemeClr val="tx1"/>
                    </a:solidFill>
                  </a:rPr>
                  <a:t>태교</a:t>
                </a:r>
                <a:endParaRPr sz="2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4" name="모서리가 둥근 직사각형 113"/>
              <p:cNvSpPr/>
              <p:nvPr/>
            </p:nvSpPr>
            <p:spPr>
              <a:xfrm>
                <a:off x="13949221" y="12683571"/>
                <a:ext cx="1640271" cy="619886"/>
              </a:xfrm>
              <a:prstGeom prst="roundRect">
                <a:avLst>
                  <a:gd name="adj" fmla="val 50000"/>
                </a:avLst>
              </a:prstGeom>
              <a:solidFill>
                <a:srgbClr val="E9F4F5"/>
              </a:solidFill>
              <a:ln w="1905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115" name="01 성의 발달"/>
            <p:cNvSpPr txBox="1"/>
            <p:nvPr/>
          </p:nvSpPr>
          <p:spPr>
            <a:xfrm>
              <a:off x="14250844" y="5022711"/>
              <a:ext cx="1037024" cy="5427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pPr algn="ctr"/>
              <a:r>
                <a:rPr lang="ko-KR" altLang="en-US" sz="2600" dirty="0" smtClean="0">
                  <a:solidFill>
                    <a:schemeClr val="tx1"/>
                  </a:solidFill>
                </a:rPr>
                <a:t>탯줄</a:t>
              </a:r>
              <a:endParaRPr sz="26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t>1 건강한 관계와 성</a:t>
            </a:r>
          </a:p>
        </p:txBody>
      </p:sp>
      <p:pic>
        <p:nvPicPr>
          <p:cNvPr id="247" name="이미지" descr="이미지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82881" y="2591157"/>
            <a:ext cx="21724991" cy="10637603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알맞은 말을 골라 초성 완성해보기"/>
          <p:cNvSpPr txBox="1"/>
          <p:nvPr/>
        </p:nvSpPr>
        <p:spPr>
          <a:xfrm>
            <a:off x="4181815" y="3259811"/>
            <a:ext cx="18102533" cy="2599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Autofit/>
          </a:bodyPr>
          <a:lstStyle>
            <a:lvl1pPr algn="l" defTabSz="457200">
              <a:lnSpc>
                <a:spcPts val="8900"/>
              </a:lnSpc>
              <a:defRPr sz="6500" b="1">
                <a:solidFill>
                  <a:schemeClr val="accent2">
                    <a:hueOff val="240640"/>
                    <a:satOff val="2542"/>
                    <a:lumOff val="-13198"/>
                  </a:schemeClr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rPr lang="ko-KR" altLang="en-US" sz="4400" dirty="0"/>
              <a:t>음란물은 청소년의 성장 발달에 해를 끼치고 인간관계에도 나쁜 영향을 줍니다</a:t>
            </a:r>
            <a:r>
              <a:rPr lang="en-US" altLang="ko-KR" sz="4400" dirty="0" smtClean="0"/>
              <a:t>. </a:t>
            </a:r>
            <a:r>
              <a:rPr lang="ko-KR" altLang="en-US" sz="4400" dirty="0" smtClean="0"/>
              <a:t>다음 </a:t>
            </a:r>
            <a:r>
              <a:rPr lang="ko-KR" altLang="en-US" sz="4400" dirty="0"/>
              <a:t>문장을 완성하여 음란물에 대처하는 나의 결심을 써 보세요</a:t>
            </a:r>
            <a:r>
              <a:rPr lang="en-US" altLang="ko-KR" sz="4400" dirty="0"/>
              <a:t>.</a:t>
            </a:r>
            <a:endParaRPr sz="2800" dirty="0"/>
          </a:p>
        </p:txBody>
      </p:sp>
      <p:sp>
        <p:nvSpPr>
          <p:cNvPr id="46" name="01 성의 발달"/>
          <p:cNvSpPr txBox="1"/>
          <p:nvPr/>
        </p:nvSpPr>
        <p:spPr>
          <a:xfrm>
            <a:off x="1049209" y="1286864"/>
            <a:ext cx="3285047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dirty="0" smtClean="0"/>
              <a:t>0</a:t>
            </a:r>
            <a:r>
              <a:rPr lang="en-US" dirty="0" smtClean="0"/>
              <a:t>3</a:t>
            </a:r>
            <a:r>
              <a:rPr dirty="0" smtClean="0"/>
              <a:t> </a:t>
            </a:r>
            <a:r>
              <a:rPr lang="ko-KR" altLang="en-US" dirty="0" smtClean="0"/>
              <a:t>올바른 성 문화</a:t>
            </a:r>
            <a:endParaRPr dirty="0"/>
          </a:p>
        </p:txBody>
      </p:sp>
      <p:sp>
        <p:nvSpPr>
          <p:cNvPr id="29" name="01 성의 발달"/>
          <p:cNvSpPr txBox="1"/>
          <p:nvPr/>
        </p:nvSpPr>
        <p:spPr>
          <a:xfrm>
            <a:off x="4181815" y="6257458"/>
            <a:ext cx="17619424" cy="333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pPr>
              <a:lnSpc>
                <a:spcPct val="200000"/>
              </a:lnSpc>
            </a:pPr>
            <a:r>
              <a:rPr lang="ko-KR" altLang="en-US" sz="35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음란물은                                                  입니다</a:t>
            </a:r>
            <a:r>
              <a:rPr lang="en-US" altLang="ko-KR" sz="35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ko-KR" altLang="en-US" sz="35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나는                                                         </a:t>
            </a:r>
            <a:r>
              <a:rPr lang="ko-KR" altLang="en-US" sz="3500" dirty="0" err="1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를</a:t>
            </a:r>
            <a:r>
              <a:rPr lang="en-US" altLang="ko-KR" sz="35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35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을</a:t>
            </a:r>
            <a:r>
              <a:rPr lang="en-US" altLang="ko-KR" sz="35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lang="ko-KR" altLang="en-US" sz="35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위해 음란물을</a:t>
            </a:r>
            <a:endParaRPr lang="en-US" altLang="ko-KR" sz="3500" dirty="0" smtClean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35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시청하지 않겠습니다</a:t>
            </a:r>
            <a:r>
              <a:rPr lang="en-US" altLang="ko-KR" sz="3500" dirty="0" smtClean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sz="35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grpSp>
        <p:nvGrpSpPr>
          <p:cNvPr id="26" name="그룹 25"/>
          <p:cNvGrpSpPr/>
          <p:nvPr/>
        </p:nvGrpSpPr>
        <p:grpSpPr>
          <a:xfrm>
            <a:off x="17657219" y="768758"/>
            <a:ext cx="5853052" cy="975763"/>
            <a:chOff x="19329492" y="938878"/>
            <a:chExt cx="5853052" cy="975763"/>
          </a:xfrm>
        </p:grpSpPr>
        <p:grpSp>
          <p:nvGrpSpPr>
            <p:cNvPr id="27" name="그룹 26"/>
            <p:cNvGrpSpPr/>
            <p:nvPr/>
          </p:nvGrpSpPr>
          <p:grpSpPr>
            <a:xfrm>
              <a:off x="19329492" y="938878"/>
              <a:ext cx="5853052" cy="878396"/>
              <a:chOff x="19329492" y="917613"/>
              <a:chExt cx="5853052" cy="878396"/>
            </a:xfrm>
          </p:grpSpPr>
          <p:sp>
            <p:nvSpPr>
              <p:cNvPr id="32" name="직사각형 31"/>
              <p:cNvSpPr/>
              <p:nvPr/>
            </p:nvSpPr>
            <p:spPr>
              <a:xfrm>
                <a:off x="20341492" y="974027"/>
                <a:ext cx="4841052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/>
                <a:r>
                  <a:rPr lang="ko-KR" altLang="en-US" sz="5000" dirty="0" smtClean="0">
                    <a:latin typeface="HakgyoansimDunggeunmisoOTF-B" panose="02000703000000000000" pitchFamily="50" charset="-127"/>
                    <a:ea typeface="HakgyoansimDunggeunmisoOTF-B" panose="02000703000000000000" pitchFamily="50" charset="-127"/>
                  </a:rPr>
                  <a:t>음란물과 성 건강</a:t>
                </a:r>
              </a:p>
            </p:txBody>
          </p:sp>
          <p:sp>
            <p:nvSpPr>
              <p:cNvPr id="33" name="타원 32"/>
              <p:cNvSpPr/>
              <p:nvPr/>
            </p:nvSpPr>
            <p:spPr>
              <a:xfrm>
                <a:off x="19329492" y="917613"/>
                <a:ext cx="878396" cy="878396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rgbClr val="6DBA44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19463097" y="981052"/>
              <a:ext cx="557845" cy="9335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ko-KR" sz="6000" b="0" i="0" u="none" strike="noStrike" cap="none" spc="0" normalizeH="0" baseline="0" dirty="0" smtClean="0">
                  <a:ln>
                    <a:noFill/>
                  </a:ln>
                  <a:solidFill>
                    <a:srgbClr val="6DBA44"/>
                  </a:solidFill>
                  <a:effectLst/>
                  <a:uFillTx/>
                  <a:latin typeface="Sandoll 고딕NeoRound 07 Bd" panose="020B0600000101010101" pitchFamily="34" charset="-127"/>
                  <a:ea typeface="Sandoll 고딕NeoRound 07 Bd" panose="020B0600000101010101" pitchFamily="34" charset="-127"/>
                  <a:sym typeface="Canela Text Regular"/>
                </a:rPr>
                <a:t>3</a:t>
              </a:r>
              <a:endParaRPr kumimoji="0" lang="ko-KR" altLang="en-US" sz="6000" b="0" i="0" u="none" strike="noStrike" cap="none" spc="0" normalizeH="0" baseline="0" dirty="0">
                <a:ln>
                  <a:noFill/>
                </a:ln>
                <a:solidFill>
                  <a:srgbClr val="6DBA44"/>
                </a:solidFill>
                <a:effectLst/>
                <a:uFillTx/>
                <a:latin typeface="Sandoll 고딕NeoRound 07 Bd" panose="020B0600000101010101" pitchFamily="34" charset="-127"/>
                <a:ea typeface="Sandoll 고딕NeoRound 07 Bd" panose="020B0600000101010101" pitchFamily="34" charset="-127"/>
                <a:sym typeface="Canela Text Regular"/>
              </a:endParaRPr>
            </a:p>
          </p:txBody>
        </p:sp>
      </p:grpSp>
      <p:sp>
        <p:nvSpPr>
          <p:cNvPr id="34" name="모서리가 둥근 직사각형 33"/>
          <p:cNvSpPr/>
          <p:nvPr/>
        </p:nvSpPr>
        <p:spPr>
          <a:xfrm>
            <a:off x="6152120" y="6536221"/>
            <a:ext cx="5716792" cy="892847"/>
          </a:xfrm>
          <a:prstGeom prst="roundRect">
            <a:avLst>
              <a:gd name="adj" fmla="val 45610"/>
            </a:avLst>
          </a:prstGeom>
          <a:solidFill>
            <a:srgbClr val="E9F4F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sp>
        <p:nvSpPr>
          <p:cNvPr id="35" name="모서리가 둥근 직사각형 34"/>
          <p:cNvSpPr/>
          <p:nvPr/>
        </p:nvSpPr>
        <p:spPr>
          <a:xfrm>
            <a:off x="5212080" y="7758416"/>
            <a:ext cx="6656832" cy="892847"/>
          </a:xfrm>
          <a:prstGeom prst="roundRect">
            <a:avLst>
              <a:gd name="adj" fmla="val 45610"/>
            </a:avLst>
          </a:prstGeom>
          <a:solidFill>
            <a:srgbClr val="E9F4F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11303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grpSp>
        <p:nvGrpSpPr>
          <p:cNvPr id="36" name="그룹 35"/>
          <p:cNvGrpSpPr/>
          <p:nvPr/>
        </p:nvGrpSpPr>
        <p:grpSpPr>
          <a:xfrm>
            <a:off x="12818811" y="10273826"/>
            <a:ext cx="7915890" cy="2628000"/>
            <a:chOff x="12946827" y="10967294"/>
            <a:chExt cx="7915890" cy="2628000"/>
          </a:xfrm>
        </p:grpSpPr>
        <p:sp>
          <p:nvSpPr>
            <p:cNvPr id="37" name="모서리가 둥근 직사각형 36"/>
            <p:cNvSpPr/>
            <p:nvPr/>
          </p:nvSpPr>
          <p:spPr>
            <a:xfrm>
              <a:off x="13573779" y="10967294"/>
              <a:ext cx="7288938" cy="2628000"/>
            </a:xfrm>
            <a:prstGeom prst="roundRect">
              <a:avLst>
                <a:gd name="adj" fmla="val 18572"/>
              </a:avLst>
            </a:prstGeom>
            <a:solidFill>
              <a:srgbClr val="00A39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grpSp>
          <p:nvGrpSpPr>
            <p:cNvPr id="40" name="그룹 39"/>
            <p:cNvGrpSpPr/>
            <p:nvPr/>
          </p:nvGrpSpPr>
          <p:grpSpPr>
            <a:xfrm>
              <a:off x="12946827" y="12029055"/>
              <a:ext cx="967200" cy="398544"/>
              <a:chOff x="10332056" y="11092070"/>
              <a:chExt cx="967200" cy="398544"/>
            </a:xfrm>
          </p:grpSpPr>
          <p:sp>
            <p:nvSpPr>
              <p:cNvPr id="43" name="모서리가 둥근 직사각형 42"/>
              <p:cNvSpPr/>
              <p:nvPr/>
            </p:nvSpPr>
            <p:spPr>
              <a:xfrm>
                <a:off x="10332056" y="11092070"/>
                <a:ext cx="967200" cy="39854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19050" cap="flat">
                <a:solidFill>
                  <a:srgbClr val="00A396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11303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Avenir Next Regular"/>
                  <a:ea typeface="Avenir Next Regular"/>
                  <a:cs typeface="Avenir Next Regular"/>
                  <a:sym typeface="Avenir Next Regular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0547953" y="11115397"/>
                <a:ext cx="535404" cy="3518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1800" b="1" dirty="0" smtClean="0">
                    <a:solidFill>
                      <a:srgbClr val="00A396"/>
                    </a:solidFill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예시</a:t>
                </a:r>
                <a:endParaRPr kumimoji="0" lang="ko-KR" altLang="en-US" sz="1800" b="1" i="0" u="none" strike="noStrike" cap="none" spc="0" normalizeH="0" baseline="0" dirty="0">
                  <a:ln>
                    <a:noFill/>
                  </a:ln>
                  <a:solidFill>
                    <a:srgbClr val="00A396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endParaRPr>
              </a:p>
            </p:txBody>
          </p:sp>
        </p:grpSp>
        <p:sp>
          <p:nvSpPr>
            <p:cNvPr id="41" name="모서리가 둥근 직사각형 40"/>
            <p:cNvSpPr/>
            <p:nvPr/>
          </p:nvSpPr>
          <p:spPr>
            <a:xfrm>
              <a:off x="14044617" y="11237294"/>
              <a:ext cx="6467746" cy="2088000"/>
            </a:xfrm>
            <a:prstGeom prst="roundRect">
              <a:avLst>
                <a:gd name="adj" fmla="val 18572"/>
              </a:avLst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42" name="01 성의 발달"/>
            <p:cNvSpPr txBox="1"/>
            <p:nvPr/>
          </p:nvSpPr>
          <p:spPr>
            <a:xfrm>
              <a:off x="14261706" y="11512235"/>
              <a:ext cx="5591890" cy="143218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l" defTabSz="457200">
                <a:lnSpc>
                  <a:spcPct val="120000"/>
                </a:lnSpc>
                <a:defRPr sz="3200">
                  <a:solidFill>
                    <a:schemeClr val="accent4">
                      <a:hueOff val="349036"/>
                      <a:lumOff val="17111"/>
                    </a:schemeClr>
                  </a:solidFill>
                  <a:latin typeface="나눔고딕 ExtraBold"/>
                  <a:ea typeface="나눔고딕 ExtraBold"/>
                  <a:cs typeface="나눔고딕 ExtraBold"/>
                  <a:sym typeface="나눔고딕 ExtraBold"/>
                </a:defRPr>
              </a:lvl1pPr>
            </a:lstStyle>
            <a:p>
              <a:r>
                <a:rPr lang="ko-KR" altLang="en-US" sz="24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음란물은 점점 빠져들어 헤어나오기 어렵게 되는 늪입니다</a:t>
              </a:r>
              <a:r>
                <a:rPr lang="en-US" altLang="ko-KR" sz="2400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 </a:t>
              </a:r>
              <a:r>
                <a:rPr lang="ko-KR" altLang="en-US" sz="2400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나는 </a:t>
              </a:r>
              <a:r>
                <a:rPr lang="ko-KR" altLang="en-US" sz="24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내 인생이 늪에 빠지지 않기 위해 음란물을 </a:t>
              </a:r>
              <a:r>
                <a:rPr lang="ko-KR" altLang="en-US" sz="2400" dirty="0" smtClean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시청하지 않겠습니다</a:t>
              </a:r>
              <a:r>
                <a:rPr lang="en-US" altLang="ko-KR" sz="2400" dirty="0">
                  <a:solidFill>
                    <a:schemeClr val="tx1"/>
                  </a:solidFill>
                  <a:latin typeface="나눔고딕" panose="020D0604000000000000" pitchFamily="50" charset="-127"/>
                  <a:ea typeface="나눔고딕" panose="020D0604000000000000" pitchFamily="50" charset="-127"/>
                </a:rPr>
                <a:t>.</a:t>
              </a:r>
              <a:endParaRPr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88809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9492" y="1631618"/>
            <a:ext cx="11211620" cy="11665355"/>
          </a:xfrm>
          <a:prstGeom prst="rect">
            <a:avLst/>
          </a:prstGeom>
        </p:spPr>
      </p:pic>
      <p:pic>
        <p:nvPicPr>
          <p:cNvPr id="244" name="이미지" descr="이미지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t>1 건강한 관계와 성</a:t>
            </a:r>
          </a:p>
        </p:txBody>
      </p:sp>
      <p:sp>
        <p:nvSpPr>
          <p:cNvPr id="46" name="01 성의 발달"/>
          <p:cNvSpPr txBox="1"/>
          <p:nvPr/>
        </p:nvSpPr>
        <p:spPr>
          <a:xfrm>
            <a:off x="1482881" y="1284857"/>
            <a:ext cx="2315783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lang="ko-KR" altLang="en-US" dirty="0" smtClean="0"/>
              <a:t>단원 마무리</a:t>
            </a:r>
            <a:endParaRPr dirty="0"/>
          </a:p>
        </p:txBody>
      </p:sp>
      <p:grpSp>
        <p:nvGrpSpPr>
          <p:cNvPr id="22" name="그룹 21"/>
          <p:cNvGrpSpPr/>
          <p:nvPr/>
        </p:nvGrpSpPr>
        <p:grpSpPr>
          <a:xfrm>
            <a:off x="1049209" y="3108960"/>
            <a:ext cx="3230183" cy="1097280"/>
            <a:chOff x="1049209" y="3108960"/>
            <a:chExt cx="3230183" cy="1097280"/>
          </a:xfrm>
        </p:grpSpPr>
        <p:sp>
          <p:nvSpPr>
            <p:cNvPr id="23" name="모서리가 둥근 직사각형 22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F297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647997" y="3329305"/>
              <a:ext cx="2032608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0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확인하기</a:t>
              </a:r>
              <a:endParaRPr kumimoji="0" lang="ko-KR" altLang="en-US" sz="4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4" name="직사각형 3"/>
          <p:cNvSpPr/>
          <p:nvPr/>
        </p:nvSpPr>
        <p:spPr>
          <a:xfrm>
            <a:off x="890114" y="4694798"/>
            <a:ext cx="4998622" cy="1953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2800" dirty="0">
                <a:latin typeface="HakgyoansimDunggeunmisoOTF-B" panose="02000703000000000000" pitchFamily="50" charset="-127"/>
                <a:ea typeface="HakgyoansimDunggeunmisoOTF-B" panose="02000703000000000000" pitchFamily="50" charset="-127"/>
              </a:rPr>
              <a:t>건강한 관계와 성 단원에서 배운 내용을 떠올리며</a:t>
            </a:r>
            <a:r>
              <a:rPr lang="en-US" altLang="ko-KR" sz="2800" dirty="0">
                <a:latin typeface="HakgyoansimDunggeunmisoOTF-B" panose="02000703000000000000" pitchFamily="50" charset="-127"/>
                <a:ea typeface="HakgyoansimDunggeunmisoOTF-B" panose="02000703000000000000" pitchFamily="50" charset="-127"/>
              </a:rPr>
              <a:t>, </a:t>
            </a:r>
            <a:r>
              <a:rPr lang="ko-KR" altLang="en-US" sz="2800" dirty="0">
                <a:latin typeface="HakgyoansimDunggeunmisoOTF-B" panose="02000703000000000000" pitchFamily="50" charset="-127"/>
                <a:ea typeface="HakgyoansimDunggeunmisoOTF-B" panose="02000703000000000000" pitchFamily="50" charset="-127"/>
              </a:rPr>
              <a:t>나만의 </a:t>
            </a:r>
            <a:r>
              <a:rPr lang="ko-KR" altLang="en-US" sz="2800" dirty="0" err="1">
                <a:latin typeface="HakgyoansimDunggeunmisoOTF-B" panose="02000703000000000000" pitchFamily="50" charset="-127"/>
                <a:ea typeface="HakgyoansimDunggeunmisoOTF-B" panose="02000703000000000000" pitchFamily="50" charset="-127"/>
              </a:rPr>
              <a:t>만다라트를</a:t>
            </a:r>
            <a:r>
              <a:rPr lang="ko-KR" altLang="en-US" sz="2800" dirty="0">
                <a:latin typeface="HakgyoansimDunggeunmisoOTF-B" panose="02000703000000000000" pitchFamily="50" charset="-127"/>
                <a:ea typeface="HakgyoansimDunggeunmisoOTF-B" panose="02000703000000000000" pitchFamily="50" charset="-127"/>
              </a:rPr>
              <a:t> 완성해 보세요</a:t>
            </a:r>
            <a:r>
              <a:rPr lang="en-US" altLang="ko-KR" sz="2800" dirty="0">
                <a:latin typeface="HakgyoansimDunggeunmisoOTF-B" panose="02000703000000000000" pitchFamily="50" charset="-127"/>
                <a:ea typeface="HakgyoansimDunggeunmisoOTF-B" panose="02000703000000000000" pitchFamily="50" charset="-127"/>
              </a:rPr>
              <a:t>.</a:t>
            </a:r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5223045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t>1 건강한 관계와 성</a:t>
            </a:r>
          </a:p>
        </p:txBody>
      </p:sp>
      <p:sp>
        <p:nvSpPr>
          <p:cNvPr id="46" name="01 성의 발달"/>
          <p:cNvSpPr txBox="1"/>
          <p:nvPr/>
        </p:nvSpPr>
        <p:spPr>
          <a:xfrm>
            <a:off x="1482881" y="1284857"/>
            <a:ext cx="2315783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lang="ko-KR" altLang="en-US" dirty="0" smtClean="0"/>
              <a:t>단원 마무리</a:t>
            </a:r>
            <a:endParaRPr dirty="0"/>
          </a:p>
        </p:txBody>
      </p:sp>
      <p:grpSp>
        <p:nvGrpSpPr>
          <p:cNvPr id="22" name="그룹 21"/>
          <p:cNvGrpSpPr/>
          <p:nvPr/>
        </p:nvGrpSpPr>
        <p:grpSpPr>
          <a:xfrm>
            <a:off x="1049209" y="3108960"/>
            <a:ext cx="3230183" cy="1097280"/>
            <a:chOff x="1049209" y="3108960"/>
            <a:chExt cx="3230183" cy="1097280"/>
          </a:xfrm>
        </p:grpSpPr>
        <p:sp>
          <p:nvSpPr>
            <p:cNvPr id="23" name="모서리가 둥근 직사각형 22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solidFill>
              <a:srgbClr val="00A39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647997" y="3329305"/>
              <a:ext cx="2032608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0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실천하기</a:t>
              </a:r>
              <a:endParaRPr kumimoji="0" lang="ko-KR" altLang="en-US" sz="4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4" name="직사각형 3"/>
          <p:cNvSpPr/>
          <p:nvPr/>
        </p:nvSpPr>
        <p:spPr>
          <a:xfrm>
            <a:off x="890114" y="4694798"/>
            <a:ext cx="49986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2800" dirty="0" smtClean="0">
                <a:latin typeface="HakgyoansimDunggeunmisoOTF-B" panose="02000703000000000000" pitchFamily="50" charset="-127"/>
                <a:ea typeface="HakgyoansimDunggeunmisoOTF-B" panose="02000703000000000000" pitchFamily="50" charset="-127"/>
              </a:rPr>
              <a:t>부모님과 함께 나의 탄생 카드를</a:t>
            </a:r>
            <a:endParaRPr lang="en-US" altLang="ko-KR" sz="2800" dirty="0" smtClean="0">
              <a:latin typeface="HakgyoansimDunggeunmisoOTF-B" panose="02000703000000000000" pitchFamily="50" charset="-127"/>
              <a:ea typeface="HakgyoansimDunggeunmisoOTF-B" panose="02000703000000000000" pitchFamily="50" charset="-127"/>
            </a:endParaRPr>
          </a:p>
          <a:p>
            <a:pPr algn="l">
              <a:lnSpc>
                <a:spcPct val="150000"/>
              </a:lnSpc>
            </a:pPr>
            <a:r>
              <a:rPr lang="ko-KR" altLang="en-US" sz="2800" dirty="0" smtClean="0">
                <a:latin typeface="HakgyoansimDunggeunmisoOTF-B" panose="02000703000000000000" pitchFamily="50" charset="-127"/>
                <a:ea typeface="HakgyoansimDunggeunmisoOTF-B" panose="02000703000000000000" pitchFamily="50" charset="-127"/>
              </a:rPr>
              <a:t>만들어 보세요</a:t>
            </a:r>
            <a:r>
              <a:rPr lang="en-US" altLang="ko-KR" sz="2800" dirty="0">
                <a:latin typeface="HakgyoansimDunggeunmisoOTF-B" panose="02000703000000000000" pitchFamily="50" charset="-127"/>
                <a:ea typeface="HakgyoansimDunggeunmisoOTF-B" panose="02000703000000000000" pitchFamily="50" charset="-127"/>
              </a:rPr>
              <a:t>.</a:t>
            </a:r>
            <a:endParaRPr lang="ko-KR" altLang="en-US" sz="28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5150" y="4507529"/>
            <a:ext cx="13568306" cy="716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5529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941" y="-21464"/>
            <a:ext cx="24439882" cy="26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1 건강한 관계와 성"/>
          <p:cNvSpPr txBox="1"/>
          <p:nvPr/>
        </p:nvSpPr>
        <p:spPr>
          <a:xfrm>
            <a:off x="570790" y="630531"/>
            <a:ext cx="48553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4000" b="1">
                <a:solidFill>
                  <a:srgbClr val="FFFFFF"/>
                </a:solidFill>
                <a:latin typeface="나눔고딕"/>
                <a:ea typeface="나눔고딕"/>
                <a:cs typeface="나눔고딕"/>
                <a:sym typeface="나눔고딕"/>
              </a:defRPr>
            </a:lvl1pPr>
          </a:lstStyle>
          <a:p>
            <a:r>
              <a:t>1 건강한 관계와 성</a:t>
            </a:r>
          </a:p>
        </p:txBody>
      </p:sp>
      <p:sp>
        <p:nvSpPr>
          <p:cNvPr id="46" name="01 성의 발달"/>
          <p:cNvSpPr txBox="1"/>
          <p:nvPr/>
        </p:nvSpPr>
        <p:spPr>
          <a:xfrm>
            <a:off x="1482881" y="1284857"/>
            <a:ext cx="2315783" cy="69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lnSpc>
                <a:spcPct val="120000"/>
              </a:lnSpc>
              <a:defRPr sz="3200">
                <a:solidFill>
                  <a:schemeClr val="accent4">
                    <a:hueOff val="349036"/>
                    <a:lumOff val="17111"/>
                  </a:schemeClr>
                </a:solidFill>
                <a:latin typeface="나눔고딕 ExtraBold"/>
                <a:ea typeface="나눔고딕 ExtraBold"/>
                <a:cs typeface="나눔고딕 ExtraBold"/>
                <a:sym typeface="나눔고딕 ExtraBold"/>
              </a:defRPr>
            </a:lvl1pPr>
          </a:lstStyle>
          <a:p>
            <a:r>
              <a:rPr lang="ko-KR" altLang="en-US" dirty="0" smtClean="0"/>
              <a:t>단원 마무리</a:t>
            </a:r>
            <a:endParaRPr dirty="0"/>
          </a:p>
        </p:txBody>
      </p:sp>
      <p:grpSp>
        <p:nvGrpSpPr>
          <p:cNvPr id="22" name="그룹 21"/>
          <p:cNvGrpSpPr/>
          <p:nvPr/>
        </p:nvGrpSpPr>
        <p:grpSpPr>
          <a:xfrm>
            <a:off x="1049209" y="3108960"/>
            <a:ext cx="3230183" cy="1097280"/>
            <a:chOff x="1049209" y="3108960"/>
            <a:chExt cx="3230183" cy="1097280"/>
          </a:xfrm>
          <a:solidFill>
            <a:srgbClr val="FF66CC"/>
          </a:solidFill>
        </p:grpSpPr>
        <p:sp>
          <p:nvSpPr>
            <p:cNvPr id="23" name="모서리가 둥근 직사각형 22"/>
            <p:cNvSpPr/>
            <p:nvPr/>
          </p:nvSpPr>
          <p:spPr>
            <a:xfrm>
              <a:off x="1049209" y="3108960"/>
              <a:ext cx="3230183" cy="1097280"/>
            </a:xfrm>
            <a:prstGeom prst="roundRect">
              <a:avLst>
                <a:gd name="adj" fmla="val 38334"/>
              </a:avLst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11303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Next Regular"/>
                <a:ea typeface="Avenir Next Regular"/>
                <a:cs typeface="Avenir Next Regular"/>
                <a:sym typeface="Avenir Next Regular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647997" y="3329305"/>
              <a:ext cx="2032608" cy="656590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2438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4000" b="1" i="0" u="none" strike="noStrike" cap="none" spc="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나눔고딕" panose="020D0604000000000000" pitchFamily="50" charset="-127"/>
                  <a:ea typeface="나눔고딕" panose="020D0604000000000000" pitchFamily="50" charset="-127"/>
                  <a:sym typeface="Canela Text Regular"/>
                </a:rPr>
                <a:t>평가하기</a:t>
              </a:r>
              <a:endParaRPr kumimoji="0" lang="ko-KR" altLang="en-US" sz="4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나눔고딕" panose="020D0604000000000000" pitchFamily="50" charset="-127"/>
                <a:ea typeface="나눔고딕" panose="020D0604000000000000" pitchFamily="50" charset="-127"/>
                <a:sym typeface="Canela Text Regular"/>
              </a:endParaRPr>
            </a:p>
          </p:txBody>
        </p:sp>
      </p:grpSp>
      <p:sp>
        <p:nvSpPr>
          <p:cNvPr id="4" name="직사각형 3"/>
          <p:cNvSpPr/>
          <p:nvPr/>
        </p:nvSpPr>
        <p:spPr>
          <a:xfrm>
            <a:off x="890114" y="4694798"/>
            <a:ext cx="4998622" cy="1953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ko-KR" altLang="en-US" sz="2800" dirty="0">
                <a:latin typeface="HakgyoansimDunggeunmisoOTF-B" panose="02000703000000000000" pitchFamily="50" charset="-127"/>
                <a:ea typeface="HakgyoansimDunggeunmisoOTF-B" panose="02000703000000000000" pitchFamily="50" charset="-127"/>
              </a:rPr>
              <a:t>건강한 관계와 성 단원을 배운 뒤 내가 얼마나 달라졌는지 평가해 보세요</a:t>
            </a:r>
            <a:r>
              <a:rPr lang="en-US" altLang="ko-KR" sz="2800" dirty="0">
                <a:latin typeface="HakgyoansimDunggeunmisoOTF-B" panose="02000703000000000000" pitchFamily="50" charset="-127"/>
                <a:ea typeface="HakgyoansimDunggeunmisoOTF-B" panose="02000703000000000000" pitchFamily="50" charset="-127"/>
              </a:rPr>
              <a:t>.</a:t>
            </a:r>
            <a:endParaRPr lang="ko-KR" altLang="en-US" sz="28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428" y="4694798"/>
            <a:ext cx="15280205" cy="523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588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venir Next Regular"/>
            <a:ea typeface="Avenir Next Regular"/>
            <a:cs typeface="Avenir Next Regular"/>
            <a:sym typeface="Avenir N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4163</Words>
  <Application>Microsoft Office PowerPoint</Application>
  <PresentationFormat>사용자 지정</PresentationFormat>
  <Paragraphs>894</Paragraphs>
  <Slides>93</Slides>
  <Notes>38</Notes>
  <HiddenSlides>0</HiddenSlides>
  <MMClips>0</MMClips>
  <ScaleCrop>false</ScaleCrop>
  <HeadingPairs>
    <vt:vector size="6" baseType="variant">
      <vt:variant>
        <vt:lpstr>사용한 글꼴</vt:lpstr>
      </vt:variant>
      <vt:variant>
        <vt:i4>16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93</vt:i4>
      </vt:variant>
    </vt:vector>
  </HeadingPairs>
  <TitlesOfParts>
    <vt:vector size="110" baseType="lpstr">
      <vt:lpstr>Avenir Next Medium</vt:lpstr>
      <vt:lpstr>Avenir Next Regular</vt:lpstr>
      <vt:lpstr>AvenirNext-DemiBold</vt:lpstr>
      <vt:lpstr>Canela Bold</vt:lpstr>
      <vt:lpstr>Canela Deck Regular</vt:lpstr>
      <vt:lpstr>Canela Regular</vt:lpstr>
      <vt:lpstr>Canela Text Regular</vt:lpstr>
      <vt:lpstr>HakgyoansimDunggeunmisoOTF-B</vt:lpstr>
      <vt:lpstr>Helvetica Neue</vt:lpstr>
      <vt:lpstr>Sandoll 고딕Neo1 05 Medium</vt:lpstr>
      <vt:lpstr>Sandoll 고딕NeoRound 07 Bd</vt:lpstr>
      <vt:lpstr>나눔고딕</vt:lpstr>
      <vt:lpstr>나눔고딕 ExtraBold</vt:lpstr>
      <vt:lpstr>나눔명조</vt:lpstr>
      <vt:lpstr>맑은 고딕</vt:lpstr>
      <vt:lpstr>학교안심 둥근미소 TTF B</vt:lpstr>
      <vt:lpstr>23_ClassicWhite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Administrator</dc:creator>
  <cp:lastModifiedBy>USER</cp:lastModifiedBy>
  <cp:revision>94</cp:revision>
  <dcterms:modified xsi:type="dcterms:W3CDTF">2025-09-09T00:53:08Z</dcterms:modified>
</cp:coreProperties>
</file>