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1"/>
  </p:notesMasterIdLst>
  <p:sldIdLst>
    <p:sldId id="257" r:id="rId2"/>
    <p:sldId id="379" r:id="rId3"/>
    <p:sldId id="373" r:id="rId4"/>
    <p:sldId id="355" r:id="rId5"/>
    <p:sldId id="374" r:id="rId6"/>
    <p:sldId id="392" r:id="rId7"/>
    <p:sldId id="391" r:id="rId8"/>
    <p:sldId id="393" r:id="rId9"/>
    <p:sldId id="261" r:id="rId10"/>
    <p:sldId id="394" r:id="rId11"/>
    <p:sldId id="263" r:id="rId12"/>
    <p:sldId id="377" r:id="rId13"/>
    <p:sldId id="265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27" r:id="rId47"/>
    <p:sldId id="428" r:id="rId48"/>
    <p:sldId id="429" r:id="rId49"/>
    <p:sldId id="430" r:id="rId50"/>
    <p:sldId id="431" r:id="rId51"/>
    <p:sldId id="432" r:id="rId52"/>
    <p:sldId id="433" r:id="rId53"/>
    <p:sldId id="434" r:id="rId54"/>
    <p:sldId id="435" r:id="rId55"/>
    <p:sldId id="436" r:id="rId56"/>
    <p:sldId id="437" r:id="rId57"/>
    <p:sldId id="438" r:id="rId58"/>
    <p:sldId id="439" r:id="rId59"/>
    <p:sldId id="440" r:id="rId60"/>
    <p:sldId id="441" r:id="rId61"/>
    <p:sldId id="442" r:id="rId62"/>
    <p:sldId id="443" r:id="rId63"/>
    <p:sldId id="444" r:id="rId64"/>
    <p:sldId id="445" r:id="rId65"/>
    <p:sldId id="446" r:id="rId66"/>
    <p:sldId id="447" r:id="rId67"/>
    <p:sldId id="448" r:id="rId68"/>
    <p:sldId id="449" r:id="rId69"/>
    <p:sldId id="450" r:id="rId70"/>
    <p:sldId id="451" r:id="rId71"/>
    <p:sldId id="452" r:id="rId72"/>
    <p:sldId id="453" r:id="rId73"/>
    <p:sldId id="454" r:id="rId74"/>
    <p:sldId id="455" r:id="rId75"/>
    <p:sldId id="456" r:id="rId76"/>
    <p:sldId id="457" r:id="rId77"/>
    <p:sldId id="458" r:id="rId78"/>
    <p:sldId id="459" r:id="rId79"/>
    <p:sldId id="460" r:id="rId80"/>
    <p:sldId id="461" r:id="rId81"/>
    <p:sldId id="462" r:id="rId82"/>
    <p:sldId id="463" r:id="rId83"/>
    <p:sldId id="464" r:id="rId84"/>
    <p:sldId id="465" r:id="rId85"/>
    <p:sldId id="466" r:id="rId86"/>
    <p:sldId id="467" r:id="rId87"/>
    <p:sldId id="468" r:id="rId88"/>
    <p:sldId id="469" r:id="rId89"/>
    <p:sldId id="470" r:id="rId90"/>
    <p:sldId id="471" r:id="rId91"/>
    <p:sldId id="472" r:id="rId92"/>
    <p:sldId id="473" r:id="rId93"/>
    <p:sldId id="474" r:id="rId94"/>
    <p:sldId id="475" r:id="rId95"/>
    <p:sldId id="476" r:id="rId96"/>
    <p:sldId id="477" r:id="rId97"/>
    <p:sldId id="478" r:id="rId98"/>
    <p:sldId id="479" r:id="rId99"/>
    <p:sldId id="480" r:id="rId100"/>
    <p:sldId id="481" r:id="rId101"/>
    <p:sldId id="482" r:id="rId102"/>
    <p:sldId id="483" r:id="rId103"/>
    <p:sldId id="484" r:id="rId104"/>
    <p:sldId id="485" r:id="rId105"/>
    <p:sldId id="486" r:id="rId106"/>
    <p:sldId id="487" r:id="rId107"/>
    <p:sldId id="488" r:id="rId108"/>
    <p:sldId id="489" r:id="rId109"/>
    <p:sldId id="490" r:id="rId110"/>
    <p:sldId id="491" r:id="rId111"/>
    <p:sldId id="492" r:id="rId112"/>
    <p:sldId id="493" r:id="rId113"/>
    <p:sldId id="494" r:id="rId114"/>
    <p:sldId id="495" r:id="rId115"/>
    <p:sldId id="496" r:id="rId116"/>
    <p:sldId id="497" r:id="rId117"/>
    <p:sldId id="498" r:id="rId118"/>
    <p:sldId id="499" r:id="rId119"/>
    <p:sldId id="500" r:id="rId120"/>
    <p:sldId id="501" r:id="rId121"/>
    <p:sldId id="502" r:id="rId122"/>
    <p:sldId id="503" r:id="rId123"/>
    <p:sldId id="504" r:id="rId124"/>
    <p:sldId id="505" r:id="rId125"/>
    <p:sldId id="506" r:id="rId126"/>
    <p:sldId id="507" r:id="rId127"/>
    <p:sldId id="508" r:id="rId128"/>
    <p:sldId id="509" r:id="rId129"/>
    <p:sldId id="510" r:id="rId130"/>
    <p:sldId id="511" r:id="rId131"/>
    <p:sldId id="512" r:id="rId132"/>
    <p:sldId id="513" r:id="rId133"/>
    <p:sldId id="514" r:id="rId134"/>
    <p:sldId id="515" r:id="rId135"/>
    <p:sldId id="516" r:id="rId136"/>
    <p:sldId id="517" r:id="rId137"/>
    <p:sldId id="518" r:id="rId138"/>
    <p:sldId id="519" r:id="rId139"/>
    <p:sldId id="520" r:id="rId140"/>
    <p:sldId id="521" r:id="rId141"/>
    <p:sldId id="522" r:id="rId142"/>
    <p:sldId id="523" r:id="rId143"/>
    <p:sldId id="524" r:id="rId144"/>
    <p:sldId id="525" r:id="rId145"/>
    <p:sldId id="526" r:id="rId146"/>
    <p:sldId id="527" r:id="rId147"/>
    <p:sldId id="528" r:id="rId148"/>
    <p:sldId id="529" r:id="rId149"/>
    <p:sldId id="530" r:id="rId150"/>
  </p:sldIdLst>
  <p:sldSz cx="24384000" cy="13716000"/>
  <p:notesSz cx="6858000" cy="9144000"/>
  <p:embeddedFontLst>
    <p:embeddedFont>
      <p:font typeface="학교안심 둥근미소 TTF B" panose="02000703000000000000" pitchFamily="2" charset="-127"/>
      <p:bold r:id="rId152"/>
    </p:embeddedFont>
    <p:embeddedFont>
      <p:font typeface="Sandoll 고딕NeoRound 07 Bd" panose="020B0600000101010101" pitchFamily="34" charset="-127"/>
      <p:regular r:id="rId153"/>
    </p:embeddedFont>
    <p:embeddedFont>
      <p:font typeface="나눔고딕 ExtraBold" panose="020D0904000000000000" pitchFamily="50" charset="-127"/>
      <p:bold r:id="rId154"/>
    </p:embeddedFont>
    <p:embeddedFont>
      <p:font typeface="HakgyoansimDunggeunmisoOTF-B" panose="02000703000000000000" pitchFamily="50" charset="-127"/>
      <p:bold r:id="rId155"/>
    </p:embeddedFont>
    <p:embeddedFont>
      <p:font typeface="나눔고딕" panose="020D0604000000000000" pitchFamily="50" charset="-127"/>
      <p:regular r:id="rId156"/>
      <p:bold r:id="rId157"/>
    </p:embeddedFont>
    <p:embeddedFont>
      <p:font typeface="맑은 고딕" panose="020B0503020000020004" pitchFamily="50" charset="-127"/>
      <p:regular r:id="rId158"/>
      <p:bold r:id="rId15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A44"/>
    <a:srgbClr val="F3EDF9"/>
    <a:srgbClr val="D7C3EB"/>
    <a:srgbClr val="5E2F8F"/>
    <a:srgbClr val="F39800"/>
    <a:srgbClr val="EDE8F3"/>
    <a:srgbClr val="FFFAE6"/>
    <a:srgbClr val="45B53C"/>
    <a:srgbClr val="D13F91"/>
    <a:srgbClr val="6FB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607" autoAdjust="0"/>
  </p:normalViewPr>
  <p:slideViewPr>
    <p:cSldViewPr snapToGrid="0">
      <p:cViewPr varScale="1">
        <p:scale>
          <a:sx n="53" d="100"/>
          <a:sy n="53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8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56" Type="http://schemas.openxmlformats.org/officeDocument/2006/relationships/font" Target="fonts/font5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3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7542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0928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9798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8286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1675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4420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612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8308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0079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9353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841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3510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678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6132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5902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7616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9909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9527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345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0081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9032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634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5453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8248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8395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9887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94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2020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7966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6225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887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89502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6805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798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376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03447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36825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9508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80330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69033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70365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4652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26256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911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38276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60238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87753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87163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33621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50782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47597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56853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11668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00460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891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0440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73999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59432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54055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4354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23430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81646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55896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1300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2803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5985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29865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32087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1960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4972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930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2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저자 및 날짜</a:t>
            </a:r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해 질 무렵의 하늘을 배경으로 둔 바다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해 질 무렵의 하늘을 배경으로 둔 바다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해 질 무렵의 해변과 바다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슬라이드 부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63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의제 부제</a:t>
            </a:r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797675" y="6106787"/>
            <a:ext cx="10788651" cy="2550650"/>
            <a:chOff x="6921499" y="3192137"/>
            <a:chExt cx="10788651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8234680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생명의 탄생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9" name="직사각형 8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이등변 삼각형 10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10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1708072" y="628650"/>
            <a:ext cx="21190028" cy="12240000"/>
          </a:xfrm>
          <a:prstGeom prst="roundRect">
            <a:avLst>
              <a:gd name="adj" fmla="val 5704"/>
            </a:avLst>
          </a:prstGeom>
          <a:solidFill>
            <a:srgbClr val="F3ED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가족 모두가 출산 과정을 겪는…"/>
          <p:cNvSpPr txBox="1"/>
          <p:nvPr/>
        </p:nvSpPr>
        <p:spPr>
          <a:xfrm>
            <a:off x="2330753" y="1188522"/>
            <a:ext cx="19944666" cy="11120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/>
              <a:t>제가 엄마 배 속에 있을 때</a:t>
            </a:r>
            <a:r>
              <a:rPr lang="en-US" altLang="ko-KR" sz="5500" b="1" dirty="0"/>
              <a:t>, </a:t>
            </a:r>
            <a:r>
              <a:rPr lang="ko-KR" altLang="en-US" sz="5500" b="1" dirty="0"/>
              <a:t>엄마는 어떤 음식이 가장 먹고 </a:t>
            </a:r>
            <a:r>
              <a:rPr lang="ko-KR" altLang="en-US" sz="5500" b="1" dirty="0" err="1"/>
              <a:t>싶었나요</a:t>
            </a:r>
            <a:r>
              <a:rPr lang="en-US" altLang="ko-KR" sz="5500" b="1" dirty="0" smtClean="0"/>
              <a:t>?</a:t>
            </a:r>
          </a:p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아빠는 제가 엄마 배 속에서 처음 움직이는 것을 느꼈을 때 어떤 기분이 </a:t>
            </a:r>
            <a:r>
              <a:rPr lang="ko-KR" altLang="en-US" sz="5500" b="1" dirty="0" err="1" smtClean="0"/>
              <a:t>들었나요</a:t>
            </a:r>
            <a:r>
              <a:rPr lang="en-US" altLang="ko-KR" sz="5500" b="1" dirty="0" smtClean="0"/>
              <a:t>?</a:t>
            </a:r>
          </a:p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엄마는 </a:t>
            </a:r>
            <a:r>
              <a:rPr lang="ko-KR" altLang="en-US" sz="5500" b="1" dirty="0" err="1" smtClean="0"/>
              <a:t>태교할</a:t>
            </a:r>
            <a:r>
              <a:rPr lang="ko-KR" altLang="en-US" sz="5500" b="1" dirty="0" smtClean="0"/>
              <a:t> 때 어떤 음악을 즐겨 들으셨나요</a:t>
            </a:r>
            <a:r>
              <a:rPr lang="en-US" altLang="ko-KR" sz="5500" b="1" dirty="0" smtClean="0"/>
              <a:t>?</a:t>
            </a:r>
          </a:p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아빠는 배 속의 저에게 어떤 말을 자주 </a:t>
            </a:r>
            <a:r>
              <a:rPr lang="ko-KR" altLang="en-US" sz="5500" b="1" dirty="0" err="1" smtClean="0"/>
              <a:t>들려주셨나요</a:t>
            </a:r>
            <a:r>
              <a:rPr lang="en-US" altLang="ko-KR" sz="5500" b="1" dirty="0" smtClean="0"/>
              <a:t>?</a:t>
            </a:r>
          </a:p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엄마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아빠는 제가 태어나기 전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어떤 바람이나 기대를 </a:t>
            </a:r>
            <a:r>
              <a:rPr lang="ko-KR" altLang="en-US" sz="5500" b="1" dirty="0" err="1" smtClean="0"/>
              <a:t>가지셨나요</a:t>
            </a:r>
            <a:r>
              <a:rPr lang="en-US" altLang="ko-KR" sz="5500" b="1" dirty="0" smtClean="0"/>
              <a:t>?</a:t>
            </a:r>
          </a:p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제가 태어났을 때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엄마와 아빠는 어떤 기분이 </a:t>
            </a:r>
            <a:r>
              <a:rPr lang="ko-KR" altLang="en-US" sz="5500" b="1" dirty="0" err="1" smtClean="0"/>
              <a:t>들었나요</a:t>
            </a:r>
            <a:r>
              <a:rPr lang="en-US" altLang="ko-KR" sz="5500" b="1" dirty="0" smtClean="0"/>
              <a:t>?</a:t>
            </a:r>
            <a:endParaRPr sz="5500" b="1" dirty="0"/>
          </a:p>
        </p:txBody>
      </p:sp>
    </p:spTree>
    <p:extLst>
      <p:ext uri="{BB962C8B-B14F-4D97-AF65-F5344CB8AC3E}">
        <p14:creationId xmlns:p14="http://schemas.microsoft.com/office/powerpoint/2010/main" val="1442681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성폭력이 무엇일까요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2050388" y="11383115"/>
            <a:ext cx="8688276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얼굴이나 몸매 등 외모 놀리기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403336" y="2635870"/>
            <a:ext cx="4700016" cy="1207008"/>
            <a:chOff x="1883664" y="4882896"/>
            <a:chExt cx="4700016" cy="1207008"/>
          </a:xfrm>
        </p:grpSpPr>
        <p:sp>
          <p:nvSpPr>
            <p:cNvPr id="7" name="대각선 방향의 모서리가 잘린 사각형 6"/>
            <p:cNvSpPr/>
            <p:nvPr/>
          </p:nvSpPr>
          <p:spPr>
            <a:xfrm>
              <a:off x="1883664" y="4882896"/>
              <a:ext cx="4700016" cy="1207008"/>
            </a:xfrm>
            <a:prstGeom prst="snip2DiagRect">
              <a:avLst/>
            </a:prstGeom>
            <a:solidFill>
              <a:srgbClr val="8477B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2937" y="5061156"/>
              <a:ext cx="42014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언어적 성폭력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748904" y="11383115"/>
            <a:ext cx="9989914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수치심을 주는 내용의 문자 보내기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354381" y="4283998"/>
            <a:ext cx="7819353" cy="6511057"/>
            <a:chOff x="2354381" y="4283998"/>
            <a:chExt cx="7819353" cy="6511057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2354381" y="4283998"/>
              <a:ext cx="7819353" cy="6511057"/>
            </a:xfrm>
            <a:prstGeom prst="roundRect">
              <a:avLst/>
            </a:prstGeom>
            <a:solidFill>
              <a:srgbClr val="8886B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734" y="5325717"/>
              <a:ext cx="6602702" cy="4391975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5029200" y="5047488"/>
              <a:ext cx="4576236" cy="1060704"/>
            </a:xfrm>
            <a:prstGeom prst="rect">
              <a:avLst/>
            </a:prstGeom>
            <a:solidFill>
              <a:srgbClr val="8886B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3002734" y="9473184"/>
              <a:ext cx="2977442" cy="676656"/>
            </a:xfrm>
            <a:prstGeom prst="rect">
              <a:avLst/>
            </a:prstGeom>
            <a:solidFill>
              <a:srgbClr val="8886B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9345168" y="5880614"/>
              <a:ext cx="445266" cy="2944368"/>
            </a:xfrm>
            <a:prstGeom prst="rect">
              <a:avLst/>
            </a:prstGeom>
            <a:solidFill>
              <a:srgbClr val="8886B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 rot="20243342">
              <a:off x="3011206" y="5460931"/>
              <a:ext cx="2249424" cy="493776"/>
            </a:xfrm>
            <a:prstGeom prst="rect">
              <a:avLst/>
            </a:prstGeom>
            <a:solidFill>
              <a:srgbClr val="8886B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 rot="16816660">
              <a:off x="2103544" y="6983022"/>
              <a:ext cx="2249424" cy="493776"/>
            </a:xfrm>
            <a:prstGeom prst="rect">
              <a:avLst/>
            </a:prstGeom>
            <a:solidFill>
              <a:srgbClr val="8886B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9160170" y="5880614"/>
              <a:ext cx="445266" cy="487537"/>
            </a:xfrm>
            <a:prstGeom prst="rect">
              <a:avLst/>
            </a:prstGeom>
            <a:solidFill>
              <a:srgbClr val="8886B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3671609" y="4266177"/>
            <a:ext cx="7819353" cy="6511057"/>
            <a:chOff x="13671609" y="4266177"/>
            <a:chExt cx="7819353" cy="6511057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13671609" y="4266177"/>
              <a:ext cx="7819353" cy="6511057"/>
            </a:xfrm>
            <a:prstGeom prst="roundRect">
              <a:avLst/>
            </a:prstGeom>
            <a:solidFill>
              <a:srgbClr val="C1D9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4"/>
            <a:srcRect b="7405"/>
            <a:stretch/>
          </p:blipFill>
          <p:spPr>
            <a:xfrm>
              <a:off x="14377577" y="4913607"/>
              <a:ext cx="6474567" cy="4878383"/>
            </a:xfrm>
            <a:prstGeom prst="rect">
              <a:avLst/>
            </a:prstGeom>
            <a:solidFill>
              <a:srgbClr val="C1D956"/>
            </a:solidFill>
          </p:spPr>
        </p:pic>
        <p:sp>
          <p:nvSpPr>
            <p:cNvPr id="15" name="직사각형 14"/>
            <p:cNvSpPr/>
            <p:nvPr/>
          </p:nvSpPr>
          <p:spPr>
            <a:xfrm>
              <a:off x="14100048" y="4913607"/>
              <a:ext cx="6949440" cy="773961"/>
            </a:xfrm>
            <a:prstGeom prst="rect">
              <a:avLst/>
            </a:prstGeom>
            <a:solidFill>
              <a:srgbClr val="C1D9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 rot="18256882">
              <a:off x="13791305" y="5887722"/>
              <a:ext cx="1734408" cy="546542"/>
            </a:xfrm>
            <a:prstGeom prst="rect">
              <a:avLst/>
            </a:prstGeom>
            <a:solidFill>
              <a:srgbClr val="C1D9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4249799" y="6729984"/>
              <a:ext cx="782937" cy="3236976"/>
            </a:xfrm>
            <a:prstGeom prst="rect">
              <a:avLst/>
            </a:prstGeom>
            <a:solidFill>
              <a:srgbClr val="C1D9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0372832" y="5687568"/>
              <a:ext cx="912638" cy="4104422"/>
            </a:xfrm>
            <a:prstGeom prst="rect">
              <a:avLst/>
            </a:prstGeom>
            <a:solidFill>
              <a:srgbClr val="C1D9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332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성폭력이 무엇일까요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2652609" y="11383115"/>
            <a:ext cx="7386638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자기의 몸을 보여</a:t>
            </a:r>
            <a:r>
              <a:rPr kumimoji="0" lang="ko-KR" altLang="en-US" sz="54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 주는 일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403336" y="2635870"/>
            <a:ext cx="4700016" cy="1207008"/>
            <a:chOff x="1883664" y="4882896"/>
            <a:chExt cx="4700016" cy="1207008"/>
          </a:xfrm>
        </p:grpSpPr>
        <p:sp>
          <p:nvSpPr>
            <p:cNvPr id="7" name="대각선 방향의 모서리가 잘린 사각형 6"/>
            <p:cNvSpPr/>
            <p:nvPr/>
          </p:nvSpPr>
          <p:spPr>
            <a:xfrm>
              <a:off x="1883664" y="4882896"/>
              <a:ext cx="4700016" cy="1207008"/>
            </a:xfrm>
            <a:prstGeom prst="snip2DiagRect">
              <a:avLst/>
            </a:prstGeom>
            <a:solidFill>
              <a:srgbClr val="0073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2937" y="5061156"/>
              <a:ext cx="42014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시각적 성폭력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4442364" y="11383115"/>
            <a:ext cx="6347892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상대방을 몰래 엿보기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2354381" y="4283998"/>
            <a:ext cx="7819353" cy="6511057"/>
            <a:chOff x="2354381" y="4283998"/>
            <a:chExt cx="7819353" cy="6511057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2354381" y="4283998"/>
              <a:ext cx="7819353" cy="6511057"/>
            </a:xfrm>
            <a:prstGeom prst="roundRect">
              <a:avLst/>
            </a:prstGeom>
            <a:solidFill>
              <a:srgbClr val="0084C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9926" y="5176472"/>
              <a:ext cx="7265986" cy="4726106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5413248" y="4921409"/>
              <a:ext cx="4625999" cy="985615"/>
            </a:xfrm>
            <a:prstGeom prst="rect">
              <a:avLst/>
            </a:prstGeom>
            <a:solidFill>
              <a:srgbClr val="0084C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6711696" y="9569017"/>
              <a:ext cx="2505456" cy="519866"/>
            </a:xfrm>
            <a:prstGeom prst="rect">
              <a:avLst/>
            </a:prstGeom>
            <a:solidFill>
              <a:srgbClr val="0084C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9363456" y="8595360"/>
              <a:ext cx="675791" cy="1042416"/>
            </a:xfrm>
            <a:prstGeom prst="rect">
              <a:avLst/>
            </a:prstGeom>
            <a:solidFill>
              <a:srgbClr val="0084C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 rot="20259948">
              <a:off x="2695230" y="8324314"/>
              <a:ext cx="507322" cy="1636402"/>
            </a:xfrm>
            <a:prstGeom prst="rect">
              <a:avLst/>
            </a:prstGeom>
            <a:solidFill>
              <a:srgbClr val="0084C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 rot="20831865">
              <a:off x="2949760" y="5208954"/>
              <a:ext cx="2651760" cy="305327"/>
            </a:xfrm>
            <a:prstGeom prst="rect">
              <a:avLst/>
            </a:prstGeom>
            <a:solidFill>
              <a:srgbClr val="0084C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 rot="1036613">
              <a:off x="2783078" y="5549880"/>
              <a:ext cx="545556" cy="1199507"/>
            </a:xfrm>
            <a:prstGeom prst="rect">
              <a:avLst/>
            </a:prstGeom>
            <a:solidFill>
              <a:srgbClr val="0084C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3671609" y="4266177"/>
            <a:ext cx="7819353" cy="6511057"/>
            <a:chOff x="13671609" y="4266177"/>
            <a:chExt cx="7819353" cy="6511057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13671609" y="4266177"/>
              <a:ext cx="7819353" cy="6511057"/>
            </a:xfrm>
            <a:prstGeom prst="round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4"/>
            <a:srcRect b="12644"/>
            <a:stretch/>
          </p:blipFill>
          <p:spPr>
            <a:xfrm>
              <a:off x="13977018" y="4921409"/>
              <a:ext cx="7278583" cy="5236233"/>
            </a:xfrm>
            <a:prstGeom prst="rect">
              <a:avLst/>
            </a:prstGeom>
            <a:solidFill>
              <a:srgbClr val="FCEDD2"/>
            </a:solidFill>
          </p:spPr>
        </p:pic>
        <p:sp>
          <p:nvSpPr>
            <p:cNvPr id="16" name="직사각형 15"/>
            <p:cNvSpPr/>
            <p:nvPr/>
          </p:nvSpPr>
          <p:spPr>
            <a:xfrm rot="674114">
              <a:off x="16495775" y="5073128"/>
              <a:ext cx="4574562" cy="576977"/>
            </a:xfrm>
            <a:prstGeom prst="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 rot="764002">
              <a:off x="13870123" y="4778125"/>
              <a:ext cx="744822" cy="1884388"/>
            </a:xfrm>
            <a:prstGeom prst="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14794992" y="4633008"/>
              <a:ext cx="2121408" cy="543464"/>
            </a:xfrm>
            <a:prstGeom prst="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 rot="19298029">
              <a:off x="14373489" y="7998885"/>
              <a:ext cx="719125" cy="2384302"/>
            </a:xfrm>
            <a:prstGeom prst="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 rot="1094637">
              <a:off x="20678830" y="7678574"/>
              <a:ext cx="397361" cy="2713564"/>
            </a:xfrm>
            <a:prstGeom prst="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1082711" y="6090225"/>
              <a:ext cx="172890" cy="1942918"/>
            </a:xfrm>
            <a:prstGeom prst="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5754921" y="9902578"/>
              <a:ext cx="728480" cy="483558"/>
            </a:xfrm>
            <a:prstGeom prst="rect">
              <a:avLst/>
            </a:prstGeom>
            <a:solidFill>
              <a:srgbClr val="FCEDD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15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성폭력이 무엇일까요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862562" y="2051798"/>
            <a:ext cx="11118273" cy="1598442"/>
            <a:chOff x="7834745" y="2244437"/>
            <a:chExt cx="11118273" cy="1598442"/>
          </a:xfrm>
        </p:grpSpPr>
        <p:sp>
          <p:nvSpPr>
            <p:cNvPr id="2" name="모서리가 둥근 사각형 설명선 1"/>
            <p:cNvSpPr/>
            <p:nvPr/>
          </p:nvSpPr>
          <p:spPr>
            <a:xfrm>
              <a:off x="7834745" y="2244437"/>
              <a:ext cx="11118273" cy="1598442"/>
            </a:xfrm>
            <a:prstGeom prst="wedgeRoundRectCallout">
              <a:avLst>
                <a:gd name="adj1" fmla="val 60533"/>
                <a:gd name="adj2" fmla="val -16486"/>
                <a:gd name="adj3" fmla="val 16667"/>
              </a:avLst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622048" y="2618413"/>
              <a:ext cx="9537867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장난이었는데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, 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사과해야 할까요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?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7613" y="406792"/>
            <a:ext cx="3184478" cy="3243448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862562" y="4133097"/>
            <a:ext cx="15991492" cy="4468760"/>
            <a:chOff x="966472" y="4107023"/>
            <a:chExt cx="15991492" cy="4468760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966472" y="4107023"/>
              <a:ext cx="15991492" cy="4468760"/>
            </a:xfrm>
            <a:prstGeom prst="roundRect">
              <a:avLst>
                <a:gd name="adj" fmla="val 12017"/>
              </a:avLst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398372" y="4300845"/>
              <a:ext cx="15127693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운동장에서 놀다가 장난으로 공을 던졌는데 친구의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가슴을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맞혔어요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친구는 엉엉 울면서 화를 냈어요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일부러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그런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게 아닌데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사과해야 할까요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저는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억울해요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62562" y="9084714"/>
            <a:ext cx="15991492" cy="3744000"/>
            <a:chOff x="966472" y="8824749"/>
            <a:chExt cx="15991492" cy="3744000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966472" y="8824749"/>
              <a:ext cx="15991492" cy="3744000"/>
            </a:xfrm>
            <a:prstGeom prst="roundRect">
              <a:avLst>
                <a:gd name="adj" fmla="val 13412"/>
              </a:avLst>
            </a:prstGeom>
            <a:solidFill>
              <a:srgbClr val="E8F1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398371" y="9196338"/>
              <a:ext cx="15127693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장난이나 실수에도 상대방이 불쾌해 하거나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아프다고 하면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곧바로 행동을 멈춰야 합니다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그리고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진심으로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사과하는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것이 올바른 행동입니다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5954" y="5689165"/>
            <a:ext cx="6504573" cy="46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3"/>
          <a:srcRect l="35515" t="46656" r="32655"/>
          <a:stretch/>
        </p:blipFill>
        <p:spPr>
          <a:xfrm>
            <a:off x="998619" y="3148670"/>
            <a:ext cx="5134272" cy="8372770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 이렇게 예방해요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/>
          <a:srcRect l="3430" t="16475" r="66007" b="58707"/>
          <a:stretch/>
        </p:blipFill>
        <p:spPr>
          <a:xfrm>
            <a:off x="6760571" y="2464562"/>
            <a:ext cx="4929970" cy="389534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2696172" y="3067145"/>
            <a:ext cx="1051129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집에 혼자 있을 때 아는 사람이라도 ‘양육자 허락 없이’ 문을 열어 주지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않는다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2696173" y="8651978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도와달라는 사람을 만났을 때 다른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어른에게 도움을 요청한다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3"/>
          <a:srcRect l="34381" t="2522" r="33516" b="70357"/>
          <a:stretch/>
        </p:blipFill>
        <p:spPr>
          <a:xfrm>
            <a:off x="6825335" y="7454609"/>
            <a:ext cx="5178394" cy="42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968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 이렇게 예방해요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" name="직사각형 1"/>
          <p:cNvSpPr/>
          <p:nvPr/>
        </p:nvSpPr>
        <p:spPr>
          <a:xfrm>
            <a:off x="8911848" y="2211187"/>
            <a:ext cx="1007517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낯선 사람이 길을 물어보며 차에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태워준다고 하면 거절한다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8911848" y="6493410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엘리베이터에 낯선 사람이 타면 바로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내릴 수 있게 버튼 앞에 선다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 l="1503" t="56369" r="65591" b="15478"/>
          <a:stretch/>
        </p:blipFill>
        <p:spPr>
          <a:xfrm>
            <a:off x="3165222" y="9539954"/>
            <a:ext cx="4555336" cy="379218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/>
          <a:srcRect l="67600" t="17407" r="1837" b="57775"/>
          <a:stretch/>
        </p:blipFill>
        <p:spPr>
          <a:xfrm>
            <a:off x="2976246" y="1608604"/>
            <a:ext cx="4929970" cy="389534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/>
          <a:srcRect l="68417" t="59770" r="1020" b="15412"/>
          <a:stretch/>
        </p:blipFill>
        <p:spPr>
          <a:xfrm>
            <a:off x="3165222" y="5385633"/>
            <a:ext cx="4929970" cy="3895344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8911848" y="10559197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평소에 친절하게 대해 주었던 사람도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양육자 허락 없이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따라가지 않는다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6702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 이렇게 대처해요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8" name="그룹 27"/>
          <p:cNvGrpSpPr/>
          <p:nvPr/>
        </p:nvGrpSpPr>
        <p:grpSpPr>
          <a:xfrm>
            <a:off x="1254745" y="2336060"/>
            <a:ext cx="13225589" cy="1395596"/>
            <a:chOff x="2015412" y="4706624"/>
            <a:chExt cx="13225589" cy="1395596"/>
          </a:xfrm>
        </p:grpSpPr>
        <p:sp>
          <p:nvSpPr>
            <p:cNvPr id="29" name="모서리가 둥근 사각형 설명선 28"/>
            <p:cNvSpPr/>
            <p:nvPr/>
          </p:nvSpPr>
          <p:spPr>
            <a:xfrm>
              <a:off x="2015412" y="4706624"/>
              <a:ext cx="13225589" cy="1395596"/>
            </a:xfrm>
            <a:prstGeom prst="wedgeRoundRectCallout">
              <a:avLst>
                <a:gd name="adj1" fmla="val -43007"/>
                <a:gd name="adj2" fmla="val 69186"/>
                <a:gd name="adj3" fmla="val 16667"/>
              </a:avLst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95291" y="4979178"/>
              <a:ext cx="104467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위험한 상황에서는 이렇게 행동해요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1122781" y="4259334"/>
            <a:ext cx="22447891" cy="399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상황이 발생하면 아동 안전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지킴이집과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같은 안전한 장소로 이동하거나 주변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어른에게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도움을 요청해야 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만약 주변에 도움을 요청할 사람이 없다면 기다렸다가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도망칠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기회가 생겼을 때 망설이지 말고 빠르게 벗어나는 것이 중요합니다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2661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 이렇게 대처해요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8" name="그룹 27"/>
          <p:cNvGrpSpPr/>
          <p:nvPr/>
        </p:nvGrpSpPr>
        <p:grpSpPr>
          <a:xfrm>
            <a:off x="1254745" y="2162357"/>
            <a:ext cx="13225589" cy="1395596"/>
            <a:chOff x="2015412" y="4706624"/>
            <a:chExt cx="13225589" cy="1395596"/>
          </a:xfrm>
        </p:grpSpPr>
        <p:sp>
          <p:nvSpPr>
            <p:cNvPr id="29" name="모서리가 둥근 사각형 설명선 28"/>
            <p:cNvSpPr/>
            <p:nvPr/>
          </p:nvSpPr>
          <p:spPr>
            <a:xfrm>
              <a:off x="2015412" y="4706624"/>
              <a:ext cx="13225589" cy="1395596"/>
            </a:xfrm>
            <a:prstGeom prst="wedgeRoundRectCallout">
              <a:avLst>
                <a:gd name="adj1" fmla="val -43007"/>
                <a:gd name="adj2" fmla="val 69186"/>
                <a:gd name="adj3" fmla="val 16667"/>
              </a:avLst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20701" y="4979178"/>
              <a:ext cx="979595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피해가 발생하면 이렇게 대처해요</a:t>
              </a:r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1122781" y="4085631"/>
            <a:ext cx="22447891" cy="499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피해가 발생하면 부모님께 알리고 관련 기관에서 상담과 도움을 받아야 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몸을 씻지 않은 상태로 가능한 한 빨리 병원에 가는 것이 중요하며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있었던 일을 그림이나 글로 기록해 두는 것이 좋습니다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 증거가 될 만한 자료는 잘 보관해 둡니다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성폭력은 교통사고와 같은 사고이며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절대 내 잘못이 아니라는 것을 잊지 말고 기억해야 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9246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576712" y="3141946"/>
            <a:ext cx="20265236" cy="10247273"/>
            <a:chOff x="1576712" y="3322423"/>
            <a:chExt cx="20265236" cy="9347401"/>
          </a:xfrm>
        </p:grpSpPr>
        <p:grpSp>
          <p:nvGrpSpPr>
            <p:cNvPr id="4" name="그룹 3"/>
            <p:cNvGrpSpPr/>
            <p:nvPr/>
          </p:nvGrpSpPr>
          <p:grpSpPr>
            <a:xfrm>
              <a:off x="1576712" y="3322423"/>
              <a:ext cx="20265236" cy="9347401"/>
              <a:chOff x="697774" y="2784783"/>
              <a:chExt cx="6416063" cy="2782317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7774" y="2784783"/>
                <a:ext cx="6416063" cy="2782317"/>
              </a:xfrm>
              <a:prstGeom prst="rect">
                <a:avLst/>
              </a:prstGeom>
            </p:spPr>
          </p:pic>
          <p:grpSp>
            <p:nvGrpSpPr>
              <p:cNvPr id="53" name="그룹 52"/>
              <p:cNvGrpSpPr/>
              <p:nvPr/>
            </p:nvGrpSpPr>
            <p:grpSpPr>
              <a:xfrm>
                <a:off x="875452" y="3008243"/>
                <a:ext cx="2623122" cy="2273937"/>
                <a:chOff x="875452" y="3008243"/>
                <a:chExt cx="2623122" cy="2273937"/>
              </a:xfrm>
            </p:grpSpPr>
            <p:sp>
              <p:nvSpPr>
                <p:cNvPr id="54" name="직사각형 53"/>
                <p:cNvSpPr/>
                <p:nvPr/>
              </p:nvSpPr>
              <p:spPr>
                <a:xfrm>
                  <a:off x="875452" y="3008243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5" name="직사각형 54"/>
                <p:cNvSpPr/>
                <p:nvPr/>
              </p:nvSpPr>
              <p:spPr>
                <a:xfrm>
                  <a:off x="875452" y="3506745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6" name="직사각형 55"/>
                <p:cNvSpPr/>
                <p:nvPr/>
              </p:nvSpPr>
              <p:spPr>
                <a:xfrm>
                  <a:off x="875452" y="4047898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7" name="직사각형 56"/>
                <p:cNvSpPr/>
                <p:nvPr/>
              </p:nvSpPr>
              <p:spPr>
                <a:xfrm>
                  <a:off x="875452" y="4484057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8" name="직사각형 57"/>
                <p:cNvSpPr/>
                <p:nvPr/>
              </p:nvSpPr>
              <p:spPr>
                <a:xfrm>
                  <a:off x="875452" y="4982559"/>
                  <a:ext cx="2623122" cy="299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  <p:sp>
          <p:nvSpPr>
            <p:cNvPr id="2" name="직사각형 1"/>
            <p:cNvSpPr/>
            <p:nvPr/>
          </p:nvSpPr>
          <p:spPr>
            <a:xfrm>
              <a:off x="1829424" y="3931920"/>
              <a:ext cx="19537691" cy="7871479"/>
            </a:xfrm>
            <a:prstGeom prst="rect">
              <a:avLst/>
            </a:prstGeom>
            <a:solidFill>
              <a:srgbClr val="F1EFF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1672310" y="2242680"/>
            <a:ext cx="17301490" cy="899266"/>
            <a:chOff x="1672310" y="5254823"/>
            <a:chExt cx="17301490" cy="899266"/>
          </a:xfrm>
        </p:grpSpPr>
        <p:pic>
          <p:nvPicPr>
            <p:cNvPr id="37" name="이미지" descr="이미지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254823"/>
              <a:ext cx="16136483" cy="899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sz="5500" dirty="0"/>
                <a:t>다음 문장을 읽고 잘못된 생각을 찾아서 고쳐 보세요</a:t>
              </a:r>
              <a:r>
                <a:rPr lang="en-US" altLang="ko-KR" sz="5500" dirty="0"/>
                <a:t>.</a:t>
              </a:r>
              <a:endParaRPr sz="5500" dirty="0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2414631" y="5385858"/>
            <a:ext cx="144008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조심해도 성폭력은 교통사고와 같이 발생한다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373255" y="8607364"/>
            <a:ext cx="178846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선배나 </a:t>
            </a:r>
            <a:r>
              <a:rPr lang="ko-KR" altLang="en-US" sz="50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어른에게도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성폭력은 참지 말고 거부하며 표현해야 한다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315554" y="11733966"/>
            <a:ext cx="191238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가족이나 친척도 성폭력을 할 수 있으며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누구라도 조심해야 한다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2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부모님께 감사 편지 쓰기"/>
          <p:cNvSpPr txBox="1"/>
          <p:nvPr/>
        </p:nvSpPr>
        <p:spPr>
          <a:xfrm>
            <a:off x="4571999" y="786824"/>
            <a:ext cx="11372851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성폭력에 대한 잘못된 생각 알아보기</a:t>
            </a:r>
            <a:endParaRPr sz="5500" dirty="0"/>
          </a:p>
        </p:txBody>
      </p:sp>
      <p:pic>
        <p:nvPicPr>
          <p:cNvPr id="64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" name="그룹 64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66" name="그룹 65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69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70" name="직사각형 69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68" name="직사각형 67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9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2176271" y="3879459"/>
            <a:ext cx="18617185" cy="122529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393943" y="4077718"/>
            <a:ext cx="12885259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내가 조심하면 성폭력이 발생하지 않습니다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2228978" y="6297573"/>
            <a:ext cx="18564478" cy="0"/>
          </a:xfrm>
          <a:prstGeom prst="line">
            <a:avLst/>
          </a:prstGeom>
          <a:noFill/>
          <a:ln w="38100" cap="flat">
            <a:solidFill>
              <a:srgbClr val="8477B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모서리가 둥근 직사각형 72"/>
          <p:cNvSpPr/>
          <p:nvPr/>
        </p:nvSpPr>
        <p:spPr>
          <a:xfrm>
            <a:off x="2155583" y="7093155"/>
            <a:ext cx="18617185" cy="122529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cxnSp>
        <p:nvCxnSpPr>
          <p:cNvPr id="75" name="직선 연결선 74"/>
          <p:cNvCxnSpPr/>
          <p:nvPr/>
        </p:nvCxnSpPr>
        <p:spPr>
          <a:xfrm>
            <a:off x="2208290" y="9511269"/>
            <a:ext cx="18564478" cy="0"/>
          </a:xfrm>
          <a:prstGeom prst="line">
            <a:avLst/>
          </a:prstGeom>
          <a:noFill/>
          <a:ln w="38100" cap="flat">
            <a:solidFill>
              <a:srgbClr val="8477B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TextBox 75"/>
          <p:cNvSpPr txBox="1"/>
          <p:nvPr/>
        </p:nvSpPr>
        <p:spPr>
          <a:xfrm>
            <a:off x="2373255" y="7335534"/>
            <a:ext cx="119458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선배나 어른에게는 불편해도 참아야 합니다</a:t>
            </a:r>
            <a:r>
              <a:rPr lang="en-US" altLang="ko-KR" sz="5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8" name="모서리가 둥근 직사각형 77"/>
          <p:cNvSpPr/>
          <p:nvPr/>
        </p:nvSpPr>
        <p:spPr>
          <a:xfrm>
            <a:off x="2179967" y="10246882"/>
            <a:ext cx="18617185" cy="122529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>
            <a:off x="2232674" y="12664996"/>
            <a:ext cx="18564478" cy="0"/>
          </a:xfrm>
          <a:prstGeom prst="line">
            <a:avLst/>
          </a:prstGeom>
          <a:noFill/>
          <a:ln w="38100" cap="flat">
            <a:solidFill>
              <a:srgbClr val="8477B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직사각형 80"/>
          <p:cNvSpPr/>
          <p:nvPr/>
        </p:nvSpPr>
        <p:spPr>
          <a:xfrm>
            <a:off x="2393943" y="10496022"/>
            <a:ext cx="11933662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ko-KR" altLang="en-US" sz="5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가족이나 친척은 성폭력을 하지 않습니다.</a:t>
            </a:r>
          </a:p>
        </p:txBody>
      </p:sp>
    </p:spTree>
    <p:extLst>
      <p:ext uri="{BB962C8B-B14F-4D97-AF65-F5344CB8AC3E}">
        <p14:creationId xmlns:p14="http://schemas.microsoft.com/office/powerpoint/2010/main" val="688469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576712" y="3141947"/>
            <a:ext cx="20265236" cy="8010744"/>
            <a:chOff x="1576712" y="3322423"/>
            <a:chExt cx="20265236" cy="9347401"/>
          </a:xfrm>
        </p:grpSpPr>
        <p:grpSp>
          <p:nvGrpSpPr>
            <p:cNvPr id="4" name="그룹 3"/>
            <p:cNvGrpSpPr/>
            <p:nvPr/>
          </p:nvGrpSpPr>
          <p:grpSpPr>
            <a:xfrm>
              <a:off x="1576712" y="3322423"/>
              <a:ext cx="20265236" cy="9347401"/>
              <a:chOff x="697774" y="2784783"/>
              <a:chExt cx="6416063" cy="2782317"/>
            </a:xfrm>
          </p:grpSpPr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7774" y="2784783"/>
                <a:ext cx="6416063" cy="2782317"/>
              </a:xfrm>
              <a:prstGeom prst="rect">
                <a:avLst/>
              </a:prstGeom>
            </p:spPr>
          </p:pic>
          <p:grpSp>
            <p:nvGrpSpPr>
              <p:cNvPr id="53" name="그룹 52"/>
              <p:cNvGrpSpPr/>
              <p:nvPr/>
            </p:nvGrpSpPr>
            <p:grpSpPr>
              <a:xfrm>
                <a:off x="875452" y="3008243"/>
                <a:ext cx="2623122" cy="2273937"/>
                <a:chOff x="875452" y="3008243"/>
                <a:chExt cx="2623122" cy="2273937"/>
              </a:xfrm>
            </p:grpSpPr>
            <p:sp>
              <p:nvSpPr>
                <p:cNvPr id="54" name="직사각형 53"/>
                <p:cNvSpPr/>
                <p:nvPr/>
              </p:nvSpPr>
              <p:spPr>
                <a:xfrm>
                  <a:off x="875452" y="3008243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5" name="직사각형 54"/>
                <p:cNvSpPr/>
                <p:nvPr/>
              </p:nvSpPr>
              <p:spPr>
                <a:xfrm>
                  <a:off x="875452" y="3506745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6" name="직사각형 55"/>
                <p:cNvSpPr/>
                <p:nvPr/>
              </p:nvSpPr>
              <p:spPr>
                <a:xfrm>
                  <a:off x="875452" y="4047898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7" name="직사각형 56"/>
                <p:cNvSpPr/>
                <p:nvPr/>
              </p:nvSpPr>
              <p:spPr>
                <a:xfrm>
                  <a:off x="875452" y="4484057"/>
                  <a:ext cx="2337138" cy="2252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8" name="직사각형 57"/>
                <p:cNvSpPr/>
                <p:nvPr/>
              </p:nvSpPr>
              <p:spPr>
                <a:xfrm>
                  <a:off x="875452" y="4982559"/>
                  <a:ext cx="2623122" cy="299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0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  <p:sp>
          <p:nvSpPr>
            <p:cNvPr id="2" name="직사각형 1"/>
            <p:cNvSpPr/>
            <p:nvPr/>
          </p:nvSpPr>
          <p:spPr>
            <a:xfrm>
              <a:off x="1829424" y="3931920"/>
              <a:ext cx="19537691" cy="7871479"/>
            </a:xfrm>
            <a:prstGeom prst="rect">
              <a:avLst/>
            </a:prstGeom>
            <a:solidFill>
              <a:srgbClr val="F1EFF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1672310" y="2242680"/>
            <a:ext cx="17301490" cy="899266"/>
            <a:chOff x="1672310" y="5254823"/>
            <a:chExt cx="17301490" cy="899266"/>
          </a:xfrm>
        </p:grpSpPr>
        <p:pic>
          <p:nvPicPr>
            <p:cNvPr id="37" name="이미지" descr="이미지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254823"/>
              <a:ext cx="16136483" cy="899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sz="5500" dirty="0"/>
                <a:t>다음 문장을 읽고 잘못된 생각을 찾아서 고쳐 보세요</a:t>
              </a:r>
              <a:r>
                <a:rPr lang="en-US" altLang="ko-KR" sz="5500" dirty="0"/>
                <a:t>.</a:t>
              </a:r>
              <a:endParaRPr sz="5500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2228978" y="5324694"/>
            <a:ext cx="179107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장난이라도 상대방이 불쾌하거나 싫다면 성폭력이 될 수 </a:t>
            </a:r>
            <a:r>
              <a:rPr lang="ko-KR" altLang="en-US" sz="50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있다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373255" y="8591328"/>
            <a:ext cx="160070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성폭력은 남녀 구분없이 누구에게나 일어날 수 있다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52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부모님께 감사 편지 쓰기"/>
          <p:cNvSpPr txBox="1"/>
          <p:nvPr/>
        </p:nvSpPr>
        <p:spPr>
          <a:xfrm>
            <a:off x="4571999" y="786824"/>
            <a:ext cx="11372851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성폭력에 대한 잘못된 생각 알아보기</a:t>
            </a:r>
            <a:endParaRPr sz="5500" dirty="0"/>
          </a:p>
        </p:txBody>
      </p:sp>
      <p:pic>
        <p:nvPicPr>
          <p:cNvPr id="64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" name="그룹 64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66" name="그룹 65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69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70" name="직사각형 69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68" name="직사각형 67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9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2176271" y="3879459"/>
            <a:ext cx="18617185" cy="122529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2228978" y="6297573"/>
            <a:ext cx="18564478" cy="0"/>
          </a:xfrm>
          <a:prstGeom prst="line">
            <a:avLst/>
          </a:prstGeom>
          <a:noFill/>
          <a:ln w="38100" cap="flat">
            <a:solidFill>
              <a:srgbClr val="8477B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모서리가 둥근 직사각형 72"/>
          <p:cNvSpPr/>
          <p:nvPr/>
        </p:nvSpPr>
        <p:spPr>
          <a:xfrm>
            <a:off x="2155583" y="7093155"/>
            <a:ext cx="18617185" cy="1225296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cxnSp>
        <p:nvCxnSpPr>
          <p:cNvPr id="75" name="직선 연결선 74"/>
          <p:cNvCxnSpPr/>
          <p:nvPr/>
        </p:nvCxnSpPr>
        <p:spPr>
          <a:xfrm>
            <a:off x="2208290" y="9511269"/>
            <a:ext cx="18564478" cy="0"/>
          </a:xfrm>
          <a:prstGeom prst="line">
            <a:avLst/>
          </a:prstGeom>
          <a:noFill/>
          <a:ln w="38100" cap="flat">
            <a:solidFill>
              <a:srgbClr val="8477B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직사각형 40"/>
          <p:cNvSpPr/>
          <p:nvPr/>
        </p:nvSpPr>
        <p:spPr>
          <a:xfrm>
            <a:off x="2373255" y="7366032"/>
            <a:ext cx="160952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성폭력은 </a:t>
            </a:r>
            <a:r>
              <a:rPr lang="ko-KR" altLang="en-US" sz="5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남자끼리, </a:t>
            </a:r>
            <a:r>
              <a:rPr lang="ko-KR" altLang="en-US" sz="5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여자끼리는</a:t>
            </a:r>
            <a:r>
              <a:rPr lang="ko-KR" altLang="en-US" sz="5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일어나지 않습니다.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2393943" y="4071485"/>
            <a:ext cx="11933662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ko-KR" altLang="en-US" sz="5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장난으로 한 행동은 성폭력이 아닙니다.</a:t>
            </a:r>
          </a:p>
        </p:txBody>
      </p:sp>
    </p:spTree>
    <p:extLst>
      <p:ext uri="{BB962C8B-B14F-4D97-AF65-F5344CB8AC3E}">
        <p14:creationId xmlns:p14="http://schemas.microsoft.com/office/powerpoint/2010/main" val="1221126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57" y="2556813"/>
            <a:ext cx="19668765" cy="10539488"/>
          </a:xfrm>
          <a:prstGeom prst="rect">
            <a:avLst/>
          </a:prstGeom>
        </p:spPr>
      </p:pic>
      <p:grpSp>
        <p:nvGrpSpPr>
          <p:cNvPr id="36" name="그룹 35"/>
          <p:cNvGrpSpPr/>
          <p:nvPr/>
        </p:nvGrpSpPr>
        <p:grpSpPr>
          <a:xfrm>
            <a:off x="1672310" y="2416423"/>
            <a:ext cx="15902458" cy="899266"/>
            <a:chOff x="1672310" y="5254823"/>
            <a:chExt cx="15902458" cy="899266"/>
          </a:xfrm>
        </p:grpSpPr>
        <p:pic>
          <p:nvPicPr>
            <p:cNvPr id="37" name="이미지" descr="이미지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254823"/>
              <a:ext cx="14737451" cy="899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sz="5500" dirty="0"/>
                <a:t>나라면 어떻게 할까요</a:t>
              </a:r>
              <a:r>
                <a:rPr lang="en-US" altLang="ko-KR" sz="5500" dirty="0"/>
                <a:t>? </a:t>
              </a:r>
              <a:r>
                <a:rPr lang="ko-KR" altLang="en-US" sz="5500" dirty="0" err="1"/>
                <a:t>말풍선에</a:t>
              </a:r>
              <a:r>
                <a:rPr lang="ko-KR" altLang="en-US" sz="5500" dirty="0"/>
                <a:t> 적어 보세요</a:t>
              </a:r>
              <a:r>
                <a:rPr lang="en-US" altLang="ko-KR" sz="5500" dirty="0"/>
                <a:t>.</a:t>
              </a: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14512973" y="4298467"/>
            <a:ext cx="4945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저기 우리 엄마가 기다리고 계세요</a:t>
            </a:r>
            <a:r>
              <a:rPr lang="en-US" altLang="ko-KR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8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부모님께 감사 편지 쓰기"/>
          <p:cNvSpPr txBox="1"/>
          <p:nvPr/>
        </p:nvSpPr>
        <p:spPr>
          <a:xfrm>
            <a:off x="4571999" y="786824"/>
            <a:ext cx="726033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상황에 맞게 대처하기</a:t>
            </a:r>
            <a:endParaRPr sz="5500" dirty="0"/>
          </a:p>
        </p:txBody>
      </p:sp>
      <p:pic>
        <p:nvPicPr>
          <p:cNvPr id="30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그룹 30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32" name="그룹 3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45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6" name="직사각형 45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4" name="직사각형 43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9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464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846150" y="750883"/>
            <a:ext cx="22771836" cy="3655680"/>
            <a:chOff x="846150" y="750883"/>
            <a:chExt cx="22771836" cy="3655680"/>
          </a:xfrm>
        </p:grpSpPr>
        <p:pic>
          <p:nvPicPr>
            <p:cNvPr id="219" name="이미지" descr="이미지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46150" y="942931"/>
              <a:ext cx="22691701" cy="23120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3" name="부모님께 감사 편지 쓰기"/>
            <p:cNvSpPr txBox="1"/>
            <p:nvPr/>
          </p:nvSpPr>
          <p:spPr>
            <a:xfrm>
              <a:off x="4571999" y="786824"/>
              <a:ext cx="7334251" cy="118976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부모님께 감사 편지 쓰기</a:t>
              </a:r>
            </a:p>
            <a:p>
              <a:pPr>
                <a:lnSpc>
                  <a:spcPct val="100000"/>
                </a:lnSpc>
              </a:pPr>
              <a:endParaRPr sz="5500" dirty="0"/>
            </a:p>
          </p:txBody>
        </p:sp>
        <p:pic>
          <p:nvPicPr>
            <p:cNvPr id="224" name="이미지" descr="이미지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29424" y="750883"/>
              <a:ext cx="2585660" cy="9091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" name="이미지" descr="이미지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032498" y="2624160"/>
              <a:ext cx="1585488" cy="178240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그룹 5"/>
          <p:cNvGrpSpPr/>
          <p:nvPr/>
        </p:nvGrpSpPr>
        <p:grpSpPr>
          <a:xfrm>
            <a:off x="1735399" y="5970582"/>
            <a:ext cx="20297097" cy="3353329"/>
            <a:chOff x="1735400" y="5850680"/>
            <a:chExt cx="20297097" cy="5844046"/>
          </a:xfrm>
        </p:grpSpPr>
        <p:grpSp>
          <p:nvGrpSpPr>
            <p:cNvPr id="5" name="그룹 4"/>
            <p:cNvGrpSpPr/>
            <p:nvPr/>
          </p:nvGrpSpPr>
          <p:grpSpPr>
            <a:xfrm>
              <a:off x="1735400" y="5850680"/>
              <a:ext cx="20297097" cy="5844046"/>
              <a:chOff x="1735400" y="5850680"/>
              <a:chExt cx="20297097" cy="5844046"/>
            </a:xfrm>
          </p:grpSpPr>
          <p:grpSp>
            <p:nvGrpSpPr>
              <p:cNvPr id="9" name="그룹 8"/>
              <p:cNvGrpSpPr/>
              <p:nvPr/>
            </p:nvGrpSpPr>
            <p:grpSpPr>
              <a:xfrm>
                <a:off x="1735400" y="5850680"/>
                <a:ext cx="20297097" cy="5844046"/>
                <a:chOff x="1735400" y="6216440"/>
                <a:chExt cx="20297097" cy="5844046"/>
              </a:xfrm>
            </p:grpSpPr>
            <p:grpSp>
              <p:nvGrpSpPr>
                <p:cNvPr id="44" name="그룹 43"/>
                <p:cNvGrpSpPr/>
                <p:nvPr/>
              </p:nvGrpSpPr>
              <p:grpSpPr>
                <a:xfrm>
                  <a:off x="1735400" y="6216440"/>
                  <a:ext cx="20297097" cy="5844046"/>
                  <a:chOff x="357809" y="3313043"/>
                  <a:chExt cx="7585355" cy="1789326"/>
                </a:xfrm>
              </p:grpSpPr>
              <p:pic>
                <p:nvPicPr>
                  <p:cNvPr id="46" name="그림 45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34862" b="33246"/>
                  <a:stretch/>
                </p:blipFill>
                <p:spPr>
                  <a:xfrm>
                    <a:off x="357809" y="4037609"/>
                    <a:ext cx="7585355" cy="1064760"/>
                  </a:xfrm>
                  <a:prstGeom prst="rect">
                    <a:avLst/>
                  </a:prstGeom>
                </p:spPr>
              </p:pic>
              <p:sp>
                <p:nvSpPr>
                  <p:cNvPr id="47" name="직사각형 46"/>
                  <p:cNvSpPr/>
                  <p:nvPr/>
                </p:nvSpPr>
                <p:spPr>
                  <a:xfrm>
                    <a:off x="453899" y="3313043"/>
                    <a:ext cx="6702273" cy="58309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8" name="직사각형 7"/>
                <p:cNvSpPr/>
                <p:nvPr/>
              </p:nvSpPr>
              <p:spPr>
                <a:xfrm>
                  <a:off x="2400300" y="9654521"/>
                  <a:ext cx="4914900" cy="1127779"/>
                </a:xfrm>
                <a:prstGeom prst="rect">
                  <a:avLst/>
                </a:prstGeom>
                <a:solidFill>
                  <a:srgbClr val="FFFAE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5" name="직사각형 44"/>
              <p:cNvSpPr/>
              <p:nvPr/>
            </p:nvSpPr>
            <p:spPr>
              <a:xfrm>
                <a:off x="2180055" y="8681808"/>
                <a:ext cx="4183150" cy="896750"/>
              </a:xfrm>
              <a:prstGeom prst="rect">
                <a:avLst/>
              </a:prstGeom>
              <a:solidFill>
                <a:srgbClr val="FFFA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19926642" y="8182876"/>
              <a:ext cx="1340465" cy="1611431"/>
            </a:xfrm>
            <a:prstGeom prst="rect">
              <a:avLst/>
            </a:prstGeom>
            <a:solidFill>
              <a:srgbClr val="FFFAE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pic>
        <p:nvPicPr>
          <p:cNvPr id="226" name="이미지" descr="이미지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2310" y="260983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127312"/>
            <a:ext cx="19195179" cy="2574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50000"/>
              </a:lnSpc>
            </a:pPr>
            <a:r>
              <a:rPr sz="5500" dirty="0" err="1"/>
              <a:t>세상에서</a:t>
            </a:r>
            <a:r>
              <a:rPr sz="5500" dirty="0"/>
              <a:t> </a:t>
            </a:r>
            <a:r>
              <a:rPr sz="5500" dirty="0" err="1"/>
              <a:t>나를</a:t>
            </a:r>
            <a:r>
              <a:rPr sz="5500" dirty="0"/>
              <a:t> </a:t>
            </a:r>
            <a:r>
              <a:rPr sz="5500" dirty="0" err="1"/>
              <a:t>가장</a:t>
            </a:r>
            <a:r>
              <a:rPr sz="5500" dirty="0"/>
              <a:t> </a:t>
            </a:r>
            <a:r>
              <a:rPr sz="5500" dirty="0" err="1"/>
              <a:t>사랑하고</a:t>
            </a:r>
            <a:r>
              <a:rPr sz="5500" dirty="0"/>
              <a:t> </a:t>
            </a:r>
            <a:r>
              <a:rPr sz="5500" dirty="0" err="1"/>
              <a:t>정성껏</a:t>
            </a:r>
            <a:r>
              <a:rPr sz="5500" dirty="0"/>
              <a:t> </a:t>
            </a:r>
            <a:r>
              <a:rPr sz="5500" dirty="0" err="1"/>
              <a:t>키워</a:t>
            </a:r>
            <a:r>
              <a:rPr sz="5500" dirty="0"/>
              <a:t> </a:t>
            </a:r>
            <a:r>
              <a:rPr sz="5500" dirty="0" err="1"/>
              <a:t>주시는</a:t>
            </a:r>
            <a:r>
              <a:rPr sz="5500" dirty="0"/>
              <a:t> </a:t>
            </a:r>
            <a:r>
              <a:rPr sz="5500" dirty="0" err="1"/>
              <a:t>부모님께</a:t>
            </a:r>
            <a:r>
              <a:rPr sz="5500" dirty="0"/>
              <a:t> </a:t>
            </a:r>
            <a:r>
              <a:rPr sz="5500" dirty="0" err="1"/>
              <a:t>감사한</a:t>
            </a:r>
            <a:r>
              <a:rPr sz="5500" dirty="0"/>
              <a:t> </a:t>
            </a:r>
            <a:r>
              <a:rPr sz="5500" dirty="0" err="1"/>
              <a:t>마음을</a:t>
            </a:r>
            <a:r>
              <a:rPr sz="5500" dirty="0"/>
              <a:t> </a:t>
            </a:r>
            <a:r>
              <a:rPr sz="5500" dirty="0" err="1"/>
              <a:t>담아</a:t>
            </a:r>
            <a:r>
              <a:rPr sz="5500" dirty="0"/>
              <a:t> </a:t>
            </a:r>
            <a:r>
              <a:rPr sz="5500" dirty="0" err="1"/>
              <a:t>편지를</a:t>
            </a:r>
            <a:r>
              <a:rPr sz="5500" dirty="0"/>
              <a:t> 써 </a:t>
            </a:r>
            <a:r>
              <a:rPr sz="5500" dirty="0" err="1"/>
              <a:t>보세요</a:t>
            </a:r>
            <a:r>
              <a:rPr sz="5500" dirty="0"/>
              <a:t>. </a:t>
            </a:r>
          </a:p>
        </p:txBody>
      </p:sp>
      <p:sp>
        <p:nvSpPr>
          <p:cNvPr id="228" name="1. 부모님이 해 주신 힘이 되는 말과…"/>
          <p:cNvSpPr txBox="1"/>
          <p:nvPr/>
        </p:nvSpPr>
        <p:spPr>
          <a:xfrm>
            <a:off x="1713880" y="5159606"/>
            <a:ext cx="21088970" cy="927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5500" dirty="0"/>
              <a:t>1. </a:t>
            </a:r>
            <a:r>
              <a:rPr sz="5500" dirty="0" err="1"/>
              <a:t>부모님이</a:t>
            </a:r>
            <a:r>
              <a:rPr sz="5500" dirty="0"/>
              <a:t> 해 </a:t>
            </a:r>
            <a:r>
              <a:rPr sz="5500" dirty="0" err="1"/>
              <a:t>주신</a:t>
            </a:r>
            <a:r>
              <a:rPr sz="5500" dirty="0"/>
              <a:t> </a:t>
            </a:r>
            <a:r>
              <a:rPr sz="5500" dirty="0" err="1"/>
              <a:t>힘이</a:t>
            </a:r>
            <a:r>
              <a:rPr sz="5500" dirty="0"/>
              <a:t> </a:t>
            </a:r>
            <a:r>
              <a:rPr sz="5500" dirty="0" err="1"/>
              <a:t>되는</a:t>
            </a:r>
            <a:r>
              <a:rPr sz="5500" dirty="0"/>
              <a:t> </a:t>
            </a:r>
            <a:r>
              <a:rPr sz="5500" dirty="0" err="1"/>
              <a:t>말과</a:t>
            </a:r>
            <a:r>
              <a:rPr sz="5500" dirty="0"/>
              <a:t> </a:t>
            </a:r>
            <a:r>
              <a:rPr sz="5500" dirty="0" err="1" smtClean="0"/>
              <a:t>내가</a:t>
            </a:r>
            <a:r>
              <a:rPr sz="5500" dirty="0" smtClean="0"/>
              <a:t> </a:t>
            </a:r>
            <a:r>
              <a:rPr sz="5500" dirty="0" err="1"/>
              <a:t>듣고</a:t>
            </a:r>
            <a:r>
              <a:rPr sz="5500" dirty="0"/>
              <a:t> </a:t>
            </a:r>
            <a:r>
              <a:rPr sz="5500" dirty="0" err="1"/>
              <a:t>싶은</a:t>
            </a:r>
            <a:r>
              <a:rPr sz="5500" dirty="0"/>
              <a:t> </a:t>
            </a:r>
            <a:r>
              <a:rPr sz="5500" dirty="0" err="1"/>
              <a:t>말을</a:t>
            </a:r>
            <a:r>
              <a:rPr sz="5500" dirty="0"/>
              <a:t> </a:t>
            </a:r>
            <a:r>
              <a:rPr sz="5500" dirty="0" err="1"/>
              <a:t>적어</a:t>
            </a:r>
            <a:r>
              <a:rPr sz="5500" dirty="0"/>
              <a:t> </a:t>
            </a:r>
            <a:r>
              <a:rPr sz="5500" dirty="0" err="1"/>
              <a:t>보세요</a:t>
            </a:r>
            <a:r>
              <a:rPr sz="5500" dirty="0" smtClean="0"/>
              <a:t>.</a:t>
            </a:r>
            <a:endParaRPr lang="en-US" sz="5500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2400300" y="7707795"/>
            <a:ext cx="13012283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넌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수 있어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포기하지 말고 도전해 보자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00299" y="6211575"/>
            <a:ext cx="9886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913D9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부모님이 해 주신 힘이 되는 말</a:t>
            </a:r>
            <a:endParaRPr lang="ko-KR" altLang="en-US" sz="5500" b="1" dirty="0">
              <a:solidFill>
                <a:srgbClr val="913D9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735399" y="10546766"/>
            <a:ext cx="20076852" cy="2053419"/>
            <a:chOff x="2192598" y="8356263"/>
            <a:chExt cx="20076852" cy="3830888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5"/>
            <a:srcRect t="66500"/>
            <a:stretch/>
          </p:blipFill>
          <p:spPr>
            <a:xfrm>
              <a:off x="2192598" y="8356263"/>
              <a:ext cx="20076852" cy="3830888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2837317" y="9127734"/>
              <a:ext cx="5125583" cy="2123658"/>
            </a:xfrm>
            <a:prstGeom prst="rect">
              <a:avLst/>
            </a:prstGeom>
            <a:solidFill>
              <a:srgbClr val="EDE8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328323" y="9438770"/>
            <a:ext cx="6919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913D9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부모님께 듣고 싶은 말</a:t>
            </a:r>
            <a:endParaRPr lang="ko-KR" altLang="en-US" sz="5500" b="1" dirty="0">
              <a:solidFill>
                <a:srgbClr val="913D9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380118" y="11060085"/>
            <a:ext cx="1180483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네가 노력하는 모습이 정말 자랑스러워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2881" y="792426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알맞은 말을 골라 초성 완성해보기"/>
          <p:cNvSpPr txBox="1"/>
          <p:nvPr/>
        </p:nvSpPr>
        <p:spPr>
          <a:xfrm>
            <a:off x="4181815" y="1461080"/>
            <a:ext cx="18102533" cy="233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/>
              <a:t>다음 </a:t>
            </a:r>
            <a:r>
              <a:rPr lang="en-US" altLang="ko-KR" sz="5400" dirty="0"/>
              <a:t>&lt;</a:t>
            </a:r>
            <a:r>
              <a:rPr lang="ko-KR" altLang="en-US" sz="5400" dirty="0"/>
              <a:t>보기</a:t>
            </a:r>
            <a:r>
              <a:rPr lang="en-US" altLang="ko-KR" sz="5400" dirty="0"/>
              <a:t>&gt;</a:t>
            </a:r>
            <a:r>
              <a:rPr lang="ko-KR" altLang="en-US" sz="5400" dirty="0"/>
              <a:t>의 행동은 성폭력의 어느 유형에 해당하는지 아래에서 찾아 보세요</a:t>
            </a:r>
            <a:r>
              <a:rPr lang="en-US" altLang="ko-KR" sz="5400" dirty="0"/>
              <a:t>.</a:t>
            </a:r>
            <a:endParaRPr sz="3600" dirty="0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5207981" y="5777927"/>
            <a:ext cx="6467746" cy="2088000"/>
          </a:xfrm>
          <a:prstGeom prst="roundRect">
            <a:avLst>
              <a:gd name="adj" fmla="val 18572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8" name="그룹 87"/>
          <p:cNvGrpSpPr/>
          <p:nvPr/>
        </p:nvGrpSpPr>
        <p:grpSpPr>
          <a:xfrm>
            <a:off x="1000816" y="4410824"/>
            <a:ext cx="21036222" cy="4257688"/>
            <a:chOff x="4125960" y="5910263"/>
            <a:chExt cx="18457411" cy="3477454"/>
          </a:xfrm>
        </p:grpSpPr>
        <p:sp>
          <p:nvSpPr>
            <p:cNvPr id="89" name="모서리가 둥근 직사각형 88"/>
            <p:cNvSpPr/>
            <p:nvPr/>
          </p:nvSpPr>
          <p:spPr>
            <a:xfrm>
              <a:off x="6232404" y="5910263"/>
              <a:ext cx="16350967" cy="3477454"/>
            </a:xfrm>
            <a:prstGeom prst="roundRect">
              <a:avLst>
                <a:gd name="adj" fmla="val 18572"/>
              </a:avLst>
            </a:prstGeom>
            <a:solidFill>
              <a:schemeClr val="bg1"/>
            </a:solidFill>
            <a:ln w="57150" cap="flat">
              <a:solidFill>
                <a:srgbClr val="00A396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90" name="그룹 89"/>
            <p:cNvGrpSpPr/>
            <p:nvPr/>
          </p:nvGrpSpPr>
          <p:grpSpPr>
            <a:xfrm>
              <a:off x="4125960" y="7201675"/>
              <a:ext cx="1780763" cy="996709"/>
              <a:chOff x="10347825" y="11321721"/>
              <a:chExt cx="1780763" cy="996709"/>
            </a:xfrm>
          </p:grpSpPr>
          <p:sp>
            <p:nvSpPr>
              <p:cNvPr id="92" name="모서리가 둥근 직사각형 91"/>
              <p:cNvSpPr/>
              <p:nvPr/>
            </p:nvSpPr>
            <p:spPr>
              <a:xfrm>
                <a:off x="10347825" y="11321721"/>
                <a:ext cx="1780763" cy="9967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0622162" y="11472758"/>
                <a:ext cx="1232088" cy="6946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rgbClr val="00A396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91" name="01 성의 발달"/>
            <p:cNvSpPr txBox="1"/>
            <p:nvPr/>
          </p:nvSpPr>
          <p:spPr>
            <a:xfrm>
              <a:off x="6883766" y="6193106"/>
              <a:ext cx="15425678" cy="29117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사춘기의 신체 변화를 놀린다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5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</a:t>
              </a:r>
              <a:r>
                <a:rPr lang="ko-KR" altLang="en-US" sz="5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화장실을 몰래 훔쳐본다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몸을 만진다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5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                      </a:t>
              </a:r>
              <a:r>
                <a:rPr lang="ko-KR" altLang="en-US" sz="5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라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 관련 소문을 낸다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마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일부러 신체를 접촉한다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5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    </a:t>
              </a:r>
              <a:r>
                <a:rPr lang="ko-KR" altLang="en-US" sz="5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음란한 그림을 보여 준다</a:t>
              </a:r>
              <a:r>
                <a:rPr lang="en-US" altLang="ko-KR" sz="5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761457" y="9056126"/>
            <a:ext cx="182755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신체적 성폭력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    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     )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언어적 성폭력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 가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라      ) 시각적 성폭력 (     나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      ) 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0990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3335909" y="6106787"/>
            <a:ext cx="17219803" cy="2550650"/>
            <a:chOff x="6921499" y="3192137"/>
            <a:chExt cx="17219803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466583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디지털 문화와 성범죄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이등변 삼각형 12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33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80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5323152" y="4772952"/>
            <a:ext cx="13737697" cy="4170097"/>
            <a:chOff x="12593291" y="3822192"/>
            <a:chExt cx="13737697" cy="4170097"/>
          </a:xfrm>
        </p:grpSpPr>
        <p:sp>
          <p:nvSpPr>
            <p:cNvPr id="22" name="● 생명 탄생의 의미를 말할 수 있다.…"/>
            <p:cNvSpPr txBox="1"/>
            <p:nvPr/>
          </p:nvSpPr>
          <p:spPr>
            <a:xfrm>
              <a:off x="12593291" y="5247150"/>
              <a:ext cx="13737697" cy="27451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 성범죄의 유형을 말할 수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 공간에서 안전 수칙을 지킬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9" name="그룹 28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1" name="직사각형 30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2" name="이등변 삼각형 31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0" name="직사각형 29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4775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3735664" y="10076688"/>
            <a:ext cx="17899040" cy="2889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9904" y="10708397"/>
            <a:ext cx="13842120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화가 나고 당황스럽지만 부모님께 알리고 신고해야 </a:t>
            </a:r>
            <a:r>
              <a:rPr lang="ko-KR" altLang="en-US" sz="55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되요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다음 그림을 보면서 떠오르는 것을 이야기해 보세요."/>
          <p:cNvSpPr txBox="1"/>
          <p:nvPr/>
        </p:nvSpPr>
        <p:spPr>
          <a:xfrm>
            <a:off x="4320330" y="722257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디지털 공간에서 음란 영상에 내 얼굴이 합성된 걸 발견한다면 어떻게 </a:t>
            </a:r>
            <a:r>
              <a:rPr lang="ko-KR" altLang="en-US" sz="5400" dirty="0" smtClean="0"/>
              <a:t>대처해야 하는지 </a:t>
            </a:r>
            <a:r>
              <a:rPr lang="ko-KR" altLang="en-US" sz="5400" dirty="0"/>
              <a:t>이야기해 보세요</a:t>
            </a:r>
            <a:r>
              <a:rPr lang="en-US" altLang="ko-KR" sz="5400" dirty="0"/>
              <a:t>.</a:t>
            </a:r>
            <a:endParaRPr lang="en-US" altLang="ko-KR" sz="7200" dirty="0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078" y="2827728"/>
            <a:ext cx="9250018" cy="6408611"/>
          </a:xfrm>
          <a:prstGeom prst="rect">
            <a:avLst/>
          </a:prstGeom>
        </p:spPr>
      </p:pic>
      <p:pic>
        <p:nvPicPr>
          <p:cNvPr id="2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07732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1066800" y="4646260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어떤 행위를 한 사람이 누구인지 드러나지 않는 특성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인터넷의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악용하는 사례가 많아지고 있어 그 보안이 필요한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때이다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익명성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숨길 익 </a:t>
            </a:r>
            <a:r>
              <a:rPr lang="ko-KR" altLang="en-US" sz="5500" b="1" dirty="0" err="1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匿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이름 명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名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성품 성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性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66800" y="10495092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둘 이상의 것을 합쳐서 하나를 이룸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요즘에는 사진의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통해서 오래전에 헤어진 가족을 찾기도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66800" y="8501700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합성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합할 합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合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이룰 성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成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163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세상에 널리 퍼짐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그녀는 허위 사실을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유포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시킨 죄로 경찰에 붙잡혔다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265286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유포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흐를 유 </a:t>
            </a:r>
            <a:r>
              <a:rPr lang="ko-KR" altLang="en-US" sz="5500" b="1" dirty="0" err="1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流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베 포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布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66800" y="9653844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겁을 주며 압력을 가하여 남에게 억지로 어떤 일을 하도록 함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취조관의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공갈과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협박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 굴복하다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66800" y="7660452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협박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겨드랑이 협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脅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핍박할 박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迫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0641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1066800" y="4646260"/>
            <a:ext cx="2296363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인공 지능 기술을 활용해 기존 인물의 얼굴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특정 부위를 합성한 영상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편집물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성적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허위 영상물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소지도 처벌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딥페이크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성범죄 강력 제재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2652868"/>
            <a:ext cx="209336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허위 영상물</a:t>
            </a:r>
            <a:r>
              <a:rPr lang="en-US" altLang="ko-KR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500" b="1" dirty="0" err="1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딥페이크</a:t>
            </a:r>
            <a:r>
              <a:rPr lang="en-US" altLang="ko-KR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빌 허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虛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거짓 위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僞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비칠 영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映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모양 상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狀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물건 물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物</a:t>
            </a:r>
            <a:endParaRPr lang="en-US" altLang="ko-KR" sz="5500" b="1" dirty="0" smtClean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66800" y="8301647"/>
            <a:ext cx="221406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웹상에서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아바타을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이용하여 사회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경제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문화적 활동을 하는 따위처럼 가상 세계와 현실 세계의 경계가 허물어지는 것을 이르는 말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가상 세계 기반 온라인 게임이 완성되면 세계 최대 규모의 </a:t>
            </a:r>
            <a:r>
              <a:rPr lang="ko-KR" altLang="en-US" sz="5500" b="1" dirty="0" err="1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탄생된다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66800" y="7515494"/>
            <a:ext cx="146425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</a:t>
            </a:r>
            <a:r>
              <a:rPr lang="en-US" altLang="ko-KR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sz="5500" b="1" dirty="0" err="1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metaverse</a:t>
            </a:r>
            <a:r>
              <a:rPr lang="en-US" altLang="ko-KR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3709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디지털 공간의 성범죄를 조심해요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1529535" y="2766983"/>
            <a:ext cx="6852631" cy="1207008"/>
            <a:chOff x="2403335" y="2635870"/>
            <a:chExt cx="6852631" cy="1207008"/>
          </a:xfrm>
        </p:grpSpPr>
        <p:sp>
          <p:nvSpPr>
            <p:cNvPr id="8" name="대각선 방향의 모서리가 잘린 사각형 7"/>
            <p:cNvSpPr/>
            <p:nvPr/>
          </p:nvSpPr>
          <p:spPr>
            <a:xfrm>
              <a:off x="2403335" y="2635870"/>
              <a:ext cx="6852631" cy="1207008"/>
            </a:xfrm>
            <a:prstGeom prst="snip2DiagRect">
              <a:avLst/>
            </a:prstGeom>
            <a:solidFill>
              <a:srgbClr val="2CABA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20094" y="2814130"/>
              <a:ext cx="634789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디지털 성범죄의 유형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1529535" y="5388774"/>
            <a:ext cx="4457700" cy="5202968"/>
            <a:chOff x="3439020" y="3768697"/>
            <a:chExt cx="4457700" cy="5202968"/>
          </a:xfrm>
        </p:grpSpPr>
        <p:grpSp>
          <p:nvGrpSpPr>
            <p:cNvPr id="11" name="그룹 10"/>
            <p:cNvGrpSpPr/>
            <p:nvPr/>
          </p:nvGrpSpPr>
          <p:grpSpPr>
            <a:xfrm>
              <a:off x="3580664" y="3768697"/>
              <a:ext cx="4174412" cy="4174412"/>
              <a:chOff x="-317712" y="4164273"/>
              <a:chExt cx="4174412" cy="4174412"/>
            </a:xfrm>
          </p:grpSpPr>
          <p:sp>
            <p:nvSpPr>
              <p:cNvPr id="7" name="타원 6"/>
              <p:cNvSpPr/>
              <p:nvPr/>
            </p:nvSpPr>
            <p:spPr>
              <a:xfrm>
                <a:off x="-317712" y="4164273"/>
                <a:ext cx="4174412" cy="4174412"/>
              </a:xfrm>
              <a:prstGeom prst="ellipse">
                <a:avLst/>
              </a:prstGeom>
              <a:solidFill>
                <a:srgbClr val="FCF6DB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3" name="그림 2"/>
              <p:cNvPicPr>
                <a:picLocks noChangeAspect="1"/>
              </p:cNvPicPr>
              <p:nvPr/>
            </p:nvPicPr>
            <p:blipFill rotWithShape="1">
              <a:blip r:embed="rId3"/>
              <a:srcRect b="4229"/>
              <a:stretch/>
            </p:blipFill>
            <p:spPr>
              <a:xfrm>
                <a:off x="-163579" y="4329404"/>
                <a:ext cx="4020279" cy="3931412"/>
              </a:xfrm>
              <a:prstGeom prst="rect">
                <a:avLst/>
              </a:prstGeom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3439020" y="7728101"/>
              <a:ext cx="4457700" cy="1243564"/>
              <a:chOff x="8994105" y="7382521"/>
              <a:chExt cx="4457700" cy="1243564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8994105" y="7382521"/>
                <a:ext cx="4457700" cy="1243564"/>
              </a:xfrm>
              <a:prstGeom prst="roundRect">
                <a:avLst>
                  <a:gd name="adj" fmla="val 50000"/>
                </a:avLst>
              </a:prstGeom>
              <a:solidFill>
                <a:srgbClr val="8477B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73039" y="7579059"/>
                <a:ext cx="2899833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불법 촬영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38" name="그룹 37"/>
          <p:cNvGrpSpPr/>
          <p:nvPr/>
        </p:nvGrpSpPr>
        <p:grpSpPr>
          <a:xfrm>
            <a:off x="7075952" y="5371115"/>
            <a:ext cx="4457700" cy="5220627"/>
            <a:chOff x="7090131" y="4945784"/>
            <a:chExt cx="4457700" cy="5220627"/>
          </a:xfrm>
        </p:grpSpPr>
        <p:grpSp>
          <p:nvGrpSpPr>
            <p:cNvPr id="12" name="그룹 11"/>
            <p:cNvGrpSpPr/>
            <p:nvPr/>
          </p:nvGrpSpPr>
          <p:grpSpPr>
            <a:xfrm>
              <a:off x="7231775" y="4945784"/>
              <a:ext cx="4174412" cy="4174412"/>
              <a:chOff x="1196774" y="8451498"/>
              <a:chExt cx="4174412" cy="4174412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1196774" y="8451498"/>
                <a:ext cx="4174412" cy="4174412"/>
              </a:xfrm>
              <a:prstGeom prst="ellipse">
                <a:avLst/>
              </a:prstGeom>
              <a:solidFill>
                <a:srgbClr val="FCF6DB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4"/>
              <a:srcRect t="5136" r="6959"/>
              <a:stretch/>
            </p:blipFill>
            <p:spPr>
              <a:xfrm>
                <a:off x="1655900" y="9242649"/>
                <a:ext cx="3256160" cy="3383261"/>
              </a:xfrm>
              <a:prstGeom prst="rect">
                <a:avLst/>
              </a:prstGeom>
            </p:spPr>
          </p:pic>
        </p:grpSp>
        <p:grpSp>
          <p:nvGrpSpPr>
            <p:cNvPr id="30" name="그룹 29"/>
            <p:cNvGrpSpPr/>
            <p:nvPr/>
          </p:nvGrpSpPr>
          <p:grpSpPr>
            <a:xfrm>
              <a:off x="7090131" y="8922847"/>
              <a:ext cx="4457700" cy="1243564"/>
              <a:chOff x="1726762" y="9075247"/>
              <a:chExt cx="4457700" cy="1243564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1726762" y="9075247"/>
                <a:ext cx="4457700" cy="1243564"/>
              </a:xfrm>
              <a:prstGeom prst="roundRect">
                <a:avLst>
                  <a:gd name="adj" fmla="val 50000"/>
                </a:avLst>
              </a:prstGeom>
              <a:solidFill>
                <a:srgbClr val="8477B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05697" y="9271785"/>
                <a:ext cx="2899833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불법 합성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39" name="그룹 38"/>
          <p:cNvGrpSpPr/>
          <p:nvPr/>
        </p:nvGrpSpPr>
        <p:grpSpPr>
          <a:xfrm>
            <a:off x="12622369" y="5371115"/>
            <a:ext cx="4457700" cy="5220627"/>
            <a:chOff x="12172782" y="4945784"/>
            <a:chExt cx="4457700" cy="5220627"/>
          </a:xfrm>
        </p:grpSpPr>
        <p:grpSp>
          <p:nvGrpSpPr>
            <p:cNvPr id="13" name="그룹 12"/>
            <p:cNvGrpSpPr/>
            <p:nvPr/>
          </p:nvGrpSpPr>
          <p:grpSpPr>
            <a:xfrm>
              <a:off x="12314426" y="4945784"/>
              <a:ext cx="4174412" cy="4174412"/>
              <a:chOff x="6090918" y="8588726"/>
              <a:chExt cx="4174412" cy="4174412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6090918" y="8588726"/>
                <a:ext cx="4174412" cy="4174412"/>
              </a:xfrm>
              <a:prstGeom prst="ellipse">
                <a:avLst/>
              </a:prstGeom>
              <a:solidFill>
                <a:srgbClr val="FCF6DB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5"/>
              <a:srcRect t="5798" r="6292"/>
              <a:stretch/>
            </p:blipFill>
            <p:spPr>
              <a:xfrm>
                <a:off x="6543029" y="8830761"/>
                <a:ext cx="2790699" cy="3932377"/>
              </a:xfrm>
              <a:prstGeom prst="rect">
                <a:avLst/>
              </a:prstGeom>
            </p:spPr>
          </p:pic>
        </p:grpSp>
        <p:grpSp>
          <p:nvGrpSpPr>
            <p:cNvPr id="37" name="그룹 36"/>
            <p:cNvGrpSpPr/>
            <p:nvPr/>
          </p:nvGrpSpPr>
          <p:grpSpPr>
            <a:xfrm>
              <a:off x="12172782" y="8922847"/>
              <a:ext cx="4457700" cy="1243564"/>
              <a:chOff x="12172782" y="8922847"/>
              <a:chExt cx="4457700" cy="1243564"/>
            </a:xfrm>
          </p:grpSpPr>
          <p:sp>
            <p:nvSpPr>
              <p:cNvPr id="31" name="모서리가 둥근 직사각형 30"/>
              <p:cNvSpPr/>
              <p:nvPr/>
            </p:nvSpPr>
            <p:spPr>
              <a:xfrm>
                <a:off x="12172782" y="8922847"/>
                <a:ext cx="4457700" cy="1243564"/>
              </a:xfrm>
              <a:prstGeom prst="roundRect">
                <a:avLst>
                  <a:gd name="adj" fmla="val 50000"/>
                </a:avLst>
              </a:prstGeom>
              <a:solidFill>
                <a:srgbClr val="8477B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626309" y="9119385"/>
                <a:ext cx="3550652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비동의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유포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36" name="그룹 35"/>
          <p:cNvGrpSpPr/>
          <p:nvPr/>
        </p:nvGrpSpPr>
        <p:grpSpPr>
          <a:xfrm>
            <a:off x="18168787" y="5492132"/>
            <a:ext cx="4457700" cy="5099610"/>
            <a:chOff x="17515644" y="5066801"/>
            <a:chExt cx="4457700" cy="5099610"/>
          </a:xfrm>
        </p:grpSpPr>
        <p:grpSp>
          <p:nvGrpSpPr>
            <p:cNvPr id="14" name="그룹 13"/>
            <p:cNvGrpSpPr/>
            <p:nvPr/>
          </p:nvGrpSpPr>
          <p:grpSpPr>
            <a:xfrm>
              <a:off x="17657288" y="5066801"/>
              <a:ext cx="4174412" cy="4174412"/>
              <a:chOff x="10046163" y="4072593"/>
              <a:chExt cx="4174412" cy="4174412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10046163" y="4072593"/>
                <a:ext cx="4174412" cy="4174412"/>
              </a:xfrm>
              <a:prstGeom prst="ellipse">
                <a:avLst/>
              </a:prstGeom>
              <a:solidFill>
                <a:srgbClr val="FCF6DB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6" name="그림 5"/>
              <p:cNvPicPr>
                <a:picLocks noChangeAspect="1"/>
              </p:cNvPicPr>
              <p:nvPr/>
            </p:nvPicPr>
            <p:blipFill rotWithShape="1">
              <a:blip r:embed="rId6"/>
              <a:srcRect t="6507" b="2696"/>
              <a:stretch/>
            </p:blipFill>
            <p:spPr>
              <a:xfrm>
                <a:off x="10380352" y="4133787"/>
                <a:ext cx="3506033" cy="3834555"/>
              </a:xfrm>
              <a:prstGeom prst="rect">
                <a:avLst/>
              </a:prstGeom>
            </p:spPr>
          </p:pic>
        </p:grpSp>
        <p:grpSp>
          <p:nvGrpSpPr>
            <p:cNvPr id="35" name="그룹 34"/>
            <p:cNvGrpSpPr/>
            <p:nvPr/>
          </p:nvGrpSpPr>
          <p:grpSpPr>
            <a:xfrm>
              <a:off x="17515644" y="8922847"/>
              <a:ext cx="4457700" cy="1243564"/>
              <a:chOff x="17620676" y="8922847"/>
              <a:chExt cx="4457700" cy="1243564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7620676" y="8922847"/>
                <a:ext cx="4457700" cy="1243564"/>
              </a:xfrm>
              <a:prstGeom prst="roundRect">
                <a:avLst>
                  <a:gd name="adj" fmla="val 50000"/>
                </a:avLst>
              </a:prstGeom>
              <a:solidFill>
                <a:srgbClr val="8477B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8399611" y="9119385"/>
                <a:ext cx="2899833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유포 협박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5118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디지털 공간의 성범죄를 조심해요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9" name="그룹 48"/>
          <p:cNvGrpSpPr/>
          <p:nvPr/>
        </p:nvGrpSpPr>
        <p:grpSpPr>
          <a:xfrm>
            <a:off x="1752000" y="1914331"/>
            <a:ext cx="20880000" cy="3600000"/>
            <a:chOff x="1529534" y="2295331"/>
            <a:chExt cx="20880000" cy="3600000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1529534" y="2295331"/>
              <a:ext cx="20880000" cy="3600000"/>
            </a:xfrm>
            <a:prstGeom prst="roundRect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2090858" y="2898988"/>
              <a:ext cx="18130136" cy="2392686"/>
              <a:chOff x="1832364" y="2710275"/>
              <a:chExt cx="18130136" cy="2392686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3113336" y="2732552"/>
                <a:ext cx="11017440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재미로 만든 가짜 영상인데 범죄라고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?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grpSp>
            <p:nvGrpSpPr>
              <p:cNvPr id="43" name="그룹 42"/>
              <p:cNvGrpSpPr/>
              <p:nvPr/>
            </p:nvGrpSpPr>
            <p:grpSpPr>
              <a:xfrm>
                <a:off x="1832364" y="2710275"/>
                <a:ext cx="978143" cy="978143"/>
                <a:chOff x="9601200" y="5295900"/>
                <a:chExt cx="978143" cy="978143"/>
              </a:xfrm>
            </p:grpSpPr>
            <p:sp>
              <p:nvSpPr>
                <p:cNvPr id="41" name="타원 40"/>
                <p:cNvSpPr/>
                <p:nvPr/>
              </p:nvSpPr>
              <p:spPr>
                <a:xfrm>
                  <a:off x="9601200" y="5295900"/>
                  <a:ext cx="978143" cy="978143"/>
                </a:xfrm>
                <a:prstGeom prst="ellipse">
                  <a:avLst/>
                </a:prstGeom>
                <a:solidFill>
                  <a:srgbClr val="59BAC7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2" name="직사각형 41"/>
                <p:cNvSpPr/>
                <p:nvPr/>
              </p:nvSpPr>
              <p:spPr>
                <a:xfrm>
                  <a:off x="9746267" y="5364856"/>
                  <a:ext cx="688009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54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A</a:t>
                  </a:r>
                  <a:endParaRPr lang="ko-KR" altLang="en-US" sz="5400" dirty="0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3113336" y="4086272"/>
                <a:ext cx="16849164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피해자는 심각하게 고통 받아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가짜 영상 제작은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성범죄야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.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grpSp>
            <p:nvGrpSpPr>
              <p:cNvPr id="45" name="그룹 44"/>
              <p:cNvGrpSpPr/>
              <p:nvPr/>
            </p:nvGrpSpPr>
            <p:grpSpPr>
              <a:xfrm>
                <a:off x="1832364" y="4124818"/>
                <a:ext cx="978143" cy="978143"/>
                <a:chOff x="9601200" y="5295900"/>
                <a:chExt cx="978143" cy="978143"/>
              </a:xfrm>
            </p:grpSpPr>
            <p:sp>
              <p:nvSpPr>
                <p:cNvPr id="46" name="타원 45"/>
                <p:cNvSpPr/>
                <p:nvPr/>
              </p:nvSpPr>
              <p:spPr>
                <a:xfrm>
                  <a:off x="9601200" y="5295900"/>
                  <a:ext cx="978143" cy="978143"/>
                </a:xfrm>
                <a:prstGeom prst="ellipse">
                  <a:avLst/>
                </a:prstGeom>
                <a:solidFill>
                  <a:srgbClr val="A9CF5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9787945" y="5364856"/>
                  <a:ext cx="604653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54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B</a:t>
                  </a:r>
                  <a:endParaRPr lang="ko-KR" altLang="en-US" sz="5400" dirty="0"/>
                </a:p>
              </p:txBody>
            </p:sp>
          </p:grpSp>
        </p:grpSp>
      </p:grpSp>
      <p:grpSp>
        <p:nvGrpSpPr>
          <p:cNvPr id="50" name="그룹 49"/>
          <p:cNvGrpSpPr/>
          <p:nvPr/>
        </p:nvGrpSpPr>
        <p:grpSpPr>
          <a:xfrm>
            <a:off x="1752000" y="5693985"/>
            <a:ext cx="20880000" cy="3600000"/>
            <a:chOff x="1529534" y="2295331"/>
            <a:chExt cx="20880000" cy="3600000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1529534" y="2295331"/>
              <a:ext cx="20880000" cy="3600000"/>
            </a:xfrm>
            <a:prstGeom prst="roundRect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2090858" y="2898988"/>
              <a:ext cx="17285353" cy="2392686"/>
              <a:chOff x="1832364" y="2710275"/>
              <a:chExt cx="17285353" cy="239268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113336" y="2732552"/>
                <a:ext cx="1465946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다른 사람이 보낸 파일이 의심되는데 어떻게 하지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grpSp>
            <p:nvGrpSpPr>
              <p:cNvPr id="54" name="그룹 53"/>
              <p:cNvGrpSpPr/>
              <p:nvPr/>
            </p:nvGrpSpPr>
            <p:grpSpPr>
              <a:xfrm>
                <a:off x="1832364" y="2710275"/>
                <a:ext cx="978143" cy="978143"/>
                <a:chOff x="9601200" y="5295900"/>
                <a:chExt cx="978143" cy="978143"/>
              </a:xfrm>
            </p:grpSpPr>
            <p:sp>
              <p:nvSpPr>
                <p:cNvPr id="59" name="타원 58"/>
                <p:cNvSpPr/>
                <p:nvPr/>
              </p:nvSpPr>
              <p:spPr>
                <a:xfrm>
                  <a:off x="9601200" y="5295900"/>
                  <a:ext cx="978143" cy="978143"/>
                </a:xfrm>
                <a:prstGeom prst="ellipse">
                  <a:avLst/>
                </a:prstGeom>
                <a:solidFill>
                  <a:srgbClr val="59BAC7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60" name="직사각형 59"/>
                <p:cNvSpPr/>
                <p:nvPr/>
              </p:nvSpPr>
              <p:spPr>
                <a:xfrm>
                  <a:off x="9746267" y="5364856"/>
                  <a:ext cx="688009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54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A</a:t>
                  </a:r>
                  <a:endParaRPr lang="ko-KR" altLang="en-US" sz="5400" dirty="0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3113336" y="4086272"/>
                <a:ext cx="1600438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클릭하지 말고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단체 채팅방이라면 신고해서 막아야 해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grpSp>
            <p:nvGrpSpPr>
              <p:cNvPr id="56" name="그룹 55"/>
              <p:cNvGrpSpPr/>
              <p:nvPr/>
            </p:nvGrpSpPr>
            <p:grpSpPr>
              <a:xfrm>
                <a:off x="1832364" y="4124818"/>
                <a:ext cx="978143" cy="978143"/>
                <a:chOff x="9601200" y="5295900"/>
                <a:chExt cx="978143" cy="978143"/>
              </a:xfrm>
            </p:grpSpPr>
            <p:sp>
              <p:nvSpPr>
                <p:cNvPr id="57" name="타원 56"/>
                <p:cNvSpPr/>
                <p:nvPr/>
              </p:nvSpPr>
              <p:spPr>
                <a:xfrm>
                  <a:off x="9601200" y="5295900"/>
                  <a:ext cx="978143" cy="978143"/>
                </a:xfrm>
                <a:prstGeom prst="ellipse">
                  <a:avLst/>
                </a:prstGeom>
                <a:solidFill>
                  <a:srgbClr val="A9CF5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8" name="직사각형 57"/>
                <p:cNvSpPr/>
                <p:nvPr/>
              </p:nvSpPr>
              <p:spPr>
                <a:xfrm>
                  <a:off x="9787945" y="5364856"/>
                  <a:ext cx="604653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54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B</a:t>
                  </a:r>
                  <a:endParaRPr lang="ko-KR" altLang="en-US" sz="5400" dirty="0"/>
                </a:p>
              </p:txBody>
            </p:sp>
          </p:grpSp>
        </p:grpSp>
      </p:grpSp>
      <p:grpSp>
        <p:nvGrpSpPr>
          <p:cNvPr id="61" name="그룹 60"/>
          <p:cNvGrpSpPr/>
          <p:nvPr/>
        </p:nvGrpSpPr>
        <p:grpSpPr>
          <a:xfrm>
            <a:off x="1752000" y="9473639"/>
            <a:ext cx="20880000" cy="3600000"/>
            <a:chOff x="1529534" y="2295331"/>
            <a:chExt cx="20880000" cy="3600000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1529534" y="2295331"/>
              <a:ext cx="20880000" cy="3600000"/>
            </a:xfrm>
            <a:prstGeom prst="roundRect">
              <a:avLst/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2090858" y="2513531"/>
              <a:ext cx="18728056" cy="3167134"/>
              <a:chOff x="1832364" y="2324818"/>
              <a:chExt cx="18728056" cy="316713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3113336" y="2347095"/>
                <a:ext cx="10366620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친구끼리 이 정도는 괜찮지 않을까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?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grpSp>
            <p:nvGrpSpPr>
              <p:cNvPr id="65" name="그룹 64"/>
              <p:cNvGrpSpPr/>
              <p:nvPr/>
            </p:nvGrpSpPr>
            <p:grpSpPr>
              <a:xfrm>
                <a:off x="1832364" y="2324818"/>
                <a:ext cx="978143" cy="978143"/>
                <a:chOff x="9601200" y="4910443"/>
                <a:chExt cx="978143" cy="978143"/>
              </a:xfrm>
            </p:grpSpPr>
            <p:sp>
              <p:nvSpPr>
                <p:cNvPr id="70" name="타원 69"/>
                <p:cNvSpPr/>
                <p:nvPr/>
              </p:nvSpPr>
              <p:spPr>
                <a:xfrm>
                  <a:off x="9601200" y="4910443"/>
                  <a:ext cx="978143" cy="978143"/>
                </a:xfrm>
                <a:prstGeom prst="ellipse">
                  <a:avLst/>
                </a:prstGeom>
                <a:solidFill>
                  <a:srgbClr val="59BAC7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71" name="직사각형 70"/>
                <p:cNvSpPr/>
                <p:nvPr/>
              </p:nvSpPr>
              <p:spPr>
                <a:xfrm>
                  <a:off x="9746267" y="4979399"/>
                  <a:ext cx="688009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54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A</a:t>
                  </a:r>
                  <a:endParaRPr lang="ko-KR" altLang="en-US" sz="5400" dirty="0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3113336" y="3394968"/>
                <a:ext cx="17447084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그건 가해 행위에 동참하는 거야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허위 영상물의 제작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공유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</a:p>
              <a:p>
                <a:pPr marL="0" marR="0" indent="0" algn="l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유포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판매 모두 불법 행위야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.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grpSp>
            <p:nvGrpSpPr>
              <p:cNvPr id="67" name="그룹 66"/>
              <p:cNvGrpSpPr/>
              <p:nvPr/>
            </p:nvGrpSpPr>
            <p:grpSpPr>
              <a:xfrm>
                <a:off x="1832364" y="3583796"/>
                <a:ext cx="978143" cy="978143"/>
                <a:chOff x="9601200" y="4754878"/>
                <a:chExt cx="978143" cy="978143"/>
              </a:xfrm>
            </p:grpSpPr>
            <p:sp>
              <p:nvSpPr>
                <p:cNvPr id="68" name="타원 67"/>
                <p:cNvSpPr/>
                <p:nvPr/>
              </p:nvSpPr>
              <p:spPr>
                <a:xfrm>
                  <a:off x="9601200" y="4754878"/>
                  <a:ext cx="978143" cy="978143"/>
                </a:xfrm>
                <a:prstGeom prst="ellipse">
                  <a:avLst/>
                </a:prstGeom>
                <a:solidFill>
                  <a:srgbClr val="A9CF5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69" name="직사각형 68"/>
                <p:cNvSpPr/>
                <p:nvPr/>
              </p:nvSpPr>
              <p:spPr>
                <a:xfrm>
                  <a:off x="9787945" y="4823834"/>
                  <a:ext cx="604653" cy="8402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54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B</a:t>
                  </a:r>
                  <a:endParaRPr lang="ko-KR" altLang="en-US" sz="54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02807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그룹 68"/>
          <p:cNvGrpSpPr/>
          <p:nvPr/>
        </p:nvGrpSpPr>
        <p:grpSpPr>
          <a:xfrm>
            <a:off x="1672310" y="1913449"/>
            <a:ext cx="20360188" cy="1970691"/>
            <a:chOff x="1672310" y="5036564"/>
            <a:chExt cx="17603242" cy="1970691"/>
          </a:xfrm>
        </p:grpSpPr>
        <p:pic>
          <p:nvPicPr>
            <p:cNvPr id="70" name="이미지" descr="이미지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1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036564"/>
              <a:ext cx="16438235" cy="19706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5500" dirty="0"/>
                <a:t>아래 행동의 위험성을 생각해 보고 ‘안전’</a:t>
              </a:r>
              <a:r>
                <a:rPr lang="en-US" altLang="ko-KR" sz="5500" dirty="0"/>
                <a:t>, ‘</a:t>
              </a:r>
              <a:r>
                <a:rPr lang="ko-KR" altLang="en-US" sz="5500" dirty="0"/>
                <a:t>주의’</a:t>
              </a:r>
              <a:r>
                <a:rPr lang="en-US" altLang="ko-KR" sz="5500" dirty="0"/>
                <a:t>, ‘</a:t>
              </a:r>
              <a:r>
                <a:rPr lang="ko-KR" altLang="en-US" sz="5500" dirty="0"/>
                <a:t>위험’ 중에서 선택하여 표시해 보세요</a:t>
              </a:r>
              <a:r>
                <a:rPr lang="en-US" altLang="ko-KR" sz="5500" dirty="0"/>
                <a:t>.</a:t>
              </a:r>
              <a:endParaRPr sz="5500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582475" y="3758349"/>
            <a:ext cx="18470343" cy="9344731"/>
            <a:chOff x="640428" y="2363161"/>
            <a:chExt cx="6967180" cy="4333028"/>
          </a:xfrm>
        </p:grpSpPr>
        <p:grpSp>
          <p:nvGrpSpPr>
            <p:cNvPr id="49" name="그룹 48"/>
            <p:cNvGrpSpPr/>
            <p:nvPr/>
          </p:nvGrpSpPr>
          <p:grpSpPr>
            <a:xfrm>
              <a:off x="640428" y="2363161"/>
              <a:ext cx="6967180" cy="4333028"/>
              <a:chOff x="640428" y="2363161"/>
              <a:chExt cx="6967180" cy="4333028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428" y="2363161"/>
                <a:ext cx="6967180" cy="4333028"/>
              </a:xfrm>
              <a:prstGeom prst="rect">
                <a:avLst/>
              </a:prstGeom>
            </p:spPr>
          </p:pic>
          <p:sp>
            <p:nvSpPr>
              <p:cNvPr id="51" name="직사각형 50"/>
              <p:cNvSpPr/>
              <p:nvPr/>
            </p:nvSpPr>
            <p:spPr>
              <a:xfrm>
                <a:off x="783993" y="3129150"/>
                <a:ext cx="3974012" cy="357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761450" y="3862978"/>
                <a:ext cx="3974012" cy="473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757805" y="5356170"/>
                <a:ext cx="3974012" cy="357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757805" y="4582045"/>
                <a:ext cx="3974012" cy="357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782722" y="6048972"/>
                <a:ext cx="3974012" cy="357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6" name="직사각형 65"/>
            <p:cNvSpPr/>
            <p:nvPr/>
          </p:nvSpPr>
          <p:spPr>
            <a:xfrm>
              <a:off x="745911" y="5868500"/>
              <a:ext cx="4762618" cy="659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단체 </a:t>
              </a:r>
              <a:r>
                <a:rPr lang="ko-KR" altLang="en-US" sz="48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채팅방에서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개인 </a:t>
              </a:r>
              <a:r>
                <a:rPr lang="ko-KR" altLang="en-US" sz="48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대화창으로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옮기자는 제안을 거절한 행동</a:t>
              </a: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775840" y="3131168"/>
              <a:ext cx="4657306" cy="35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48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 얼굴 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사진에 장난으로 그림을 그리는 행동</a:t>
              </a: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782722" y="3727791"/>
              <a:ext cx="4725807" cy="685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불법 </a:t>
              </a:r>
              <a:r>
                <a:rPr lang="ko-KR" altLang="en-US" sz="48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촬영물일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가능성이 있는 영상을 직접 보며 확인하는 행동</a:t>
              </a: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775840" y="4538344"/>
              <a:ext cx="4793923" cy="35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신체 사진을 </a:t>
              </a:r>
              <a:r>
                <a:rPr lang="ko-KR" altLang="en-US" sz="48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요청받고</a:t>
              </a:r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손과 발만 보낸 행동</a:t>
              </a: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745911" y="5133544"/>
              <a:ext cx="4781554" cy="685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48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게임 아이템을 준다는 말에 속아 개인 정보를 알려 준 행동</a:t>
              </a:r>
            </a:p>
          </p:txBody>
        </p:sp>
      </p:grpSp>
      <p:sp>
        <p:nvSpPr>
          <p:cNvPr id="83" name="1/2 액자 82"/>
          <p:cNvSpPr/>
          <p:nvPr/>
        </p:nvSpPr>
        <p:spPr>
          <a:xfrm rot="13500000">
            <a:off x="19684496" y="5370690"/>
            <a:ext cx="592161" cy="592161"/>
          </a:xfrm>
          <a:prstGeom prst="halfFrame">
            <a:avLst>
              <a:gd name="adj1" fmla="val 18787"/>
              <a:gd name="adj2" fmla="val 17574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99" name="1/2 액자 98"/>
          <p:cNvSpPr/>
          <p:nvPr/>
        </p:nvSpPr>
        <p:spPr>
          <a:xfrm rot="13500000">
            <a:off x="19681422" y="6929007"/>
            <a:ext cx="592161" cy="592161"/>
          </a:xfrm>
          <a:prstGeom prst="halfFrame">
            <a:avLst>
              <a:gd name="adj1" fmla="val 18787"/>
              <a:gd name="adj2" fmla="val 17574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0" name="1/2 액자 99"/>
          <p:cNvSpPr/>
          <p:nvPr/>
        </p:nvSpPr>
        <p:spPr>
          <a:xfrm rot="13500000">
            <a:off x="19684496" y="8566922"/>
            <a:ext cx="592161" cy="592161"/>
          </a:xfrm>
          <a:prstGeom prst="halfFrame">
            <a:avLst>
              <a:gd name="adj1" fmla="val 18787"/>
              <a:gd name="adj2" fmla="val 17574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1" name="1/2 액자 100"/>
          <p:cNvSpPr/>
          <p:nvPr/>
        </p:nvSpPr>
        <p:spPr>
          <a:xfrm rot="13500000">
            <a:off x="19681421" y="9942358"/>
            <a:ext cx="592161" cy="592161"/>
          </a:xfrm>
          <a:prstGeom prst="halfFrame">
            <a:avLst>
              <a:gd name="adj1" fmla="val 18787"/>
              <a:gd name="adj2" fmla="val 17574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02" name="1/2 액자 101"/>
          <p:cNvSpPr/>
          <p:nvPr/>
        </p:nvSpPr>
        <p:spPr>
          <a:xfrm rot="13500000">
            <a:off x="16188496" y="11440703"/>
            <a:ext cx="592161" cy="592161"/>
          </a:xfrm>
          <a:prstGeom prst="halfFrame">
            <a:avLst>
              <a:gd name="adj1" fmla="val 18787"/>
              <a:gd name="adj2" fmla="val 17574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53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부모님께 감사 편지 쓰기"/>
          <p:cNvSpPr txBox="1"/>
          <p:nvPr/>
        </p:nvSpPr>
        <p:spPr>
          <a:xfrm>
            <a:off x="4571999" y="786824"/>
            <a:ext cx="1095451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위험한 행동 알아보고 도움 요청하기</a:t>
            </a:r>
            <a:endParaRPr sz="5500" dirty="0"/>
          </a:p>
        </p:txBody>
      </p:sp>
      <p:pic>
        <p:nvPicPr>
          <p:cNvPr id="5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" name="그룹 55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57" name="그룹 56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59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0" name="직사각형 59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8" name="직사각형 57"/>
            <p:cNvSpPr/>
            <p:nvPr/>
          </p:nvSpPr>
          <p:spPr>
            <a:xfrm>
              <a:off x="8071307" y="12159955"/>
              <a:ext cx="782587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10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054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2. 힘이 되는 말과 듣고 싶은 말을 담아…"/>
          <p:cNvSpPr txBox="1"/>
          <p:nvPr/>
        </p:nvSpPr>
        <p:spPr>
          <a:xfrm>
            <a:off x="1659062" y="2103593"/>
            <a:ext cx="18076738" cy="2841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457200">
              <a:lnSpc>
                <a:spcPct val="15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5500" dirty="0">
                <a:solidFill>
                  <a:srgbClr val="000000"/>
                </a:solidFill>
              </a:rPr>
              <a:t> </a:t>
            </a:r>
            <a:r>
              <a:rPr sz="5500" dirty="0"/>
              <a:t>2. </a:t>
            </a:r>
            <a:r>
              <a:rPr sz="5500" dirty="0" err="1"/>
              <a:t>힘이</a:t>
            </a:r>
            <a:r>
              <a:rPr sz="5500" dirty="0"/>
              <a:t> </a:t>
            </a:r>
            <a:r>
              <a:rPr sz="5500" dirty="0" err="1"/>
              <a:t>되는</a:t>
            </a:r>
            <a:r>
              <a:rPr sz="5500" dirty="0"/>
              <a:t> </a:t>
            </a:r>
            <a:r>
              <a:rPr sz="5500" dirty="0" err="1"/>
              <a:t>말과</a:t>
            </a:r>
            <a:r>
              <a:rPr sz="5500" dirty="0"/>
              <a:t> </a:t>
            </a:r>
            <a:r>
              <a:rPr sz="5500" dirty="0" err="1"/>
              <a:t>듣고</a:t>
            </a:r>
            <a:r>
              <a:rPr sz="5500" dirty="0"/>
              <a:t> </a:t>
            </a:r>
            <a:r>
              <a:rPr sz="5500" dirty="0" err="1"/>
              <a:t>싶은</a:t>
            </a:r>
            <a:r>
              <a:rPr sz="5500" dirty="0"/>
              <a:t> </a:t>
            </a:r>
            <a:r>
              <a:rPr sz="5500" dirty="0" err="1"/>
              <a:t>말을</a:t>
            </a:r>
            <a:r>
              <a:rPr sz="5500" dirty="0"/>
              <a:t> </a:t>
            </a:r>
            <a:r>
              <a:rPr sz="5500" dirty="0" err="1"/>
              <a:t>담아</a:t>
            </a:r>
            <a:r>
              <a:rPr sz="5500" dirty="0"/>
              <a:t> </a:t>
            </a:r>
            <a:r>
              <a:rPr sz="5500" dirty="0" err="1" smtClean="0"/>
              <a:t>부모님께</a:t>
            </a:r>
            <a:r>
              <a:rPr sz="5500" dirty="0" smtClean="0"/>
              <a:t> </a:t>
            </a:r>
            <a:r>
              <a:rPr sz="5500" dirty="0" err="1"/>
              <a:t>감사</a:t>
            </a:r>
            <a:r>
              <a:rPr sz="5500" dirty="0"/>
              <a:t> </a:t>
            </a:r>
            <a:r>
              <a:rPr sz="5500" dirty="0" err="1"/>
              <a:t>편지를</a:t>
            </a:r>
            <a:r>
              <a:rPr sz="5500" dirty="0"/>
              <a:t> </a:t>
            </a:r>
            <a:r>
              <a:rPr lang="en-US" sz="5500" dirty="0" smtClean="0"/>
              <a:t>    </a:t>
            </a:r>
          </a:p>
          <a:p>
            <a:pPr algn="l" defTabSz="457200">
              <a:lnSpc>
                <a:spcPct val="15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sz="5500" dirty="0"/>
              <a:t> </a:t>
            </a:r>
            <a:r>
              <a:rPr lang="en-US" sz="5500" dirty="0" smtClean="0"/>
              <a:t>    </a:t>
            </a:r>
            <a:r>
              <a:rPr sz="5500" dirty="0" smtClean="0"/>
              <a:t>써 </a:t>
            </a:r>
            <a:r>
              <a:rPr sz="5500" dirty="0" err="1" smtClean="0"/>
              <a:t>보세요</a:t>
            </a:r>
            <a:r>
              <a:rPr sz="5500" dirty="0"/>
              <a:t>. 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829424" y="5235084"/>
            <a:ext cx="19748285" cy="7621520"/>
            <a:chOff x="2508336" y="7709123"/>
            <a:chExt cx="16898857" cy="5434505"/>
          </a:xfrm>
        </p:grpSpPr>
        <p:grpSp>
          <p:nvGrpSpPr>
            <p:cNvPr id="35" name="그룹 34"/>
            <p:cNvGrpSpPr/>
            <p:nvPr/>
          </p:nvGrpSpPr>
          <p:grpSpPr>
            <a:xfrm>
              <a:off x="2508336" y="7709123"/>
              <a:ext cx="16898857" cy="5434505"/>
              <a:chOff x="572893" y="6315958"/>
              <a:chExt cx="6330734" cy="3799624"/>
            </a:xfrm>
          </p:grpSpPr>
          <p:pic>
            <p:nvPicPr>
              <p:cNvPr id="40" name="그림 3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2893" y="6315958"/>
                <a:ext cx="6330734" cy="3799624"/>
              </a:xfrm>
              <a:prstGeom prst="rect">
                <a:avLst/>
              </a:prstGeom>
            </p:spPr>
          </p:pic>
          <p:sp>
            <p:nvSpPr>
              <p:cNvPr id="41" name="직사각형 40"/>
              <p:cNvSpPr/>
              <p:nvPr/>
            </p:nvSpPr>
            <p:spPr>
              <a:xfrm>
                <a:off x="1033646" y="6674480"/>
                <a:ext cx="746419" cy="320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5289173" y="9148589"/>
                <a:ext cx="1268156" cy="320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2952643" y="9459506"/>
                <a:ext cx="3604686" cy="320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000"/>
              </a:p>
            </p:txBody>
          </p:sp>
        </p:grpSp>
        <p:sp>
          <p:nvSpPr>
            <p:cNvPr id="4" name="직사각형 3"/>
            <p:cNvSpPr/>
            <p:nvPr/>
          </p:nvSpPr>
          <p:spPr>
            <a:xfrm>
              <a:off x="3475475" y="9080467"/>
              <a:ext cx="15007334" cy="27360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4139964" y="11454867"/>
              <a:ext cx="14342844" cy="120915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3350271" y="7789810"/>
            <a:ext cx="16706590" cy="375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항상 저를 사랑해 주시고 응원해 주셔서 감사합니다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부모님께서 “넌 할 수 있어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포기하지 말고 도전해 보자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.”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라고 말씀해 주실 때마다 정말 힘이 나요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63713" y="6203581"/>
            <a:ext cx="2839240" cy="10125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5500" b="1" dirty="0" smtClean="0">
                <a:solidFill>
                  <a:srgbClr val="913D9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부모님께</a:t>
            </a:r>
            <a:endParaRPr lang="ko-KR" altLang="en-US" sz="5500" b="1" dirty="0">
              <a:solidFill>
                <a:srgbClr val="913D9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846150" y="750883"/>
            <a:ext cx="22771836" cy="3655680"/>
            <a:chOff x="846150" y="750883"/>
            <a:chExt cx="22771836" cy="3655680"/>
          </a:xfrm>
        </p:grpSpPr>
        <p:pic>
          <p:nvPicPr>
            <p:cNvPr id="59" name="이미지" descr="이미지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46150" y="942931"/>
              <a:ext cx="22691701" cy="23120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0" name="부모님께 감사 편지 쓰기"/>
            <p:cNvSpPr txBox="1"/>
            <p:nvPr/>
          </p:nvSpPr>
          <p:spPr>
            <a:xfrm>
              <a:off x="4571999" y="786824"/>
              <a:ext cx="7334251" cy="118976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부모님께 감사 편지 쓰기</a:t>
              </a:r>
            </a:p>
            <a:p>
              <a:pPr>
                <a:lnSpc>
                  <a:spcPct val="100000"/>
                </a:lnSpc>
              </a:pPr>
              <a:endParaRPr sz="5500" dirty="0"/>
            </a:p>
          </p:txBody>
        </p:sp>
        <p:pic>
          <p:nvPicPr>
            <p:cNvPr id="61" name="이미지" descr="이미지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29424" y="750883"/>
              <a:ext cx="2585660" cy="9091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032498" y="2624160"/>
              <a:ext cx="1585488" cy="178240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081277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그룹 4"/>
          <p:cNvGrpSpPr/>
          <p:nvPr/>
        </p:nvGrpSpPr>
        <p:grpSpPr>
          <a:xfrm>
            <a:off x="2837316" y="4388330"/>
            <a:ext cx="18449915" cy="5969594"/>
            <a:chOff x="2656252" y="10975172"/>
            <a:chExt cx="12870260" cy="1874101"/>
          </a:xfrm>
        </p:grpSpPr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6252" y="10975172"/>
              <a:ext cx="12870260" cy="1874101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2944524" y="11083981"/>
              <a:ext cx="5961732" cy="530458"/>
            </a:xfrm>
            <a:prstGeom prst="rect">
              <a:avLst/>
            </a:prstGeom>
            <a:solidFill>
              <a:srgbClr val="FFFAE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1672310" y="1914611"/>
            <a:ext cx="19437212" cy="2139543"/>
            <a:chOff x="1672310" y="5014721"/>
            <a:chExt cx="19437212" cy="2139543"/>
          </a:xfrm>
        </p:grpSpPr>
        <p:pic>
          <p:nvPicPr>
            <p:cNvPr id="91" name="이미지" descr="이미지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2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014721"/>
              <a:ext cx="18272205" cy="21395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5500" dirty="0"/>
                <a:t>위험한 상황에서 사용할 수 있는 도움 요청 문장을 직접 만들어 보세요</a:t>
              </a:r>
              <a:r>
                <a:rPr lang="en-US" altLang="ko-KR" sz="5500" dirty="0"/>
                <a:t>.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65377" y="5417463"/>
            <a:ext cx="16263026" cy="3911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이상한 메시지가 왔어요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도와주세요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</a:p>
          <a:p>
            <a:pPr algn="l">
              <a:lnSpc>
                <a:spcPct val="150000"/>
              </a:lnSpc>
            </a:pP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친구가 무서운 영상을 보여줬어요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부모님께 말씀드릴게요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..”</a:t>
            </a:r>
            <a:endParaRPr lang="en-US" altLang="ko-KR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4" name="부모님께 감사 편지 쓰기"/>
          <p:cNvSpPr txBox="1"/>
          <p:nvPr/>
        </p:nvSpPr>
        <p:spPr>
          <a:xfrm>
            <a:off x="4571999" y="786824"/>
            <a:ext cx="1095451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위험한 행동 알아보고 도움 요청하기</a:t>
            </a:r>
            <a:endParaRPr sz="5500" dirty="0"/>
          </a:p>
        </p:txBody>
      </p:sp>
      <p:pic>
        <p:nvPicPr>
          <p:cNvPr id="5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" name="그룹 55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57" name="그룹 56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59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0" name="직사각형 59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8" name="직사각형 57"/>
            <p:cNvSpPr/>
            <p:nvPr/>
          </p:nvSpPr>
          <p:spPr>
            <a:xfrm>
              <a:off x="8071307" y="12159955"/>
              <a:ext cx="782587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10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722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944446" y="744264"/>
            <a:ext cx="8603081" cy="10233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디지털 공간의 안전</a:t>
              </a:r>
              <a:r>
                <a:rPr lang="en-US" altLang="ko-KR" sz="5500" dirty="0"/>
                <a:t> </a:t>
              </a:r>
              <a:r>
                <a:rPr lang="ko-KR" altLang="en-US" sz="5500" dirty="0" smtClean="0"/>
                <a:t>수칙을 지켜요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4585502" y="1933054"/>
            <a:ext cx="15183827" cy="1517904"/>
            <a:chOff x="1348525" y="2377440"/>
            <a:chExt cx="14058938" cy="1517904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1348525" y="2377440"/>
              <a:ext cx="14058938" cy="15179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06737" y="2791132"/>
              <a:ext cx="12752908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 정보를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올리거나 공유하지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않기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4585501" y="3801343"/>
            <a:ext cx="15183827" cy="1517904"/>
            <a:chOff x="1348525" y="2377440"/>
            <a:chExt cx="14058938" cy="1517904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1348525" y="2377440"/>
              <a:ext cx="14058938" cy="15179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1706737" y="2791132"/>
              <a:ext cx="11871947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온라인 친구가 협박하면 어른에게 알리기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4585501" y="5669632"/>
            <a:ext cx="15183827" cy="1517904"/>
            <a:chOff x="1348525" y="2377440"/>
            <a:chExt cx="14058938" cy="1517904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1348525" y="2377440"/>
              <a:ext cx="14058938" cy="15179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1610981" y="2791132"/>
              <a:ext cx="13305421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성적인 사진을 요구하면 단호하게 거절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신고하기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4585500" y="7537921"/>
            <a:ext cx="15183828" cy="1517904"/>
            <a:chOff x="1348525" y="2377440"/>
            <a:chExt cx="14058938" cy="1517904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1348525" y="2377440"/>
              <a:ext cx="14058938" cy="15179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546011" y="2791132"/>
              <a:ext cx="13370391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신체 사진이나 영상을 다른 사람에게 보내지 않기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4585502" y="9406210"/>
            <a:ext cx="15183827" cy="1517904"/>
            <a:chOff x="1348525" y="2377440"/>
            <a:chExt cx="14058938" cy="1517904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1348525" y="2377440"/>
              <a:ext cx="14058938" cy="15179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706736" y="2791132"/>
              <a:ext cx="13531394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모르는 링크나 의심되는 영상물은 클릭하지 않기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585501" y="11274497"/>
            <a:ext cx="15183827" cy="1517904"/>
            <a:chOff x="1348525" y="2377440"/>
            <a:chExt cx="14058938" cy="1517904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348525" y="2377440"/>
              <a:ext cx="14058938" cy="15179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654334" y="2791132"/>
              <a:ext cx="13700726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친구에게 피해가 생기면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네 탓이 아니야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말해 주기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292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944446" y="744264"/>
            <a:ext cx="8603081" cy="10233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디지털 공간의 안전</a:t>
              </a:r>
              <a:r>
                <a:rPr lang="en-US" altLang="ko-KR" sz="5500" dirty="0"/>
                <a:t> </a:t>
              </a:r>
              <a:r>
                <a:rPr lang="ko-KR" altLang="en-US" sz="5500" dirty="0" smtClean="0"/>
                <a:t>수칙을 지켜요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r="15768" b="10409"/>
          <a:stretch/>
        </p:blipFill>
        <p:spPr>
          <a:xfrm>
            <a:off x="20975216" y="6943142"/>
            <a:ext cx="3022997" cy="5955683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648713" y="2332653"/>
            <a:ext cx="19749720" cy="10566172"/>
            <a:chOff x="12590616" y="-2689581"/>
            <a:chExt cx="11213332" cy="10566172"/>
          </a:xfrm>
        </p:grpSpPr>
        <p:sp>
          <p:nvSpPr>
            <p:cNvPr id="13" name="모서리가 둥근 사각형 설명선 12"/>
            <p:cNvSpPr/>
            <p:nvPr/>
          </p:nvSpPr>
          <p:spPr>
            <a:xfrm flipH="1">
              <a:off x="12590616" y="-2689581"/>
              <a:ext cx="11213332" cy="10566172"/>
            </a:xfrm>
            <a:prstGeom prst="wedgeRoundRectCallout">
              <a:avLst>
                <a:gd name="adj1" fmla="val -57491"/>
                <a:gd name="adj2" fmla="val -5176"/>
                <a:gd name="adj3" fmla="val 16667"/>
              </a:avLst>
            </a:prstGeom>
            <a:solidFill>
              <a:schemeClr val="bg1"/>
            </a:solidFill>
            <a:ln w="57150" cap="flat">
              <a:solidFill>
                <a:srgbClr val="68BCB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3207606" y="-1133239"/>
              <a:ext cx="9972922" cy="7072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신고할 때 필요한 증거 확보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피해 영상물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원본 사진이나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메시지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등을 삭제하지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말고 보관하세요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대화방을 나오기 전에 대화내용을 저장하세요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협박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받고 있거나 방관자인 경우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대화방을 나오는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것이 자신을 보호할 수 있어요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가해자와 통화할 때 녹음하세요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030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직사각형 89"/>
          <p:cNvSpPr/>
          <p:nvPr/>
        </p:nvSpPr>
        <p:spPr>
          <a:xfrm>
            <a:off x="3029889" y="1832422"/>
            <a:ext cx="1685831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도전</a:t>
            </a:r>
            <a:r>
              <a:rPr lang="en-US" altLang="ko-KR" sz="5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sz="5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디지털 성범죄 </a:t>
            </a:r>
            <a:r>
              <a:rPr lang="ko-KR" altLang="en-US" sz="55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예방송</a:t>
            </a:r>
            <a:r>
              <a:rPr lang="ko-KR" altLang="en-US" sz="5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가사를 직접 만들어 보세요</a:t>
            </a:r>
            <a:r>
              <a:rPr lang="en-US" altLang="ko-KR" sz="55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55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310" y="2371847"/>
            <a:ext cx="1113337" cy="558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그룹 1"/>
          <p:cNvGrpSpPr/>
          <p:nvPr/>
        </p:nvGrpSpPr>
        <p:grpSpPr>
          <a:xfrm>
            <a:off x="3029889" y="4083824"/>
            <a:ext cx="17392510" cy="8022624"/>
            <a:chOff x="2228978" y="2987498"/>
            <a:chExt cx="17392510" cy="8022624"/>
          </a:xfrm>
        </p:grpSpPr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5950" y="8478864"/>
              <a:ext cx="16851972" cy="2531258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4"/>
            <a:srcRect b="68203"/>
            <a:stretch/>
          </p:blipFill>
          <p:spPr>
            <a:xfrm>
              <a:off x="2228978" y="2987498"/>
              <a:ext cx="17392510" cy="213903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3596041" y="5067141"/>
              <a:ext cx="15240069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불 편  한      상  황 은       참  지  말 고    말  해  요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58580" y="6312164"/>
              <a:ext cx="15240069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 품  권      아  이 템       기  </a:t>
              </a: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프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티 콘    받  지  마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39919" y="7449811"/>
              <a:ext cx="15240069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피 해  </a:t>
              </a: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를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당  해 도       네  잘  못 이    아  </a:t>
              </a: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니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야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3567878" y="8883657"/>
              <a:ext cx="14852143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디 지 털       성  폭 </a:t>
              </a: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력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누  구  든 지    하  지  마</a:t>
              </a:r>
              <a:endPara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57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부모님께 감사 편지 쓰기"/>
          <p:cNvSpPr txBox="1"/>
          <p:nvPr/>
        </p:nvSpPr>
        <p:spPr>
          <a:xfrm>
            <a:off x="4571999" y="786824"/>
            <a:ext cx="1095451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디지털 성범죄 </a:t>
            </a:r>
            <a:r>
              <a:rPr lang="ko-KR" altLang="en-US" sz="5500" dirty="0" err="1" smtClean="0"/>
              <a:t>예방송</a:t>
            </a:r>
            <a:r>
              <a:rPr lang="ko-KR" altLang="en-US" sz="5500" dirty="0" smtClean="0"/>
              <a:t> 부르기</a:t>
            </a:r>
            <a:endParaRPr sz="5500" dirty="0"/>
          </a:p>
        </p:txBody>
      </p:sp>
      <p:pic>
        <p:nvPicPr>
          <p:cNvPr id="59" name="이미지" descr="이미지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" name="그룹 59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61" name="그룹 60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95" name="이미지" descr="이미지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6" name="직사각형 95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94" name="직사각형 93"/>
            <p:cNvSpPr/>
            <p:nvPr/>
          </p:nvSpPr>
          <p:spPr>
            <a:xfrm>
              <a:off x="8142641" y="12159955"/>
              <a:ext cx="639919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11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621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부모님께 감사 편지 쓰기"/>
          <p:cNvSpPr txBox="1"/>
          <p:nvPr/>
        </p:nvSpPr>
        <p:spPr>
          <a:xfrm>
            <a:off x="4571999" y="786824"/>
            <a:ext cx="1095451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디지털 성범죄 </a:t>
            </a:r>
            <a:r>
              <a:rPr lang="ko-KR" altLang="en-US" sz="5500" dirty="0" err="1" smtClean="0"/>
              <a:t>예방송</a:t>
            </a:r>
            <a:r>
              <a:rPr lang="ko-KR" altLang="en-US" sz="5500" dirty="0" smtClean="0"/>
              <a:t> 부르기</a:t>
            </a:r>
            <a:endParaRPr sz="5500" dirty="0"/>
          </a:p>
        </p:txBody>
      </p:sp>
      <p:pic>
        <p:nvPicPr>
          <p:cNvPr id="5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" name="그룹 59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61" name="그룹 60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95" name="이미지" descr="이미지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6" name="직사각형 95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94" name="직사각형 93"/>
            <p:cNvSpPr/>
            <p:nvPr/>
          </p:nvSpPr>
          <p:spPr>
            <a:xfrm>
              <a:off x="8142641" y="12159955"/>
              <a:ext cx="639919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11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937" y="9575190"/>
            <a:ext cx="16851972" cy="253125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90680" y="6163467"/>
            <a:ext cx="1550296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번  퍼  진    정 보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는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삭 제  하  기   어 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려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워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3219" y="7408490"/>
            <a:ext cx="1550296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  자  고    말 하  면      캡 처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서   신  고  해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73832" y="8546137"/>
            <a:ext cx="1542441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  상  담   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1 3 6 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6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긴  급 삭  제   도  와  줘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990680" y="9979983"/>
            <a:ext cx="15308999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   존 중  해      너  도 나  도  행  복  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rcRect b="68448"/>
          <a:stretch/>
        </p:blipFill>
        <p:spPr>
          <a:xfrm>
            <a:off x="3122254" y="3804715"/>
            <a:ext cx="17066579" cy="19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부모님께 감사 편지 쓰기"/>
          <p:cNvSpPr txBox="1"/>
          <p:nvPr/>
        </p:nvSpPr>
        <p:spPr>
          <a:xfrm>
            <a:off x="4571999" y="786824"/>
            <a:ext cx="1095451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디지털 성범죄 </a:t>
            </a:r>
            <a:r>
              <a:rPr lang="ko-KR" altLang="en-US" sz="5500" dirty="0" err="1" smtClean="0"/>
              <a:t>예방송</a:t>
            </a:r>
            <a:r>
              <a:rPr lang="ko-KR" altLang="en-US" sz="5500" dirty="0" smtClean="0"/>
              <a:t> 부르기</a:t>
            </a:r>
            <a:endParaRPr sz="5500" dirty="0"/>
          </a:p>
        </p:txBody>
      </p:sp>
      <p:pic>
        <p:nvPicPr>
          <p:cNvPr id="5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" name="그룹 59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61" name="그룹 60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95" name="이미지" descr="이미지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6" name="직사각형 95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94" name="직사각형 93"/>
            <p:cNvSpPr/>
            <p:nvPr/>
          </p:nvSpPr>
          <p:spPr>
            <a:xfrm>
              <a:off x="8142641" y="12159955"/>
              <a:ext cx="639919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11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937" y="9575190"/>
            <a:ext cx="16851972" cy="253125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90680" y="6163467"/>
            <a:ext cx="1550296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  없 는    사 진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  유  하 지  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않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  요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90680" y="7408490"/>
            <a:ext cx="1550296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답  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말 아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요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누  구  인 지    몰 라  요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90680" y="8546137"/>
            <a:ext cx="1518396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중 단    만 남 거 절 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캡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처  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신 고  해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3990680" y="9979983"/>
            <a:ext cx="15308999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 번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퍼 진    정 보  는      삭  제  하 기    어  </a:t>
            </a: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려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워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/>
          <a:srcRect b="68007"/>
          <a:stretch/>
        </p:blipFill>
        <p:spPr>
          <a:xfrm>
            <a:off x="3310842" y="3831953"/>
            <a:ext cx="16787715" cy="203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10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부모님께 감사 편지 쓰기"/>
          <p:cNvSpPr txBox="1"/>
          <p:nvPr/>
        </p:nvSpPr>
        <p:spPr>
          <a:xfrm>
            <a:off x="4571999" y="786824"/>
            <a:ext cx="1095451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디지털 성범죄 </a:t>
            </a:r>
            <a:r>
              <a:rPr lang="ko-KR" altLang="en-US" sz="5500" dirty="0" err="1" smtClean="0"/>
              <a:t>예방송</a:t>
            </a:r>
            <a:r>
              <a:rPr lang="ko-KR" altLang="en-US" sz="5500" dirty="0" smtClean="0"/>
              <a:t> 부르기</a:t>
            </a:r>
            <a:endParaRPr sz="5500" dirty="0"/>
          </a:p>
        </p:txBody>
      </p:sp>
      <p:pic>
        <p:nvPicPr>
          <p:cNvPr id="5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" name="그룹 59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61" name="그룹 60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95" name="이미지" descr="이미지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6" name="직사각형 95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94" name="직사각형 93"/>
            <p:cNvSpPr/>
            <p:nvPr/>
          </p:nvSpPr>
          <p:spPr>
            <a:xfrm>
              <a:off x="8142641" y="12159955"/>
              <a:ext cx="639919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11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937" y="9575190"/>
            <a:ext cx="16851972" cy="253125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225917" y="6163467"/>
            <a:ext cx="15308999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장 바 꿔   생  각 해       우  리  모 두   행  복  해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25917" y="7408490"/>
            <a:ext cx="14852143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체 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숨  기  고      속  이  기  가  쉬  워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요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25917" y="8546137"/>
            <a:ext cx="1492107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른 에 게   말  해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줘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리  함 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께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  해 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235960" y="9979983"/>
            <a:ext cx="15434033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 한     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  리  모  두 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  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6"/>
          <a:srcRect b="65149"/>
          <a:stretch/>
        </p:blipFill>
        <p:spPr>
          <a:xfrm>
            <a:off x="3381206" y="3827575"/>
            <a:ext cx="16545136" cy="21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12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5054605" y="5684361"/>
            <a:ext cx="6467746" cy="2088000"/>
          </a:xfrm>
          <a:prstGeom prst="roundRect">
            <a:avLst>
              <a:gd name="adj" fmla="val 18572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8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505" y="1539199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알맞은 말을 골라 초성 완성해보기"/>
          <p:cNvSpPr txBox="1"/>
          <p:nvPr/>
        </p:nvSpPr>
        <p:spPr>
          <a:xfrm>
            <a:off x="4028439" y="2207853"/>
            <a:ext cx="18102533" cy="233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온라인 공간에서 자신의 정체를 숨긴 채 타인을 속이기 쉬운 특성을 무엇이라 하나요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01 성의 발달"/>
          <p:cNvSpPr txBox="1"/>
          <p:nvPr/>
        </p:nvSpPr>
        <p:spPr>
          <a:xfrm>
            <a:off x="5098503" y="4733392"/>
            <a:ext cx="17619424" cy="4312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익명성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200000"/>
              </a:lnSpc>
            </a:pPr>
            <a:r>
              <a:rPr lang="ko-KR" altLang="en-US" sz="48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전파성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200000"/>
              </a:lnSpc>
            </a:pP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지속성</a:t>
            </a:r>
            <a:endParaRPr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4028439" y="5269343"/>
            <a:ext cx="798535" cy="824090"/>
            <a:chOff x="3383280" y="4984823"/>
            <a:chExt cx="798535" cy="824090"/>
          </a:xfrm>
        </p:grpSpPr>
        <p:sp>
          <p:nvSpPr>
            <p:cNvPr id="37" name="타원 36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01 성의 발달"/>
            <p:cNvSpPr txBox="1"/>
            <p:nvPr/>
          </p:nvSpPr>
          <p:spPr>
            <a:xfrm>
              <a:off x="3383280" y="4993822"/>
              <a:ext cx="798535" cy="795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4028439" y="6795502"/>
            <a:ext cx="798535" cy="824090"/>
            <a:chOff x="3383280" y="4984823"/>
            <a:chExt cx="798535" cy="824090"/>
          </a:xfrm>
        </p:grpSpPr>
        <p:sp>
          <p:nvSpPr>
            <p:cNvPr id="35" name="타원 34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01 성의 발달"/>
            <p:cNvSpPr txBox="1"/>
            <p:nvPr/>
          </p:nvSpPr>
          <p:spPr>
            <a:xfrm>
              <a:off x="3383280" y="5009198"/>
              <a:ext cx="798535" cy="795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4028439" y="8245150"/>
            <a:ext cx="798535" cy="828716"/>
            <a:chOff x="3383280" y="4980197"/>
            <a:chExt cx="798535" cy="828716"/>
          </a:xfrm>
        </p:grpSpPr>
        <p:sp>
          <p:nvSpPr>
            <p:cNvPr id="33" name="타원 32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01 성의 발달"/>
            <p:cNvSpPr txBox="1"/>
            <p:nvPr/>
          </p:nvSpPr>
          <p:spPr>
            <a:xfrm>
              <a:off x="3383280" y="4980197"/>
              <a:ext cx="798535" cy="795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endParaRPr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" name="타원 3"/>
          <p:cNvSpPr/>
          <p:nvPr/>
        </p:nvSpPr>
        <p:spPr>
          <a:xfrm>
            <a:off x="3912574" y="5249176"/>
            <a:ext cx="986560" cy="920768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059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5182298" y="6106787"/>
            <a:ext cx="14019403" cy="2550650"/>
            <a:chOff x="6921499" y="3192137"/>
            <a:chExt cx="14019403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146543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음란물과 성 건강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이등변 삼각형 12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36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798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6659131" y="4792173"/>
            <a:ext cx="11065739" cy="4131655"/>
            <a:chOff x="12593291" y="3822192"/>
            <a:chExt cx="11065739" cy="4131655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0"/>
              <a:ext cx="11065739" cy="27066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음란물의 해로움을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음란물에 대처할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2" name="직사각형 21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3" name="이등변 삼각형 32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5286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2416" y="447138"/>
            <a:ext cx="22851168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1118011"/>
            <a:ext cx="14438461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/>
              <a:t>알맞은 말을 골라 초성 완성해 보세요</a:t>
            </a:r>
            <a:r>
              <a:rPr lang="en-US" altLang="ko-KR" sz="5400" dirty="0" smtClean="0"/>
              <a:t>.</a:t>
            </a:r>
            <a:endParaRPr lang="ko-KR" altLang="en-US" sz="5400" dirty="0" smtClean="0"/>
          </a:p>
          <a:p>
            <a:endParaRPr sz="5400" dirty="0"/>
          </a:p>
        </p:txBody>
      </p:sp>
      <p:sp>
        <p:nvSpPr>
          <p:cNvPr id="11" name="01 성의 발달"/>
          <p:cNvSpPr txBox="1"/>
          <p:nvPr/>
        </p:nvSpPr>
        <p:spPr>
          <a:xfrm>
            <a:off x="2075707" y="4178801"/>
            <a:ext cx="20901700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정자와 난자가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만나 생명이 시작되는 현상을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이라고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정자와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난자가 만나 성장한 수정란은 엄마의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에서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아기로 자랍니다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엄마의 배 바깥에서도 아기의 움직임을 느낄 수 있는 것을                   이라고 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 flipH="1">
            <a:off x="558067" y="4802034"/>
            <a:ext cx="1255484" cy="131280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01 성의 발달"/>
          <p:cNvSpPr txBox="1"/>
          <p:nvPr/>
        </p:nvSpPr>
        <p:spPr>
          <a:xfrm flipH="1">
            <a:off x="558067" y="4882756"/>
            <a:ext cx="1255484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5400" dirty="0" smtClean="0">
                <a:solidFill>
                  <a:schemeClr val="bg1"/>
                </a:solidFill>
              </a:rPr>
              <a:t>1</a:t>
            </a:r>
            <a:endParaRPr sz="5400" dirty="0">
              <a:solidFill>
                <a:schemeClr val="bg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558067" y="6470994"/>
            <a:ext cx="1255484" cy="1312804"/>
            <a:chOff x="558067" y="8296145"/>
            <a:chExt cx="1255484" cy="1312804"/>
          </a:xfrm>
        </p:grpSpPr>
        <p:sp>
          <p:nvSpPr>
            <p:cNvPr id="39" name="타원 38"/>
            <p:cNvSpPr/>
            <p:nvPr/>
          </p:nvSpPr>
          <p:spPr>
            <a:xfrm flipH="1">
              <a:off x="558067" y="8296145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01 성의 발달"/>
            <p:cNvSpPr txBox="1"/>
            <p:nvPr/>
          </p:nvSpPr>
          <p:spPr>
            <a:xfrm flipH="1">
              <a:off x="558067" y="8342610"/>
              <a:ext cx="1255484" cy="1099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2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58067" y="9740646"/>
            <a:ext cx="1255484" cy="1312804"/>
            <a:chOff x="558067" y="11824511"/>
            <a:chExt cx="1255484" cy="1312804"/>
          </a:xfrm>
        </p:grpSpPr>
        <p:sp>
          <p:nvSpPr>
            <p:cNvPr id="40" name="타원 39"/>
            <p:cNvSpPr/>
            <p:nvPr/>
          </p:nvSpPr>
          <p:spPr>
            <a:xfrm flipH="1">
              <a:off x="558067" y="11824511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4" name="01 성의 발달"/>
            <p:cNvSpPr txBox="1"/>
            <p:nvPr/>
          </p:nvSpPr>
          <p:spPr>
            <a:xfrm flipH="1">
              <a:off x="558067" y="11905230"/>
              <a:ext cx="1255484" cy="1099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3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7" name="01 성의 발달"/>
          <p:cNvSpPr txBox="1"/>
          <p:nvPr/>
        </p:nvSpPr>
        <p:spPr>
          <a:xfrm>
            <a:off x="6125755" y="10214805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242464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7485777" y="10242464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682073" y="2692526"/>
            <a:ext cx="17650386" cy="1571275"/>
            <a:chOff x="3621272" y="4775107"/>
            <a:chExt cx="12325923" cy="1097280"/>
          </a:xfrm>
        </p:grpSpPr>
        <p:grpSp>
          <p:nvGrpSpPr>
            <p:cNvPr id="3" name="그룹 2"/>
            <p:cNvGrpSpPr/>
            <p:nvPr/>
          </p:nvGrpSpPr>
          <p:grpSpPr>
            <a:xfrm>
              <a:off x="3621272" y="4775107"/>
              <a:ext cx="12325923" cy="1097280"/>
              <a:chOff x="3621272" y="12456684"/>
              <a:chExt cx="12325923" cy="1097280"/>
            </a:xfrm>
          </p:grpSpPr>
          <p:grpSp>
            <p:nvGrpSpPr>
              <p:cNvPr id="67" name="그룹 66"/>
              <p:cNvGrpSpPr/>
              <p:nvPr/>
            </p:nvGrpSpPr>
            <p:grpSpPr>
              <a:xfrm>
                <a:off x="3621272" y="12456684"/>
                <a:ext cx="12325923" cy="1097280"/>
                <a:chOff x="3621272" y="6157358"/>
                <a:chExt cx="12325923" cy="1097280"/>
              </a:xfrm>
            </p:grpSpPr>
            <p:sp>
              <p:nvSpPr>
                <p:cNvPr id="98" name="모서리가 둥근 직사각형 97"/>
                <p:cNvSpPr/>
                <p:nvPr/>
              </p:nvSpPr>
              <p:spPr>
                <a:xfrm>
                  <a:off x="4181814" y="6157358"/>
                  <a:ext cx="11765381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ap="flat">
                  <a:solidFill>
                    <a:srgbClr val="2CD2C6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grpSp>
              <p:nvGrpSpPr>
                <p:cNvPr id="99" name="그룹 98"/>
                <p:cNvGrpSpPr/>
                <p:nvPr/>
              </p:nvGrpSpPr>
              <p:grpSpPr>
                <a:xfrm>
                  <a:off x="3621272" y="6413132"/>
                  <a:ext cx="1251755" cy="593928"/>
                  <a:chOff x="3621272" y="6301108"/>
                  <a:chExt cx="1251755" cy="593928"/>
                </a:xfrm>
              </p:grpSpPr>
              <p:sp>
                <p:nvSpPr>
                  <p:cNvPr id="109" name="모서리가 둥근 직사각형 108"/>
                  <p:cNvSpPr/>
                  <p:nvPr/>
                </p:nvSpPr>
                <p:spPr>
                  <a:xfrm>
                    <a:off x="3636346" y="6344681"/>
                    <a:ext cx="1202354" cy="4954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22A097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3621272" y="6301108"/>
                    <a:ext cx="1251755" cy="5939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2438400" rtl="0" fontAlgn="auto" latinLnBrk="0" hangingPunct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54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Canela Text Regular"/>
                      </a:rPr>
                      <a:t>보기</a:t>
                    </a:r>
                    <a:endParaRPr kumimoji="0" lang="ko-KR" altLang="en-US" sz="5400" b="1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endParaRPr>
                  </a:p>
                </p:txBody>
              </p:sp>
            </p:grpSp>
            <p:grpSp>
              <p:nvGrpSpPr>
                <p:cNvPr id="100" name="그룹 99"/>
                <p:cNvGrpSpPr/>
                <p:nvPr/>
              </p:nvGrpSpPr>
              <p:grpSpPr>
                <a:xfrm>
                  <a:off x="5441912" y="6351003"/>
                  <a:ext cx="1640271" cy="709992"/>
                  <a:chOff x="5441912" y="6324392"/>
                  <a:chExt cx="1640271" cy="709992"/>
                </a:xfrm>
              </p:grpSpPr>
              <p:sp>
                <p:nvSpPr>
                  <p:cNvPr id="107" name="모서리가 둥근 직사각형 106"/>
                  <p:cNvSpPr/>
                  <p:nvPr/>
                </p:nvSpPr>
                <p:spPr>
                  <a:xfrm>
                    <a:off x="5441912" y="6369444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08" name="01 성의 발달"/>
                  <p:cNvSpPr txBox="1"/>
                  <p:nvPr/>
                </p:nvSpPr>
                <p:spPr>
                  <a:xfrm>
                    <a:off x="5743535" y="6324392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태동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1" name="그룹 100"/>
                <p:cNvGrpSpPr/>
                <p:nvPr/>
              </p:nvGrpSpPr>
              <p:grpSpPr>
                <a:xfrm>
                  <a:off x="7613968" y="6351003"/>
                  <a:ext cx="1640271" cy="709992"/>
                  <a:chOff x="7613968" y="6316119"/>
                  <a:chExt cx="1640271" cy="709992"/>
                </a:xfrm>
              </p:grpSpPr>
              <p:sp>
                <p:nvSpPr>
                  <p:cNvPr id="105" name="모서리가 둥근 직사각형 104"/>
                  <p:cNvSpPr/>
                  <p:nvPr/>
                </p:nvSpPr>
                <p:spPr>
                  <a:xfrm>
                    <a:off x="7613968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06" name="01 성의 발달"/>
                  <p:cNvSpPr txBox="1"/>
                  <p:nvPr/>
                </p:nvSpPr>
                <p:spPr>
                  <a:xfrm>
                    <a:off x="7915591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수정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2" name="그룹 101"/>
                <p:cNvGrpSpPr/>
                <p:nvPr/>
              </p:nvGrpSpPr>
              <p:grpSpPr>
                <a:xfrm>
                  <a:off x="9823124" y="6351003"/>
                  <a:ext cx="1640271" cy="709992"/>
                  <a:chOff x="9823124" y="6316119"/>
                  <a:chExt cx="1640271" cy="709992"/>
                </a:xfrm>
              </p:grpSpPr>
              <p:sp>
                <p:nvSpPr>
                  <p:cNvPr id="103" name="모서리가 둥근 직사각형 102"/>
                  <p:cNvSpPr/>
                  <p:nvPr/>
                </p:nvSpPr>
                <p:spPr>
                  <a:xfrm>
                    <a:off x="9823124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04" name="01 성의 발달"/>
                  <p:cNvSpPr txBox="1"/>
                  <p:nvPr/>
                </p:nvSpPr>
                <p:spPr>
                  <a:xfrm>
                    <a:off x="10124747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자궁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2" name="모서리가 둥근 직사각형 111"/>
              <p:cNvSpPr/>
              <p:nvPr/>
            </p:nvSpPr>
            <p:spPr>
              <a:xfrm>
                <a:off x="11897167" y="1269538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13" name="01 성의 발달"/>
              <p:cNvSpPr txBox="1"/>
              <p:nvPr/>
            </p:nvSpPr>
            <p:spPr>
              <a:xfrm>
                <a:off x="12198790" y="12650329"/>
                <a:ext cx="1037024" cy="7099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dirty="0" smtClean="0">
                    <a:solidFill>
                      <a:schemeClr val="tx1"/>
                    </a:solidFill>
                  </a:rPr>
                  <a:t>태교</a:t>
                </a:r>
                <a:endParaRPr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모서리가 둥근 직사각형 113"/>
              <p:cNvSpPr/>
              <p:nvPr/>
            </p:nvSpPr>
            <p:spPr>
              <a:xfrm>
                <a:off x="13949221" y="1268357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15" name="01 성의 발달"/>
            <p:cNvSpPr txBox="1"/>
            <p:nvPr/>
          </p:nvSpPr>
          <p:spPr>
            <a:xfrm>
              <a:off x="14250844" y="4939072"/>
              <a:ext cx="1037024" cy="7099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탯줄</a:t>
              </a:r>
              <a:endParaRPr sz="5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01 성의 발달"/>
          <p:cNvSpPr txBox="1"/>
          <p:nvPr/>
        </p:nvSpPr>
        <p:spPr>
          <a:xfrm>
            <a:off x="14847115" y="4775786"/>
            <a:ext cx="1700383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01 성의 발달"/>
          <p:cNvSpPr txBox="1"/>
          <p:nvPr/>
        </p:nvSpPr>
        <p:spPr>
          <a:xfrm>
            <a:off x="16835940" y="4794372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8" name="01 성의 발달"/>
          <p:cNvSpPr txBox="1"/>
          <p:nvPr/>
        </p:nvSpPr>
        <p:spPr>
          <a:xfrm>
            <a:off x="14884214" y="6711863"/>
            <a:ext cx="1726670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01 성의 발달"/>
          <p:cNvSpPr txBox="1"/>
          <p:nvPr/>
        </p:nvSpPr>
        <p:spPr>
          <a:xfrm>
            <a:off x="16873040" y="6742127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955972" y="4256034"/>
            <a:ext cx="1591526" cy="1773763"/>
            <a:chOff x="14777248" y="4419648"/>
            <a:chExt cx="1591526" cy="1773763"/>
          </a:xfrm>
        </p:grpSpPr>
        <p:sp>
          <p:nvSpPr>
            <p:cNvPr id="62" name="타원 61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1" name="01 성의 발달"/>
            <p:cNvSpPr txBox="1"/>
            <p:nvPr/>
          </p:nvSpPr>
          <p:spPr>
            <a:xfrm>
              <a:off x="15038028" y="4419648"/>
              <a:ext cx="946739" cy="17737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수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6633358" y="4233563"/>
            <a:ext cx="1591526" cy="1773763"/>
            <a:chOff x="16654581" y="4397177"/>
            <a:chExt cx="1591526" cy="1773763"/>
          </a:xfrm>
        </p:grpSpPr>
        <p:sp>
          <p:nvSpPr>
            <p:cNvPr id="51" name="타원 50"/>
            <p:cNvSpPr/>
            <p:nvPr/>
          </p:nvSpPr>
          <p:spPr>
            <a:xfrm>
              <a:off x="16654581" y="4558084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6" name="01 성의 발달"/>
            <p:cNvSpPr txBox="1"/>
            <p:nvPr/>
          </p:nvSpPr>
          <p:spPr>
            <a:xfrm>
              <a:off x="17047171" y="4397177"/>
              <a:ext cx="946739" cy="17737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>
                  <a:solidFill>
                    <a:schemeClr val="tx1"/>
                  </a:solidFill>
                </a:rPr>
                <a:t>정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4971220" y="6107030"/>
            <a:ext cx="1591526" cy="1773763"/>
            <a:chOff x="14770043" y="6438993"/>
            <a:chExt cx="1591526" cy="1773763"/>
          </a:xfrm>
        </p:grpSpPr>
        <p:sp>
          <p:nvSpPr>
            <p:cNvPr id="52" name="타원 51"/>
            <p:cNvSpPr/>
            <p:nvPr/>
          </p:nvSpPr>
          <p:spPr>
            <a:xfrm>
              <a:off x="14770043" y="6497102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7" name="01 성의 발달"/>
            <p:cNvSpPr txBox="1"/>
            <p:nvPr/>
          </p:nvSpPr>
          <p:spPr>
            <a:xfrm>
              <a:off x="15025208" y="6438993"/>
              <a:ext cx="946739" cy="17737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자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6684595" y="6084559"/>
            <a:ext cx="1591526" cy="1773763"/>
            <a:chOff x="16610884" y="6416522"/>
            <a:chExt cx="1591526" cy="1773763"/>
          </a:xfrm>
        </p:grpSpPr>
        <p:sp>
          <p:nvSpPr>
            <p:cNvPr id="53" name="타원 52"/>
            <p:cNvSpPr/>
            <p:nvPr/>
          </p:nvSpPr>
          <p:spPr>
            <a:xfrm>
              <a:off x="16610884" y="6533628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8" name="01 성의 발달"/>
            <p:cNvSpPr txBox="1"/>
            <p:nvPr/>
          </p:nvSpPr>
          <p:spPr>
            <a:xfrm>
              <a:off x="17034352" y="6416522"/>
              <a:ext cx="946739" cy="17737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궁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18629079" y="9516268"/>
            <a:ext cx="1591526" cy="1591526"/>
            <a:chOff x="14777248" y="4536243"/>
            <a:chExt cx="1591526" cy="1591526"/>
          </a:xfrm>
        </p:grpSpPr>
        <p:sp>
          <p:nvSpPr>
            <p:cNvPr id="80" name="타원 79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1" name="01 성의 발달"/>
            <p:cNvSpPr txBox="1"/>
            <p:nvPr/>
          </p:nvSpPr>
          <p:spPr>
            <a:xfrm>
              <a:off x="15038028" y="4798185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태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20306465" y="9538109"/>
            <a:ext cx="1591526" cy="1591526"/>
            <a:chOff x="16654581" y="4558084"/>
            <a:chExt cx="1591526" cy="1591526"/>
          </a:xfrm>
        </p:grpSpPr>
        <p:sp>
          <p:nvSpPr>
            <p:cNvPr id="83" name="타원 82"/>
            <p:cNvSpPr/>
            <p:nvPr/>
          </p:nvSpPr>
          <p:spPr>
            <a:xfrm>
              <a:off x="16654581" y="4558084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4" name="01 성의 발달"/>
            <p:cNvSpPr txBox="1"/>
            <p:nvPr/>
          </p:nvSpPr>
          <p:spPr>
            <a:xfrm>
              <a:off x="17047171" y="4775714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동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4271487" y="10106355"/>
            <a:ext cx="16948736" cy="27674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9" name="다음 그림을 보면서 떠오르는 것을 이야기해 보세요."/>
          <p:cNvSpPr txBox="1"/>
          <p:nvPr/>
        </p:nvSpPr>
        <p:spPr>
          <a:xfrm>
            <a:off x="4271487" y="615546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다음의 상황에서 어떻게 대처할지 이야기해 </a:t>
            </a:r>
            <a:r>
              <a:rPr lang="ko-KR" altLang="en-US" dirty="0" smtClean="0"/>
              <a:t>보세요</a:t>
            </a:r>
            <a:r>
              <a:rPr lang="en-US" altLang="ko-KR" dirty="0" smtClean="0"/>
              <a:t>.</a:t>
            </a:r>
            <a:endParaRPr lang="en-US" altLang="ko-KR" sz="88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974" y="1839153"/>
            <a:ext cx="11513641" cy="7857729"/>
          </a:xfrm>
          <a:prstGeom prst="rect">
            <a:avLst/>
          </a:prstGeom>
        </p:spPr>
      </p:pic>
      <p:pic>
        <p:nvPicPr>
          <p:cNvPr id="2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직사각형 2"/>
          <p:cNvSpPr/>
          <p:nvPr/>
        </p:nvSpPr>
        <p:spPr>
          <a:xfrm>
            <a:off x="5514900" y="10270139"/>
            <a:ext cx="14461910" cy="243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깜짝 놀라서 화면을 끌 것 같아요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당황스러워 하면서 신고를 하고 창을 닫을 것 같아요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2915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해로움이 있음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모기는 사람에게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유해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 곤충이다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유해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있을 유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有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해할 해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害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66800" y="9480388"/>
            <a:ext cx="22140672" cy="375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음탕하고 난잡한 내용을 담은 책이나 그림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사진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비디오테이프 따위를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통틀어 이르는 말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그는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유포 혐의로 구속되었다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7486996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음란할 음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淫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어지러울 란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亂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물건 물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物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4141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1066800" y="4646260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본래의 형태가 변하여 달라진 것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성매매 특별법 시행 이후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변태적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이고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변종적인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유사 성매매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업종들이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생겨나고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변태적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변할 변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變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모습 태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態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과녁 적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的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66800" y="9791284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인터넷 웹사이트를 통하여 연재되는 만화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웹툰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원작으로 한 영화가 곧 개봉될 예정이다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8683288"/>
            <a:ext cx="146425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웹툰</a:t>
            </a:r>
            <a:r>
              <a:rPr lang="en-US" altLang="ko-KR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sz="5500" b="1" dirty="0" err="1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webtoon</a:t>
            </a:r>
            <a:r>
              <a:rPr lang="en-US" altLang="ko-KR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5903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음란물의 해로움을 살펴봐요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403336" y="2635870"/>
            <a:ext cx="6960120" cy="1207008"/>
            <a:chOff x="2403336" y="2635870"/>
            <a:chExt cx="6960120" cy="1207008"/>
          </a:xfrm>
        </p:grpSpPr>
        <p:sp>
          <p:nvSpPr>
            <p:cNvPr id="24" name="대각선 방향의 모서리가 잘린 사각형 23"/>
            <p:cNvSpPr/>
            <p:nvPr/>
          </p:nvSpPr>
          <p:spPr>
            <a:xfrm>
              <a:off x="2403336" y="2635870"/>
              <a:ext cx="6960120" cy="1207008"/>
            </a:xfrm>
            <a:prstGeom prst="snip2DiagRect">
              <a:avLst/>
            </a:prstGeom>
            <a:solidFill>
              <a:srgbClr val="2CABA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4866" y="2814130"/>
              <a:ext cx="611706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음란물 중독의 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단계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118415" y="6592422"/>
            <a:ext cx="18967649" cy="3071397"/>
            <a:chOff x="2118415" y="4649322"/>
            <a:chExt cx="18967649" cy="3071397"/>
          </a:xfrm>
        </p:grpSpPr>
        <p:sp>
          <p:nvSpPr>
            <p:cNvPr id="6" name="구름 5"/>
            <p:cNvSpPr/>
            <p:nvPr/>
          </p:nvSpPr>
          <p:spPr>
            <a:xfrm rot="1013809">
              <a:off x="2118415" y="4719970"/>
              <a:ext cx="3355612" cy="3000749"/>
            </a:xfrm>
            <a:prstGeom prst="cloud">
              <a:avLst/>
            </a:prstGeom>
            <a:solidFill>
              <a:srgbClr val="FCEDC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7719" y="4649322"/>
              <a:ext cx="14928345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놀라기도 하지만 강한 호기심이 생긴다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“아까 본 장면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당황스러웠어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그런데 왜 자꾸 떠오르지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다시 보고 싶다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.”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237413" y="5758679"/>
              <a:ext cx="111761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01</a:t>
              </a:r>
              <a:endParaRPr lang="ko-KR" alt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51327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음란물의 해로움을 살펴봐요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403336" y="2635870"/>
            <a:ext cx="6960120" cy="1207008"/>
            <a:chOff x="2403336" y="2635870"/>
            <a:chExt cx="6960120" cy="1207008"/>
          </a:xfrm>
        </p:grpSpPr>
        <p:sp>
          <p:nvSpPr>
            <p:cNvPr id="24" name="대각선 방향의 모서리가 잘린 사각형 23"/>
            <p:cNvSpPr/>
            <p:nvPr/>
          </p:nvSpPr>
          <p:spPr>
            <a:xfrm>
              <a:off x="2403336" y="2635870"/>
              <a:ext cx="6960120" cy="1207008"/>
            </a:xfrm>
            <a:prstGeom prst="snip2DiagRect">
              <a:avLst/>
            </a:prstGeom>
            <a:solidFill>
              <a:srgbClr val="2CABA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4866" y="2814130"/>
              <a:ext cx="611706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음란물 중독의 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단계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118415" y="6663070"/>
            <a:ext cx="18967649" cy="3000749"/>
            <a:chOff x="2118415" y="4719970"/>
            <a:chExt cx="18967649" cy="3000749"/>
          </a:xfrm>
        </p:grpSpPr>
        <p:sp>
          <p:nvSpPr>
            <p:cNvPr id="6" name="구름 5"/>
            <p:cNvSpPr/>
            <p:nvPr/>
          </p:nvSpPr>
          <p:spPr>
            <a:xfrm rot="1013809">
              <a:off x="2118415" y="4719970"/>
              <a:ext cx="3355612" cy="3000749"/>
            </a:xfrm>
            <a:prstGeom prst="cloud">
              <a:avLst/>
            </a:prstGeom>
            <a:solidFill>
              <a:srgbClr val="FCEDC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7719" y="5218531"/>
              <a:ext cx="14928345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더 자극적인 것을 찾는다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똑같은 건 싫증 나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!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다른 새로운 거 없을까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?”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237413" y="5758679"/>
              <a:ext cx="111761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02</a:t>
              </a:r>
              <a:endParaRPr lang="ko-KR" alt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2436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음란물의 해로움을 살펴봐요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403336" y="2635870"/>
            <a:ext cx="6960120" cy="1207008"/>
            <a:chOff x="2403336" y="2635870"/>
            <a:chExt cx="6960120" cy="1207008"/>
          </a:xfrm>
        </p:grpSpPr>
        <p:sp>
          <p:nvSpPr>
            <p:cNvPr id="24" name="대각선 방향의 모서리가 잘린 사각형 23"/>
            <p:cNvSpPr/>
            <p:nvPr/>
          </p:nvSpPr>
          <p:spPr>
            <a:xfrm>
              <a:off x="2403336" y="2635870"/>
              <a:ext cx="6960120" cy="1207008"/>
            </a:xfrm>
            <a:prstGeom prst="snip2DiagRect">
              <a:avLst/>
            </a:prstGeom>
            <a:solidFill>
              <a:srgbClr val="2CABA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4866" y="2814130"/>
              <a:ext cx="611706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음란물 중독의 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단계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118415" y="6663070"/>
            <a:ext cx="18967649" cy="3000749"/>
            <a:chOff x="2118415" y="4719970"/>
            <a:chExt cx="18967649" cy="3000749"/>
          </a:xfrm>
        </p:grpSpPr>
        <p:sp>
          <p:nvSpPr>
            <p:cNvPr id="6" name="구름 5"/>
            <p:cNvSpPr/>
            <p:nvPr/>
          </p:nvSpPr>
          <p:spPr>
            <a:xfrm rot="1013809">
              <a:off x="2118415" y="4719970"/>
              <a:ext cx="3355612" cy="3000749"/>
            </a:xfrm>
            <a:prstGeom prst="cloud">
              <a:avLst/>
            </a:prstGeom>
            <a:solidFill>
              <a:srgbClr val="FCEDC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7719" y="5218531"/>
              <a:ext cx="14928345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일반 사람들이 이렇게 한다고 생각한다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“다른 사람들도 다 이렇게 할 거야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.”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237413" y="5758679"/>
              <a:ext cx="111761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03</a:t>
              </a:r>
              <a:endParaRPr lang="ko-KR" alt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71040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음란물의 해로움을 살펴봐요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403336" y="2635870"/>
            <a:ext cx="6960120" cy="1207008"/>
            <a:chOff x="2403336" y="2635870"/>
            <a:chExt cx="6960120" cy="1207008"/>
          </a:xfrm>
        </p:grpSpPr>
        <p:sp>
          <p:nvSpPr>
            <p:cNvPr id="24" name="대각선 방향의 모서리가 잘린 사각형 23"/>
            <p:cNvSpPr/>
            <p:nvPr/>
          </p:nvSpPr>
          <p:spPr>
            <a:xfrm>
              <a:off x="2403336" y="2635870"/>
              <a:ext cx="6960120" cy="1207008"/>
            </a:xfrm>
            <a:prstGeom prst="snip2DiagRect">
              <a:avLst/>
            </a:prstGeom>
            <a:solidFill>
              <a:srgbClr val="2CABA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4866" y="2814130"/>
              <a:ext cx="611706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음란물 중독의 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4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단계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118415" y="6663033"/>
            <a:ext cx="18967649" cy="3000821"/>
            <a:chOff x="2118415" y="4719933"/>
            <a:chExt cx="18967649" cy="3000821"/>
          </a:xfrm>
        </p:grpSpPr>
        <p:sp>
          <p:nvSpPr>
            <p:cNvPr id="6" name="구름 5"/>
            <p:cNvSpPr/>
            <p:nvPr/>
          </p:nvSpPr>
          <p:spPr>
            <a:xfrm rot="1013809">
              <a:off x="2118415" y="4719970"/>
              <a:ext cx="3355612" cy="3000749"/>
            </a:xfrm>
            <a:prstGeom prst="cloud">
              <a:avLst/>
            </a:prstGeom>
            <a:solidFill>
              <a:srgbClr val="FCEDC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7719" y="4719933"/>
              <a:ext cx="14928345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실제로 따라 해 보려고 방법을 찾는다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친구에게 따라 해 보자고 할까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?”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나보다 힘이 약한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OO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에게 해 볼까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?”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237413" y="5758679"/>
              <a:ext cx="111761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04</a:t>
              </a:r>
              <a:endParaRPr lang="ko-KR" alt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7220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음란물 중독의 증상을 살펴봐요</a:t>
              </a:r>
              <a:endParaRPr lang="ko-KR" altLang="en-US" sz="5500" dirty="0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8" name="그룹 27"/>
          <p:cNvGrpSpPr/>
          <p:nvPr/>
        </p:nvGrpSpPr>
        <p:grpSpPr>
          <a:xfrm>
            <a:off x="1708072" y="2299993"/>
            <a:ext cx="19589827" cy="2381641"/>
            <a:chOff x="1708072" y="2299993"/>
            <a:chExt cx="19589827" cy="2381641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3"/>
            <a:srcRect r="80277"/>
            <a:stretch/>
          </p:blipFill>
          <p:spPr>
            <a:xfrm>
              <a:off x="1708072" y="2299993"/>
              <a:ext cx="1157225" cy="1049462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2865297" y="2488726"/>
              <a:ext cx="7879081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smtClean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음란물의 해로움 알아보기</a:t>
              </a:r>
              <a:endParaRPr lang="ko-KR" altLang="en-US" sz="5500" b="1" dirty="0">
                <a:solidFill>
                  <a:srgbClr val="5E2F8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735398" y="3342806"/>
              <a:ext cx="19562501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457200">
                <a:lnSpc>
                  <a:spcPct val="150000"/>
                </a:lnSpc>
                <a:defRPr sz="540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ko-KR" altLang="en-US" sz="5400" b="1" dirty="0">
                  <a:solidFill>
                    <a:srgbClr val="5D2F8F"/>
                  </a:solidFill>
                  <a:sym typeface="나눔고딕"/>
                </a:rPr>
                <a:t>다음 보기에서 알맞은 단어를 골라 빈칸을 채워 보세요</a:t>
              </a:r>
              <a:r>
                <a:rPr lang="en-US" altLang="ko-KR" sz="5400" b="1" dirty="0" smtClean="0">
                  <a:solidFill>
                    <a:srgbClr val="5D2F8F"/>
                  </a:solidFill>
                  <a:sym typeface="나눔고딕"/>
                </a:rPr>
                <a:t>.</a:t>
              </a:r>
              <a:endParaRPr lang="en-US" altLang="ko-KR" sz="5400" b="1" dirty="0">
                <a:solidFill>
                  <a:srgbClr val="5D2F8F"/>
                </a:solidFill>
              </a:endParaRPr>
            </a:p>
          </p:txBody>
        </p:sp>
      </p:grpSp>
      <p:sp>
        <p:nvSpPr>
          <p:cNvPr id="66" name="모서리가 둥근 직사각형 65"/>
          <p:cNvSpPr/>
          <p:nvPr/>
        </p:nvSpPr>
        <p:spPr>
          <a:xfrm>
            <a:off x="1851963" y="5134399"/>
            <a:ext cx="20007564" cy="2102099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5C2E8E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2286684" y="5769306"/>
            <a:ext cx="2482871" cy="872374"/>
            <a:chOff x="9344358" y="3493008"/>
            <a:chExt cx="2482871" cy="872374"/>
          </a:xfrm>
        </p:grpSpPr>
        <p:sp>
          <p:nvSpPr>
            <p:cNvPr id="68" name="모서리가 둥근 직사각형 67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344358" y="3511302"/>
              <a:ext cx="2482871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보기</a:t>
              </a:r>
              <a:endParaRPr lang="ko-KR" altLang="en-US" sz="55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4836713" y="5787600"/>
            <a:ext cx="2555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성범죄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503507" y="5803401"/>
            <a:ext cx="2555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존중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170301" y="5809772"/>
            <a:ext cx="2555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결혼생활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837095" y="5825573"/>
            <a:ext cx="2555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쾌락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5503889" y="5808275"/>
            <a:ext cx="2555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중독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170682" y="5824076"/>
            <a:ext cx="2555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변태적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1529535" y="7849763"/>
          <a:ext cx="20964370" cy="3417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72423">
                  <a:extLst>
                    <a:ext uri="{9D8B030D-6E8A-4147-A177-3AD203B41FA5}">
                      <a16:colId xmlns:a16="http://schemas.microsoft.com/office/drawing/2014/main" val="3111300381"/>
                    </a:ext>
                  </a:extLst>
                </a:gridCol>
                <a:gridCol w="10991947">
                  <a:extLst>
                    <a:ext uri="{9D8B030D-6E8A-4147-A177-3AD203B41FA5}">
                      <a16:colId xmlns:a16="http://schemas.microsoft.com/office/drawing/2014/main" val="3528482462"/>
                    </a:ext>
                  </a:extLst>
                </a:gridCol>
              </a:tblGrid>
              <a:tr h="8370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음란물의 특징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음란물의 해로움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175866"/>
                  </a:ext>
                </a:extLst>
              </a:tr>
              <a:tr h="25033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사람의 몸을 성적인 대상으로만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보여주는 경우가 많다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사람의 몸을                     하지 못하게 된다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extLst>
                  <a:ext uri="{0D108BD9-81ED-4DB2-BD59-A6C34878D82A}">
                    <a16:rowId xmlns:a16="http://schemas.microsoft.com/office/drawing/2014/main" val="48711890"/>
                  </a:ext>
                </a:extLst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15499299" y="9008744"/>
            <a:ext cx="3564097" cy="1099788"/>
            <a:chOff x="13104653" y="4676240"/>
            <a:chExt cx="3564097" cy="1099788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13104653" y="4733751"/>
              <a:ext cx="3564097" cy="984767"/>
            </a:xfrm>
            <a:prstGeom prst="roundRect">
              <a:avLst>
                <a:gd name="adj" fmla="val 3218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01 성의 발달"/>
            <p:cNvSpPr txBox="1"/>
            <p:nvPr/>
          </p:nvSpPr>
          <p:spPr>
            <a:xfrm>
              <a:off x="13834343" y="4676240"/>
              <a:ext cx="2104717" cy="1099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존중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559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1667030" y="2649113"/>
          <a:ext cx="20964370" cy="80607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72423">
                  <a:extLst>
                    <a:ext uri="{9D8B030D-6E8A-4147-A177-3AD203B41FA5}">
                      <a16:colId xmlns:a16="http://schemas.microsoft.com/office/drawing/2014/main" val="3111300381"/>
                    </a:ext>
                  </a:extLst>
                </a:gridCol>
                <a:gridCol w="10991947">
                  <a:extLst>
                    <a:ext uri="{9D8B030D-6E8A-4147-A177-3AD203B41FA5}">
                      <a16:colId xmlns:a16="http://schemas.microsoft.com/office/drawing/2014/main" val="3528482462"/>
                    </a:ext>
                  </a:extLst>
                </a:gridCol>
              </a:tblGrid>
              <a:tr h="25033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주로 돈을 벌기 위해 만들어진다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장면도 자연스럽게 여기게 된다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extLst>
                  <a:ext uri="{0D108BD9-81ED-4DB2-BD59-A6C34878D82A}">
                    <a16:rowId xmlns:a16="http://schemas.microsoft.com/office/drawing/2014/main" val="48711890"/>
                  </a:ext>
                </a:extLst>
              </a:tr>
              <a:tr h="2503350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성적 욕구를 자극하려고 만들었다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특히 청소년에게                    을 일으켜 성장 발달에 나쁜 영향을 끼친다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extLst>
                  <a:ext uri="{0D108BD9-81ED-4DB2-BD59-A6C34878D82A}">
                    <a16:rowId xmlns:a16="http://schemas.microsoft.com/office/drawing/2014/main" val="565697195"/>
                  </a:ext>
                </a:extLst>
              </a:tr>
              <a:tr h="25033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사랑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결혼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생명에 대한 책임 </a:t>
                      </a:r>
                      <a:endParaRPr lang="en-US" altLang="ko-KR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등의 가치는 다루지 않는다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             중심의 잘못된 성 가치관이 생긴다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extLst>
                  <a:ext uri="{0D108BD9-81ED-4DB2-BD59-A6C34878D82A}">
                    <a16:rowId xmlns:a16="http://schemas.microsoft.com/office/drawing/2014/main" val="3203141434"/>
                  </a:ext>
                </a:extLst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11979194" y="2897143"/>
            <a:ext cx="3564097" cy="1016689"/>
            <a:chOff x="13104653" y="4717789"/>
            <a:chExt cx="3564097" cy="1016689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13104653" y="4733751"/>
              <a:ext cx="3564097" cy="984767"/>
            </a:xfrm>
            <a:prstGeom prst="roundRect">
              <a:avLst>
                <a:gd name="adj" fmla="val 3218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01 성의 발달"/>
            <p:cNvSpPr txBox="1"/>
            <p:nvPr/>
          </p:nvSpPr>
          <p:spPr>
            <a:xfrm>
              <a:off x="13834343" y="4717789"/>
              <a:ext cx="2104717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변태적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6836944" y="5240293"/>
            <a:ext cx="3564097" cy="1016689"/>
            <a:chOff x="13104653" y="4717789"/>
            <a:chExt cx="3564097" cy="1016689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3104653" y="4733751"/>
              <a:ext cx="3564097" cy="984767"/>
            </a:xfrm>
            <a:prstGeom prst="roundRect">
              <a:avLst>
                <a:gd name="adj" fmla="val 3218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01 성의 발달"/>
            <p:cNvSpPr txBox="1"/>
            <p:nvPr/>
          </p:nvSpPr>
          <p:spPr>
            <a:xfrm>
              <a:off x="13834343" y="4717789"/>
              <a:ext cx="2104717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중독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11979194" y="8344891"/>
            <a:ext cx="3564097" cy="1016689"/>
            <a:chOff x="13104653" y="4717789"/>
            <a:chExt cx="3564097" cy="1016689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13104653" y="4733751"/>
              <a:ext cx="3564097" cy="984767"/>
            </a:xfrm>
            <a:prstGeom prst="roundRect">
              <a:avLst>
                <a:gd name="adj" fmla="val 3218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01 성의 발달"/>
            <p:cNvSpPr txBox="1"/>
            <p:nvPr/>
          </p:nvSpPr>
          <p:spPr>
            <a:xfrm>
              <a:off x="13834343" y="4717789"/>
              <a:ext cx="2104717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쾌락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795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1686080" y="3811163"/>
          <a:ext cx="20983420" cy="5006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72423">
                  <a:extLst>
                    <a:ext uri="{9D8B030D-6E8A-4147-A177-3AD203B41FA5}">
                      <a16:colId xmlns:a16="http://schemas.microsoft.com/office/drawing/2014/main" val="3111300381"/>
                    </a:ext>
                  </a:extLst>
                </a:gridCol>
                <a:gridCol w="11010997">
                  <a:extLst>
                    <a:ext uri="{9D8B030D-6E8A-4147-A177-3AD203B41FA5}">
                      <a16:colId xmlns:a16="http://schemas.microsoft.com/office/drawing/2014/main" val="3528482462"/>
                    </a:ext>
                  </a:extLst>
                </a:gridCol>
              </a:tblGrid>
              <a:tr h="25033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실제와 다르거나 과장된 성의 </a:t>
                      </a:r>
                      <a:endParaRPr lang="en-US" altLang="ko-KR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모습이 자주 나온다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marL="0" marR="0" indent="0" algn="l" defTabSz="584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어른이 되어 정상적인              </a:t>
                      </a:r>
                      <a:endParaRPr lang="en-US" altLang="ko-KR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l" defTabSz="584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 어렵게 된다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extLst>
                  <a:ext uri="{0D108BD9-81ED-4DB2-BD59-A6C34878D82A}">
                    <a16:rowId xmlns:a16="http://schemas.microsoft.com/office/drawing/2014/main" val="48711890"/>
                  </a:ext>
                </a:extLst>
              </a:tr>
              <a:tr h="25033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성범죄자의 기기에서 다수의</a:t>
                      </a:r>
                      <a:endParaRPr lang="en-US" altLang="ko-KR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음란물이 발견되기도 한다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따라 해 보고 싶은 생각이            </a:t>
                      </a:r>
                      <a:endParaRPr lang="en-US" altLang="ko-KR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 이어질 수 있다</a:t>
                      </a:r>
                      <a:r>
                        <a:rPr lang="en-US" altLang="ko-KR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/>
                </a:tc>
                <a:extLst>
                  <a:ext uri="{0D108BD9-81ED-4DB2-BD59-A6C34878D82A}">
                    <a16:rowId xmlns:a16="http://schemas.microsoft.com/office/drawing/2014/main" val="565697195"/>
                  </a:ext>
                </a:extLst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18512260" y="4056494"/>
            <a:ext cx="3753231" cy="1042278"/>
            <a:chOff x="13104653" y="4676240"/>
            <a:chExt cx="3753231" cy="1042278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13104653" y="4733751"/>
              <a:ext cx="3753231" cy="984767"/>
            </a:xfrm>
            <a:prstGeom prst="roundRect">
              <a:avLst>
                <a:gd name="adj" fmla="val 3218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01 성의 발달"/>
            <p:cNvSpPr txBox="1"/>
            <p:nvPr/>
          </p:nvSpPr>
          <p:spPr>
            <a:xfrm>
              <a:off x="13458535" y="4676240"/>
              <a:ext cx="3045466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결혼생활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9431086" y="6583323"/>
            <a:ext cx="2834406" cy="1016689"/>
            <a:chOff x="13104654" y="4717789"/>
            <a:chExt cx="2834406" cy="1016689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3104654" y="4733751"/>
              <a:ext cx="2834406" cy="984767"/>
            </a:xfrm>
            <a:prstGeom prst="roundRect">
              <a:avLst>
                <a:gd name="adj" fmla="val 3218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01 성의 발달"/>
            <p:cNvSpPr txBox="1"/>
            <p:nvPr/>
          </p:nvSpPr>
          <p:spPr>
            <a:xfrm>
              <a:off x="13480459" y="4717789"/>
              <a:ext cx="2104717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성범죄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917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67" y="773648"/>
            <a:ext cx="22851168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01 성의 발달"/>
          <p:cNvSpPr txBox="1"/>
          <p:nvPr/>
        </p:nvSpPr>
        <p:spPr>
          <a:xfrm>
            <a:off x="3052561" y="5611748"/>
            <a:ext cx="20901700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아기가 건강하게 자랄 수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있도록                   </a:t>
            </a: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아기는                  을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통해 영양분과 산소를 공급 받으며 자라다 세상으로 나옵니다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 flipH="1">
            <a:off x="1534921" y="6118770"/>
            <a:ext cx="1255484" cy="131280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01 성의 발달"/>
          <p:cNvSpPr txBox="1"/>
          <p:nvPr/>
        </p:nvSpPr>
        <p:spPr>
          <a:xfrm flipH="1">
            <a:off x="1534921" y="6241041"/>
            <a:ext cx="1255484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5400" dirty="0" smtClean="0">
                <a:solidFill>
                  <a:schemeClr val="bg1"/>
                </a:solidFill>
              </a:rPr>
              <a:t>4</a:t>
            </a:r>
            <a:endParaRPr sz="5400" dirty="0">
              <a:solidFill>
                <a:schemeClr val="bg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534921" y="7787730"/>
            <a:ext cx="1255484" cy="1312804"/>
            <a:chOff x="558067" y="8296145"/>
            <a:chExt cx="1255484" cy="1312804"/>
          </a:xfrm>
        </p:grpSpPr>
        <p:sp>
          <p:nvSpPr>
            <p:cNvPr id="39" name="타원 38"/>
            <p:cNvSpPr/>
            <p:nvPr/>
          </p:nvSpPr>
          <p:spPr>
            <a:xfrm flipH="1">
              <a:off x="558067" y="8296145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01 성의 발달"/>
            <p:cNvSpPr txBox="1"/>
            <p:nvPr/>
          </p:nvSpPr>
          <p:spPr>
            <a:xfrm flipH="1">
              <a:off x="558067" y="8384159"/>
              <a:ext cx="1255484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5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9" name="알맞은 말을 골라 초성 완성해보기"/>
          <p:cNvSpPr txBox="1"/>
          <p:nvPr/>
        </p:nvSpPr>
        <p:spPr>
          <a:xfrm>
            <a:off x="3487466" y="1606759"/>
            <a:ext cx="14438461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/>
              <a:t>알맞은 말을 골라 초성 완성해 보세요</a:t>
            </a:r>
            <a:r>
              <a:rPr lang="en-US" altLang="ko-KR" sz="5400" dirty="0" smtClean="0"/>
              <a:t>.</a:t>
            </a:r>
            <a:endParaRPr lang="ko-KR" altLang="en-US" sz="5400" dirty="0" smtClean="0"/>
          </a:p>
          <a:p>
            <a:endParaRPr sz="5400" dirty="0"/>
          </a:p>
        </p:txBody>
      </p:sp>
      <p:grpSp>
        <p:nvGrpSpPr>
          <p:cNvPr id="140" name="그룹 139"/>
          <p:cNvGrpSpPr/>
          <p:nvPr/>
        </p:nvGrpSpPr>
        <p:grpSpPr>
          <a:xfrm>
            <a:off x="1987724" y="3181274"/>
            <a:ext cx="17650386" cy="1571275"/>
            <a:chOff x="3621272" y="4775107"/>
            <a:chExt cx="12325923" cy="1097280"/>
          </a:xfrm>
        </p:grpSpPr>
        <p:grpSp>
          <p:nvGrpSpPr>
            <p:cNvPr id="141" name="그룹 140"/>
            <p:cNvGrpSpPr/>
            <p:nvPr/>
          </p:nvGrpSpPr>
          <p:grpSpPr>
            <a:xfrm>
              <a:off x="3621272" y="4775107"/>
              <a:ext cx="12325923" cy="1097280"/>
              <a:chOff x="3621272" y="12456684"/>
              <a:chExt cx="12325923" cy="1097280"/>
            </a:xfrm>
          </p:grpSpPr>
          <p:grpSp>
            <p:nvGrpSpPr>
              <p:cNvPr id="143" name="그룹 142"/>
              <p:cNvGrpSpPr/>
              <p:nvPr/>
            </p:nvGrpSpPr>
            <p:grpSpPr>
              <a:xfrm>
                <a:off x="3621272" y="12456684"/>
                <a:ext cx="12325923" cy="1097280"/>
                <a:chOff x="3621272" y="6157358"/>
                <a:chExt cx="12325923" cy="1097280"/>
              </a:xfrm>
            </p:grpSpPr>
            <p:sp>
              <p:nvSpPr>
                <p:cNvPr id="147" name="모서리가 둥근 직사각형 146"/>
                <p:cNvSpPr/>
                <p:nvPr/>
              </p:nvSpPr>
              <p:spPr>
                <a:xfrm>
                  <a:off x="4181814" y="6157358"/>
                  <a:ext cx="11765381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ap="flat">
                  <a:solidFill>
                    <a:srgbClr val="2CD2C6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grpSp>
              <p:nvGrpSpPr>
                <p:cNvPr id="148" name="그룹 147"/>
                <p:cNvGrpSpPr/>
                <p:nvPr/>
              </p:nvGrpSpPr>
              <p:grpSpPr>
                <a:xfrm>
                  <a:off x="3621272" y="6413132"/>
                  <a:ext cx="1251755" cy="593928"/>
                  <a:chOff x="3621272" y="6301108"/>
                  <a:chExt cx="1251755" cy="593928"/>
                </a:xfrm>
              </p:grpSpPr>
              <p:sp>
                <p:nvSpPr>
                  <p:cNvPr id="158" name="모서리가 둥근 직사각형 157"/>
                  <p:cNvSpPr/>
                  <p:nvPr/>
                </p:nvSpPr>
                <p:spPr>
                  <a:xfrm>
                    <a:off x="3636346" y="6344681"/>
                    <a:ext cx="1202354" cy="4954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22A097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59" name="TextBox 158"/>
                  <p:cNvSpPr txBox="1"/>
                  <p:nvPr/>
                </p:nvSpPr>
                <p:spPr>
                  <a:xfrm>
                    <a:off x="3621272" y="6301108"/>
                    <a:ext cx="1251755" cy="5939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2438400" rtl="0" fontAlgn="auto" latinLnBrk="0" hangingPunct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54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Canela Text Regular"/>
                      </a:rPr>
                      <a:t>보기</a:t>
                    </a:r>
                    <a:endParaRPr kumimoji="0" lang="ko-KR" altLang="en-US" sz="5400" b="1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endParaRPr>
                  </a:p>
                </p:txBody>
              </p:sp>
            </p:grpSp>
            <p:grpSp>
              <p:nvGrpSpPr>
                <p:cNvPr id="149" name="그룹 148"/>
                <p:cNvGrpSpPr/>
                <p:nvPr/>
              </p:nvGrpSpPr>
              <p:grpSpPr>
                <a:xfrm>
                  <a:off x="5441912" y="6351003"/>
                  <a:ext cx="1640271" cy="709992"/>
                  <a:chOff x="5441912" y="6324392"/>
                  <a:chExt cx="1640271" cy="709992"/>
                </a:xfrm>
              </p:grpSpPr>
              <p:sp>
                <p:nvSpPr>
                  <p:cNvPr id="156" name="모서리가 둥근 직사각형 155"/>
                  <p:cNvSpPr/>
                  <p:nvPr/>
                </p:nvSpPr>
                <p:spPr>
                  <a:xfrm>
                    <a:off x="5441912" y="6369444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57" name="01 성의 발달"/>
                  <p:cNvSpPr txBox="1"/>
                  <p:nvPr/>
                </p:nvSpPr>
                <p:spPr>
                  <a:xfrm>
                    <a:off x="5743535" y="6324392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태동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0" name="그룹 149"/>
                <p:cNvGrpSpPr/>
                <p:nvPr/>
              </p:nvGrpSpPr>
              <p:grpSpPr>
                <a:xfrm>
                  <a:off x="7613968" y="6351003"/>
                  <a:ext cx="1640271" cy="709992"/>
                  <a:chOff x="7613968" y="6316119"/>
                  <a:chExt cx="1640271" cy="709992"/>
                </a:xfrm>
              </p:grpSpPr>
              <p:sp>
                <p:nvSpPr>
                  <p:cNvPr id="154" name="모서리가 둥근 직사각형 153"/>
                  <p:cNvSpPr/>
                  <p:nvPr/>
                </p:nvSpPr>
                <p:spPr>
                  <a:xfrm>
                    <a:off x="7613968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55" name="01 성의 발달"/>
                  <p:cNvSpPr txBox="1"/>
                  <p:nvPr/>
                </p:nvSpPr>
                <p:spPr>
                  <a:xfrm>
                    <a:off x="7915591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수정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1" name="그룹 150"/>
                <p:cNvGrpSpPr/>
                <p:nvPr/>
              </p:nvGrpSpPr>
              <p:grpSpPr>
                <a:xfrm>
                  <a:off x="9823124" y="6351003"/>
                  <a:ext cx="1640271" cy="709992"/>
                  <a:chOff x="9823124" y="6316119"/>
                  <a:chExt cx="1640271" cy="709992"/>
                </a:xfrm>
              </p:grpSpPr>
              <p:sp>
                <p:nvSpPr>
                  <p:cNvPr id="152" name="모서리가 둥근 직사각형 151"/>
                  <p:cNvSpPr/>
                  <p:nvPr/>
                </p:nvSpPr>
                <p:spPr>
                  <a:xfrm>
                    <a:off x="9823124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53" name="01 성의 발달"/>
                  <p:cNvSpPr txBox="1"/>
                  <p:nvPr/>
                </p:nvSpPr>
                <p:spPr>
                  <a:xfrm>
                    <a:off x="10124747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자궁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44" name="모서리가 둥근 직사각형 143"/>
              <p:cNvSpPr/>
              <p:nvPr/>
            </p:nvSpPr>
            <p:spPr>
              <a:xfrm>
                <a:off x="11897167" y="1269538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45" name="01 성의 발달"/>
              <p:cNvSpPr txBox="1"/>
              <p:nvPr/>
            </p:nvSpPr>
            <p:spPr>
              <a:xfrm>
                <a:off x="12198790" y="12650329"/>
                <a:ext cx="1037024" cy="7099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dirty="0" smtClean="0">
                    <a:solidFill>
                      <a:schemeClr val="tx1"/>
                    </a:solidFill>
                  </a:rPr>
                  <a:t>태교</a:t>
                </a:r>
                <a:endParaRPr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모서리가 둥근 직사각형 145"/>
              <p:cNvSpPr/>
              <p:nvPr/>
            </p:nvSpPr>
            <p:spPr>
              <a:xfrm>
                <a:off x="13949221" y="1268357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42" name="01 성의 발달"/>
            <p:cNvSpPr txBox="1"/>
            <p:nvPr/>
          </p:nvSpPr>
          <p:spPr>
            <a:xfrm>
              <a:off x="14250844" y="4939072"/>
              <a:ext cx="1037024" cy="7099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탯줄</a:t>
              </a:r>
              <a:endParaRPr sz="5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01 성의 발달"/>
          <p:cNvSpPr txBox="1"/>
          <p:nvPr/>
        </p:nvSpPr>
        <p:spPr>
          <a:xfrm>
            <a:off x="15135172" y="6092522"/>
            <a:ext cx="1700383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01 성의 발달"/>
          <p:cNvSpPr txBox="1"/>
          <p:nvPr/>
        </p:nvSpPr>
        <p:spPr>
          <a:xfrm>
            <a:off x="17123997" y="6111108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5270315" y="5852979"/>
            <a:ext cx="1591526" cy="1591526"/>
            <a:chOff x="14777248" y="4536243"/>
            <a:chExt cx="1591526" cy="1591526"/>
          </a:xfrm>
        </p:grpSpPr>
        <p:sp>
          <p:nvSpPr>
            <p:cNvPr id="62" name="타원 61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1" name="01 성의 발달"/>
            <p:cNvSpPr txBox="1"/>
            <p:nvPr/>
          </p:nvSpPr>
          <p:spPr>
            <a:xfrm>
              <a:off x="15038028" y="4798185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태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6947701" y="5874820"/>
            <a:ext cx="1591526" cy="1591526"/>
            <a:chOff x="16654581" y="4558084"/>
            <a:chExt cx="1591526" cy="1591526"/>
          </a:xfrm>
        </p:grpSpPr>
        <p:sp>
          <p:nvSpPr>
            <p:cNvPr id="51" name="타원 50"/>
            <p:cNvSpPr/>
            <p:nvPr/>
          </p:nvSpPr>
          <p:spPr>
            <a:xfrm>
              <a:off x="16654581" y="4558084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6" name="01 성의 발달"/>
            <p:cNvSpPr txBox="1"/>
            <p:nvPr/>
          </p:nvSpPr>
          <p:spPr>
            <a:xfrm>
              <a:off x="17047171" y="4775714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교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8" name="01 성의 발달"/>
          <p:cNvSpPr txBox="1"/>
          <p:nvPr/>
        </p:nvSpPr>
        <p:spPr>
          <a:xfrm>
            <a:off x="5220595" y="7704444"/>
            <a:ext cx="1726670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01 성의 발달"/>
          <p:cNvSpPr txBox="1"/>
          <p:nvPr/>
        </p:nvSpPr>
        <p:spPr>
          <a:xfrm>
            <a:off x="7209421" y="7734708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106424" y="7489683"/>
            <a:ext cx="1591526" cy="1591526"/>
            <a:chOff x="14770043" y="6497102"/>
            <a:chExt cx="1591526" cy="1591526"/>
          </a:xfrm>
        </p:grpSpPr>
        <p:sp>
          <p:nvSpPr>
            <p:cNvPr id="52" name="타원 51"/>
            <p:cNvSpPr/>
            <p:nvPr/>
          </p:nvSpPr>
          <p:spPr>
            <a:xfrm>
              <a:off x="14770043" y="6497102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7" name="01 성의 발달"/>
            <p:cNvSpPr txBox="1"/>
            <p:nvPr/>
          </p:nvSpPr>
          <p:spPr>
            <a:xfrm>
              <a:off x="15025208" y="6817530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>
                  <a:solidFill>
                    <a:schemeClr val="tx1"/>
                  </a:solidFill>
                </a:rPr>
                <a:t>탯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819799" y="7526209"/>
            <a:ext cx="1591526" cy="1591526"/>
            <a:chOff x="16610884" y="6533628"/>
            <a:chExt cx="1591526" cy="1591526"/>
          </a:xfrm>
        </p:grpSpPr>
        <p:sp>
          <p:nvSpPr>
            <p:cNvPr id="53" name="타원 52"/>
            <p:cNvSpPr/>
            <p:nvPr/>
          </p:nvSpPr>
          <p:spPr>
            <a:xfrm>
              <a:off x="16610884" y="6533628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8" name="01 성의 발달"/>
            <p:cNvSpPr txBox="1"/>
            <p:nvPr/>
          </p:nvSpPr>
          <p:spPr>
            <a:xfrm>
              <a:off x="17034352" y="6795059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줄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229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음란물에 이렇게 대처해요</a:t>
              </a:r>
              <a:endParaRPr lang="ko-KR" altLang="en-US" sz="5500" dirty="0"/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227258" y="2469154"/>
            <a:ext cx="16294043" cy="4434448"/>
            <a:chOff x="998619" y="2149232"/>
            <a:chExt cx="16294043" cy="4434448"/>
          </a:xfrm>
        </p:grpSpPr>
        <p:grpSp>
          <p:nvGrpSpPr>
            <p:cNvPr id="4" name="그룹 3"/>
            <p:cNvGrpSpPr/>
            <p:nvPr/>
          </p:nvGrpSpPr>
          <p:grpSpPr>
            <a:xfrm>
              <a:off x="998619" y="2149232"/>
              <a:ext cx="6028463" cy="4434448"/>
              <a:chOff x="998619" y="2149232"/>
              <a:chExt cx="6028463" cy="4434448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3"/>
              <a:srcRect r="50845" b="50418"/>
              <a:stretch/>
            </p:blipFill>
            <p:spPr>
              <a:xfrm>
                <a:off x="998619" y="2149232"/>
                <a:ext cx="6028463" cy="4434448"/>
              </a:xfrm>
              <a:prstGeom prst="rect">
                <a:avLst/>
              </a:prstGeom>
            </p:spPr>
          </p:pic>
          <p:sp>
            <p:nvSpPr>
              <p:cNvPr id="2" name="직사각형 1"/>
              <p:cNvSpPr/>
              <p:nvPr/>
            </p:nvSpPr>
            <p:spPr>
              <a:xfrm>
                <a:off x="2249424" y="2542032"/>
                <a:ext cx="3474720" cy="475488"/>
              </a:xfrm>
              <a:prstGeom prst="rect">
                <a:avLst/>
              </a:prstGeom>
              <a:solidFill>
                <a:srgbClr val="F0D44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7675927" y="3854778"/>
              <a:ext cx="9616735" cy="1023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처음부터 보지 않기로 결심한다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2227258" y="7682975"/>
            <a:ext cx="18869308" cy="4434448"/>
            <a:chOff x="998619" y="7363053"/>
            <a:chExt cx="18869308" cy="4434448"/>
          </a:xfrm>
        </p:grpSpPr>
        <p:grpSp>
          <p:nvGrpSpPr>
            <p:cNvPr id="3" name="그룹 2"/>
            <p:cNvGrpSpPr/>
            <p:nvPr/>
          </p:nvGrpSpPr>
          <p:grpSpPr>
            <a:xfrm>
              <a:off x="998619" y="7363053"/>
              <a:ext cx="6028463" cy="4434448"/>
              <a:chOff x="998619" y="7363053"/>
              <a:chExt cx="6028463" cy="4434448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3"/>
              <a:srcRect l="1044" t="50507" r="49801" b="-89"/>
              <a:stretch/>
            </p:blipFill>
            <p:spPr>
              <a:xfrm>
                <a:off x="998619" y="7363053"/>
                <a:ext cx="6028463" cy="4434448"/>
              </a:xfrm>
              <a:prstGeom prst="rect">
                <a:avLst/>
              </a:prstGeom>
            </p:spPr>
          </p:pic>
          <p:sp>
            <p:nvSpPr>
              <p:cNvPr id="27" name="직사각형 26"/>
              <p:cNvSpPr/>
              <p:nvPr/>
            </p:nvSpPr>
            <p:spPr>
              <a:xfrm>
                <a:off x="2013362" y="7744968"/>
                <a:ext cx="3985102" cy="886968"/>
              </a:xfrm>
              <a:prstGeom prst="rect">
                <a:avLst/>
              </a:prstGeom>
              <a:solidFill>
                <a:srgbClr val="96C56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0" name="직사각형 9"/>
            <p:cNvSpPr/>
            <p:nvPr/>
          </p:nvSpPr>
          <p:spPr>
            <a:xfrm>
              <a:off x="7675927" y="8560767"/>
              <a:ext cx="12192000" cy="20390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인터넷은 여러 사람이 있는 공간에서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정한 시간 동안만 사용한다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803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음란물에 이렇게 대처해요</a:t>
              </a:r>
              <a:endParaRPr lang="ko-KR" altLang="en-US" sz="5500" dirty="0"/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2227258" y="2496468"/>
            <a:ext cx="6028463" cy="4434448"/>
            <a:chOff x="8411355" y="2004221"/>
            <a:chExt cx="6028463" cy="4434448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3"/>
            <a:srcRect l="50551" r="294" b="50418"/>
            <a:stretch/>
          </p:blipFill>
          <p:spPr>
            <a:xfrm>
              <a:off x="8411355" y="2004221"/>
              <a:ext cx="6028463" cy="4434448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9180576" y="2377440"/>
              <a:ext cx="4425696" cy="438912"/>
            </a:xfrm>
            <a:prstGeom prst="rect">
              <a:avLst/>
            </a:prstGeom>
            <a:solidFill>
              <a:srgbClr val="49AFC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195095" y="7682975"/>
            <a:ext cx="6028463" cy="4434448"/>
            <a:chOff x="8411355" y="7218042"/>
            <a:chExt cx="6028463" cy="4434448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3"/>
            <a:srcRect l="50849" t="50507" r="-4" b="-89"/>
            <a:stretch/>
          </p:blipFill>
          <p:spPr>
            <a:xfrm>
              <a:off x="8411355" y="7218042"/>
              <a:ext cx="6028463" cy="4434448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>
            <a:xfrm>
              <a:off x="9875520" y="7589520"/>
              <a:ext cx="3108960" cy="859536"/>
            </a:xfrm>
            <a:prstGeom prst="rect">
              <a:avLst/>
            </a:prstGeom>
            <a:solidFill>
              <a:srgbClr val="886AA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8757939" y="4174700"/>
            <a:ext cx="126656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불법 영상이나 링크 주소는 누르지 않는다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904566" y="8880689"/>
            <a:ext cx="12192000" cy="2039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음란물 대신 즐겁게 할 수 있는 운동이나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취미 활동을 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1972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12" y="4483810"/>
            <a:ext cx="16313652" cy="8950158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121629" y="5157718"/>
            <a:ext cx="13910340" cy="2641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 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STOP!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마음 지키고 꿈을 키워요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이상한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영상은 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NO!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건강한 마음은 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GO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en-US" altLang="ko-KR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부모님께 감사 편지 쓰기"/>
          <p:cNvSpPr txBox="1"/>
          <p:nvPr/>
        </p:nvSpPr>
        <p:spPr>
          <a:xfrm>
            <a:off x="4572000" y="786824"/>
            <a:ext cx="972921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음란물 예방과 대처 표어 만들기</a:t>
            </a:r>
            <a:endParaRPr sz="5500" dirty="0"/>
          </a:p>
        </p:txBody>
      </p:sp>
      <p:pic>
        <p:nvPicPr>
          <p:cNvPr id="26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그룹 26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28" name="그룹 27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30" name="이미지" descr="이미지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1" name="직사각형 30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9" name="직사각형 28"/>
            <p:cNvSpPr/>
            <p:nvPr/>
          </p:nvSpPr>
          <p:spPr>
            <a:xfrm>
              <a:off x="8071307" y="12159955"/>
              <a:ext cx="782587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12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109" name="그룹 108"/>
          <p:cNvGrpSpPr/>
          <p:nvPr/>
        </p:nvGrpSpPr>
        <p:grpSpPr>
          <a:xfrm>
            <a:off x="1672310" y="2273021"/>
            <a:ext cx="17072891" cy="1994627"/>
            <a:chOff x="1672310" y="5022708"/>
            <a:chExt cx="14951500" cy="1994627"/>
          </a:xfrm>
        </p:grpSpPr>
        <p:pic>
          <p:nvPicPr>
            <p:cNvPr id="110" name="이미지" descr="이미지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1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8" y="5022708"/>
              <a:ext cx="13786492" cy="19946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5500" dirty="0"/>
                <a:t>음란물 예방과 대처를 위한 표어를 만들어 창의적으로 꾸며 보세요</a:t>
              </a:r>
              <a:r>
                <a:rPr lang="en-US" altLang="ko-KR" sz="5500" dirty="0"/>
                <a:t>.</a:t>
              </a:r>
              <a:endParaRPr sz="5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476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505" y="1215348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알맞은 말을 골라 초성 완성해보기"/>
          <p:cNvSpPr txBox="1"/>
          <p:nvPr/>
        </p:nvSpPr>
        <p:spPr>
          <a:xfrm>
            <a:off x="4028439" y="1884002"/>
            <a:ext cx="18102533" cy="337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00A39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음란물은 청소년의 성장 발달에 해를 끼치고 인간관계에도 나쁜 영향을 줍니다</a:t>
            </a:r>
            <a:r>
              <a:rPr lang="en-US" altLang="ko-KR" sz="5400" b="1" dirty="0" smtClean="0">
                <a:solidFill>
                  <a:srgbClr val="00A39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rgbClr val="00A39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 </a:t>
            </a:r>
            <a:r>
              <a:rPr lang="ko-KR" altLang="en-US" sz="5400" b="1" dirty="0">
                <a:solidFill>
                  <a:srgbClr val="00A39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문장을 완성하여 음란물에 대처하는 나의 결심을 써 보세요</a:t>
            </a:r>
            <a:r>
              <a:rPr lang="en-US" altLang="ko-KR" sz="5400" b="1" dirty="0">
                <a:solidFill>
                  <a:srgbClr val="00A39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3600" b="1" dirty="0">
              <a:solidFill>
                <a:srgbClr val="00A396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01 성의 발달"/>
          <p:cNvSpPr txBox="1"/>
          <p:nvPr/>
        </p:nvSpPr>
        <p:spPr>
          <a:xfrm>
            <a:off x="3533138" y="5289705"/>
            <a:ext cx="17288512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음란물은                                                                             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나는                                                             </a:t>
            </a: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위해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음란물을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시청하지 않겠습니다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461009" y="5818374"/>
            <a:ext cx="15296331" cy="1263231"/>
          </a:xfrm>
          <a:prstGeom prst="roundRect">
            <a:avLst>
              <a:gd name="adj" fmla="val 45610"/>
            </a:avLst>
          </a:prstGeom>
          <a:solidFill>
            <a:srgbClr val="E9F4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264938" y="9023510"/>
            <a:ext cx="10995082" cy="1263231"/>
          </a:xfrm>
          <a:prstGeom prst="roundRect">
            <a:avLst>
              <a:gd name="adj" fmla="val 45610"/>
            </a:avLst>
          </a:prstGeom>
          <a:solidFill>
            <a:srgbClr val="E9F4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593297" y="6059131"/>
            <a:ext cx="1303175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점점 빠져들어 헤어나오기 어렵게 되는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늪</a:t>
            </a:r>
            <a:endParaRPr lang="ko-KR" altLang="en-US" sz="5400" dirty="0">
              <a:solidFill>
                <a:schemeClr val="tx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080994" y="9242830"/>
            <a:ext cx="888228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 인생이 늪에 빠지지 않기 </a:t>
            </a:r>
            <a:endParaRPr lang="ko-KR" alt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42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6286498" y="484911"/>
            <a:ext cx="1549679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>
              <a:lnSpc>
                <a:spcPct val="120000"/>
              </a:lnSpc>
              <a:buAutoNum type="arabicPeriod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관계와 성 단원에서 배운 내용을 떠올리며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나만의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만다라트를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완성해 보세요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54868" y="597282"/>
            <a:ext cx="5417697" cy="1465327"/>
            <a:chOff x="454868" y="371936"/>
            <a:chExt cx="5417697" cy="1465327"/>
          </a:xfrm>
        </p:grpSpPr>
        <p:sp>
          <p:nvSpPr>
            <p:cNvPr id="40" name="오각형 39"/>
            <p:cNvSpPr/>
            <p:nvPr/>
          </p:nvSpPr>
          <p:spPr>
            <a:xfrm>
              <a:off x="454868" y="371936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F2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오각형 2"/>
            <p:cNvSpPr/>
            <p:nvPr/>
          </p:nvSpPr>
          <p:spPr>
            <a:xfrm>
              <a:off x="806486" y="608697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A4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1190069" y="749900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7186936" y="2807006"/>
            <a:ext cx="10010128" cy="10030914"/>
            <a:chOff x="4421746" y="2457034"/>
            <a:chExt cx="11842879" cy="11867470"/>
          </a:xfrm>
        </p:grpSpPr>
        <p:sp>
          <p:nvSpPr>
            <p:cNvPr id="2" name="직사각형 1"/>
            <p:cNvSpPr/>
            <p:nvPr/>
          </p:nvSpPr>
          <p:spPr>
            <a:xfrm>
              <a:off x="4421746" y="2457034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98182" y="2603768"/>
              <a:ext cx="3201286" cy="36606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E2326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질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E2326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분비물이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E2326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나온다</a:t>
              </a:r>
              <a:r>
                <a:rPr lang="en-US" altLang="ko-KR" sz="5400" b="1" dirty="0" smtClean="0">
                  <a:solidFill>
                    <a:srgbClr val="E2326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8356309" y="2457034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02725" y="3783539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월경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2310467" y="2459532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947672" y="3196150"/>
              <a:ext cx="2679750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E2326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골반이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E2326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커진다</a:t>
              </a:r>
              <a:r>
                <a:rPr lang="en-US" altLang="ko-KR" sz="5400" b="1" dirty="0" smtClean="0">
                  <a:solidFill>
                    <a:srgbClr val="E2326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421746" y="6408694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73964" y="7145313"/>
              <a:ext cx="3449727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엉덩이가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넓어진다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356309" y="6408694"/>
              <a:ext cx="3954158" cy="3954158"/>
            </a:xfrm>
            <a:prstGeom prst="rect">
              <a:avLst/>
            </a:prstGeom>
            <a:solidFill>
              <a:srgbClr val="F6C0D0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117735" y="7145313"/>
              <a:ext cx="2431309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사춘기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여성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12310467" y="6411192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456881" y="7737696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E2326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속옷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4421746" y="10367848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83172" y="11694353"/>
              <a:ext cx="2431309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E2326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여드름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8356309" y="10367848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08527" y="11104467"/>
              <a:ext cx="3449727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E2326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유방이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E2326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발달한다</a:t>
              </a:r>
              <a:r>
                <a:rPr lang="en-US" altLang="ko-KR" sz="5400" b="1" dirty="0" smtClean="0">
                  <a:solidFill>
                    <a:srgbClr val="E2326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2310467" y="10370346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BDCD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071892" y="11696851"/>
              <a:ext cx="2431309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err="1" smtClean="0">
                  <a:ln>
                    <a:noFill/>
                  </a:ln>
                  <a:solidFill>
                    <a:srgbClr val="E2326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월경통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926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186936" y="1908394"/>
            <a:ext cx="10010129" cy="10030914"/>
            <a:chOff x="4421746" y="2457034"/>
            <a:chExt cx="11842879" cy="11867470"/>
          </a:xfrm>
        </p:grpSpPr>
        <p:sp>
          <p:nvSpPr>
            <p:cNvPr id="2" name="직사각형 1"/>
            <p:cNvSpPr/>
            <p:nvPr/>
          </p:nvSpPr>
          <p:spPr>
            <a:xfrm>
              <a:off x="4421746" y="2457034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68161" y="3783539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고환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8356309" y="2457034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08528" y="2603768"/>
              <a:ext cx="3449727" cy="36606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1DA1E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발기</a:t>
              </a:r>
              <a:endParaRPr lang="en-US" altLang="ko-KR" sz="5400" b="1" dirty="0" smtClean="0">
                <a:solidFill>
                  <a:srgbClr val="1DA1EB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1DA1E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현상을</a:t>
              </a:r>
              <a:endParaRPr lang="en-US" altLang="ko-KR" sz="5400" b="1" dirty="0" smtClean="0">
                <a:solidFill>
                  <a:srgbClr val="1DA1EB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1DA1EB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경험한다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1DA1EB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2310467" y="2459532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562687" y="3196150"/>
              <a:ext cx="3449727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1DA1EB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근육이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1DA1E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발달한다</a:t>
              </a:r>
              <a:r>
                <a:rPr lang="en-US" altLang="ko-KR" sz="5400" b="1" dirty="0">
                  <a:solidFill>
                    <a:srgbClr val="1DA1E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421746" y="6408694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8162" y="7735199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1DA1EB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몽정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356309" y="6408694"/>
              <a:ext cx="3954158" cy="3954158"/>
            </a:xfrm>
            <a:prstGeom prst="rect">
              <a:avLst/>
            </a:prstGeom>
            <a:solidFill>
              <a:srgbClr val="D3EDFB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117735" y="7145313"/>
              <a:ext cx="2431309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사춘기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남성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12310467" y="6411192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456881" y="7737696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음경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4421746" y="10367848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68162" y="11694353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1DA1EB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사정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8356309" y="10367848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08528" y="11104467"/>
              <a:ext cx="3449727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1DA1EB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어깨가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1DA1E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넓어진다</a:t>
              </a:r>
              <a:r>
                <a:rPr lang="en-US" altLang="ko-KR" sz="5400" b="1" dirty="0">
                  <a:solidFill>
                    <a:srgbClr val="1DA1E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2310467" y="10370346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2DFF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562686" y="11106965"/>
              <a:ext cx="3449727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목소리가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굵어진다</a:t>
              </a: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.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53" name="모서리가 둥근 직사각형 5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454868" y="597282"/>
            <a:ext cx="5417697" cy="1465327"/>
            <a:chOff x="454868" y="371936"/>
            <a:chExt cx="5417697" cy="1465327"/>
          </a:xfrm>
        </p:grpSpPr>
        <p:sp>
          <p:nvSpPr>
            <p:cNvPr id="56" name="오각형 55"/>
            <p:cNvSpPr/>
            <p:nvPr/>
          </p:nvSpPr>
          <p:spPr>
            <a:xfrm>
              <a:off x="454868" y="371936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F2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오각형 56"/>
            <p:cNvSpPr/>
            <p:nvPr/>
          </p:nvSpPr>
          <p:spPr>
            <a:xfrm>
              <a:off x="806486" y="608697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A4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1190069" y="749900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431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186936" y="1908394"/>
            <a:ext cx="10010129" cy="10030914"/>
            <a:chOff x="4421746" y="2457034"/>
            <a:chExt cx="11842879" cy="11867470"/>
          </a:xfrm>
        </p:grpSpPr>
        <p:sp>
          <p:nvSpPr>
            <p:cNvPr id="2" name="직사각형 1"/>
            <p:cNvSpPr/>
            <p:nvPr/>
          </p:nvSpPr>
          <p:spPr>
            <a:xfrm>
              <a:off x="4421746" y="2457034"/>
              <a:ext cx="3954159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68161" y="3783539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C0A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친구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8356309" y="2457034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02726" y="3783539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C0A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배려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2310468" y="2459532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457432" y="3196150"/>
              <a:ext cx="3660238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상처 주는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말 안 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421746" y="6408694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98185" y="6555428"/>
              <a:ext cx="3201285" cy="36606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C0A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차이를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C0A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이해하고</a:t>
              </a:r>
              <a:endParaRPr lang="en-US" altLang="ko-KR" sz="5400" b="1" dirty="0" smtClean="0">
                <a:solidFill>
                  <a:srgbClr val="C0A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C0A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존중하기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356309" y="6408694"/>
              <a:ext cx="3954157" cy="3954158"/>
            </a:xfrm>
            <a:prstGeom prst="rect">
              <a:avLst/>
            </a:prstGeom>
            <a:solidFill>
              <a:srgbClr val="FFE56D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117736" y="7145313"/>
              <a:ext cx="2431309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관계와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존중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12310468" y="6411192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456881" y="7737696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C0A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우정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4421746" y="10367848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83173" y="11694353"/>
              <a:ext cx="2431309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성차별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8356309" y="10367848"/>
              <a:ext cx="3954159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32749" y="11694353"/>
              <a:ext cx="3201285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C0A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양성평등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2310468" y="10370346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FCDBA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456884" y="11696851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C0A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가족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454868" y="597282"/>
            <a:ext cx="5417697" cy="1465327"/>
            <a:chOff x="454868" y="371936"/>
            <a:chExt cx="5417697" cy="1465327"/>
          </a:xfrm>
        </p:grpSpPr>
        <p:sp>
          <p:nvSpPr>
            <p:cNvPr id="59" name="오각형 58"/>
            <p:cNvSpPr/>
            <p:nvPr/>
          </p:nvSpPr>
          <p:spPr>
            <a:xfrm>
              <a:off x="454868" y="371936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F2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오각형 59"/>
            <p:cNvSpPr/>
            <p:nvPr/>
          </p:nvSpPr>
          <p:spPr>
            <a:xfrm>
              <a:off x="806486" y="608697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A4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1190069" y="749900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054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082729" y="1908394"/>
            <a:ext cx="10218548" cy="10030914"/>
            <a:chOff x="4298460" y="2457034"/>
            <a:chExt cx="12089457" cy="11867470"/>
          </a:xfrm>
        </p:grpSpPr>
        <p:sp>
          <p:nvSpPr>
            <p:cNvPr id="2" name="직사각형 1"/>
            <p:cNvSpPr/>
            <p:nvPr/>
          </p:nvSpPr>
          <p:spPr>
            <a:xfrm>
              <a:off x="4421746" y="2457034"/>
              <a:ext cx="3954159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98460" y="2603768"/>
              <a:ext cx="4200739" cy="36606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AFCD3F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모르는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rgbClr val="AFCD3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영상물 클릭</a:t>
              </a:r>
              <a:endParaRPr lang="en-US" altLang="ko-KR" sz="5400" b="1" dirty="0" smtClean="0">
                <a:solidFill>
                  <a:srgbClr val="AFCD3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AFCD3F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하지 않기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8356309" y="2457034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18011" y="3783539"/>
              <a:ext cx="3430762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>
                  <a:solidFill>
                    <a:srgbClr val="AFCD3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낯</a:t>
              </a:r>
              <a:r>
                <a:rPr lang="ko-KR" altLang="en-US" sz="5400" b="1" dirty="0" smtClean="0">
                  <a:solidFill>
                    <a:srgbClr val="AFCD3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 사람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2310468" y="2459532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301921" y="2606265"/>
              <a:ext cx="3971262" cy="36606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AFCD3F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어른에게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rgbClr val="AFCD3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알려야하는</a:t>
              </a:r>
              <a:endParaRPr lang="en-US" altLang="ko-KR" sz="5400" b="1" dirty="0" smtClean="0">
                <a:solidFill>
                  <a:srgbClr val="AFCD3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AFCD3F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비밀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421746" y="6408694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8164" y="7735199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AFCD3F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장난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356309" y="6408694"/>
              <a:ext cx="3954157" cy="3954158"/>
            </a:xfrm>
            <a:prstGeom prst="rect">
              <a:avLst/>
            </a:prstGeom>
            <a:solidFill>
              <a:srgbClr val="D8E7A3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003000" y="7145313"/>
              <a:ext cx="2660785" cy="248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올바른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 문화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12310468" y="6411192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87178" y="6557925"/>
              <a:ext cx="4200739" cy="36606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2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신체 사진</a:t>
              </a:r>
              <a:endParaRPr kumimoji="0" lang="en-US" altLang="ko-KR" sz="5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2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요구 시</a:t>
              </a:r>
              <a:endParaRPr lang="en-US" altLang="ko-KR" sz="5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2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단호히 거절</a:t>
              </a:r>
              <a:endParaRPr kumimoji="0" lang="ko-KR" altLang="en-US" sz="5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4421746" y="10367848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68164" y="11694353"/>
              <a:ext cx="1661331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AFCD3F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중독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8356309" y="10367848"/>
              <a:ext cx="3954158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117739" y="11694353"/>
              <a:ext cx="2431309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음란물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2310468" y="10370346"/>
              <a:ext cx="3954157" cy="3954158"/>
            </a:xfrm>
            <a:prstGeom prst="rect">
              <a:avLst/>
            </a:prstGeom>
            <a:solidFill>
              <a:schemeClr val="bg1"/>
            </a:solidFill>
            <a:ln w="101600" cap="flat">
              <a:solidFill>
                <a:srgbClr val="CEE18E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686907" y="11696851"/>
              <a:ext cx="3201285" cy="1301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err="1" smtClean="0">
                  <a:solidFill>
                    <a:srgbClr val="AFCD3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딥페이크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AFCD3F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53" name="모서리가 둥근 직사각형 5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454868" y="597282"/>
            <a:ext cx="5417697" cy="1465327"/>
            <a:chOff x="454868" y="371936"/>
            <a:chExt cx="5417697" cy="1465327"/>
          </a:xfrm>
        </p:grpSpPr>
        <p:sp>
          <p:nvSpPr>
            <p:cNvPr id="56" name="오각형 55"/>
            <p:cNvSpPr/>
            <p:nvPr/>
          </p:nvSpPr>
          <p:spPr>
            <a:xfrm>
              <a:off x="454868" y="371936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F2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오각형 56"/>
            <p:cNvSpPr/>
            <p:nvPr/>
          </p:nvSpPr>
          <p:spPr>
            <a:xfrm>
              <a:off x="806486" y="608697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A4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1190069" y="749900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871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>
          <a:xfrm>
            <a:off x="6338695" y="683879"/>
            <a:ext cx="15416405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부모님과 함께 나의 탄생 카드를 만들어 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20947" y="7869341"/>
            <a:ext cx="1228198" cy="617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2025</a:t>
            </a:r>
            <a:endParaRPr kumimoji="0" lang="ko-KR" altLang="en-US" sz="2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75955" y="7869340"/>
            <a:ext cx="404013" cy="617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kumimoji="0" lang="ko-KR" altLang="en-US" sz="2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875057" y="7845159"/>
            <a:ext cx="678742" cy="617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13</a:t>
            </a:r>
            <a:endParaRPr kumimoji="0" lang="ko-KR" altLang="en-US" sz="2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238834" y="2594284"/>
            <a:ext cx="19374513" cy="9728430"/>
            <a:chOff x="3047337" y="3187470"/>
            <a:chExt cx="19374513" cy="9035212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7337" y="3187470"/>
              <a:ext cx="19374513" cy="9035212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4276155" y="5295900"/>
              <a:ext cx="16598790" cy="551382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5823985" y="3949846"/>
            <a:ext cx="16295752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엄마의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안에서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통해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영양분과 산소를 공급 받으며 편안하게 지낸 후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개월이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지나 엄마와 나의 노력으로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년              월         일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제왕절개   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)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방법으로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몸무게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(3.67)  ㎏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키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 (51.7) ㎝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 태어났습니다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9712133" y="4189881"/>
            <a:ext cx="3042652" cy="936549"/>
            <a:chOff x="7983963" y="4761381"/>
            <a:chExt cx="3042652" cy="936549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7983963" y="4842428"/>
              <a:ext cx="3042652" cy="855502"/>
            </a:xfrm>
            <a:prstGeom prst="roundRect">
              <a:avLst>
                <a:gd name="adj" fmla="val 32186"/>
              </a:avLst>
            </a:prstGeom>
            <a:solidFill>
              <a:srgbClr val="FDF2F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01 성의 발달"/>
            <p:cNvSpPr txBox="1"/>
            <p:nvPr/>
          </p:nvSpPr>
          <p:spPr>
            <a:xfrm>
              <a:off x="8898598" y="4761381"/>
              <a:ext cx="1322899" cy="915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4800" dirty="0" smtClean="0">
                  <a:solidFill>
                    <a:schemeClr val="tx1"/>
                  </a:solidFill>
                </a:rPr>
                <a:t>자궁</a:t>
              </a:r>
              <a:endParaRPr lang="ko-KR" alt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15889287" y="4230404"/>
            <a:ext cx="3042652" cy="936549"/>
            <a:chOff x="7983963" y="4761381"/>
            <a:chExt cx="3042652" cy="936549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7983963" y="4842428"/>
              <a:ext cx="3042652" cy="855502"/>
            </a:xfrm>
            <a:prstGeom prst="roundRect">
              <a:avLst>
                <a:gd name="adj" fmla="val 32186"/>
              </a:avLst>
            </a:prstGeom>
            <a:solidFill>
              <a:srgbClr val="FDF2F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01 성의 발달"/>
            <p:cNvSpPr txBox="1"/>
            <p:nvPr/>
          </p:nvSpPr>
          <p:spPr>
            <a:xfrm>
              <a:off x="8898598" y="4761381"/>
              <a:ext cx="1322899" cy="915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4800" dirty="0" smtClean="0">
                  <a:solidFill>
                    <a:schemeClr val="tx1"/>
                  </a:solidFill>
                </a:rPr>
                <a:t>탯줄</a:t>
              </a:r>
              <a:endParaRPr lang="ko-KR" alt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5988482" y="6697066"/>
            <a:ext cx="1521326" cy="988989"/>
            <a:chOff x="9505289" y="4724447"/>
            <a:chExt cx="1521326" cy="988989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9505289" y="4842428"/>
              <a:ext cx="1521326" cy="855502"/>
            </a:xfrm>
            <a:prstGeom prst="roundRect">
              <a:avLst>
                <a:gd name="adj" fmla="val 32186"/>
              </a:avLst>
            </a:prstGeom>
            <a:solidFill>
              <a:srgbClr val="FDF2F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01 성의 발달"/>
            <p:cNvSpPr txBox="1"/>
            <p:nvPr/>
          </p:nvSpPr>
          <p:spPr>
            <a:xfrm>
              <a:off x="9604502" y="4724447"/>
              <a:ext cx="1322899" cy="9889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4800" dirty="0" smtClean="0">
                  <a:solidFill>
                    <a:schemeClr val="tx1"/>
                  </a:solidFill>
                </a:rPr>
                <a:t>9</a:t>
              </a:r>
              <a:endParaRPr lang="ko-KR" altLang="en-US" sz="4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01 성의 발달"/>
          <p:cNvSpPr txBox="1"/>
          <p:nvPr/>
        </p:nvSpPr>
        <p:spPr>
          <a:xfrm>
            <a:off x="6175442" y="7904185"/>
            <a:ext cx="224867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4800" dirty="0" smtClean="0">
                <a:solidFill>
                  <a:schemeClr val="tx1"/>
                </a:solidFill>
              </a:rPr>
              <a:t>2025</a:t>
            </a:r>
            <a:endParaRPr lang="ko-KR" altLang="en-US" sz="4800" dirty="0">
              <a:solidFill>
                <a:schemeClr val="tx1"/>
              </a:solidFill>
            </a:endParaRPr>
          </a:p>
        </p:txBody>
      </p:sp>
      <p:sp>
        <p:nvSpPr>
          <p:cNvPr id="46" name="01 성의 발달"/>
          <p:cNvSpPr txBox="1"/>
          <p:nvPr/>
        </p:nvSpPr>
        <p:spPr>
          <a:xfrm>
            <a:off x="9306949" y="7842021"/>
            <a:ext cx="224867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4800" dirty="0" smtClean="0">
                <a:solidFill>
                  <a:schemeClr val="tx1"/>
                </a:solidFill>
              </a:rPr>
              <a:t>3</a:t>
            </a:r>
            <a:endParaRPr lang="ko-KR" altLang="en-US" sz="4800" dirty="0">
              <a:solidFill>
                <a:schemeClr val="tx1"/>
              </a:solidFill>
            </a:endParaRPr>
          </a:p>
        </p:txBody>
      </p:sp>
      <p:sp>
        <p:nvSpPr>
          <p:cNvPr id="47" name="01 성의 발달"/>
          <p:cNvSpPr txBox="1"/>
          <p:nvPr/>
        </p:nvSpPr>
        <p:spPr>
          <a:xfrm>
            <a:off x="12023318" y="7842021"/>
            <a:ext cx="224867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4800" dirty="0" smtClean="0">
                <a:solidFill>
                  <a:schemeClr val="tx1"/>
                </a:solidFill>
              </a:rPr>
              <a:t>13</a:t>
            </a:r>
            <a:endParaRPr lang="ko-KR" altLang="en-US" sz="4800" dirty="0">
              <a:solidFill>
                <a:schemeClr val="tx1"/>
              </a:solidFill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1061943" y="2382392"/>
            <a:ext cx="3230183" cy="1097280"/>
            <a:chOff x="1049209" y="3108960"/>
            <a:chExt cx="3230183" cy="1097280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실천하기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454868" y="597282"/>
            <a:ext cx="5417697" cy="1465327"/>
            <a:chOff x="454868" y="371936"/>
            <a:chExt cx="5417697" cy="1465327"/>
          </a:xfrm>
        </p:grpSpPr>
        <p:sp>
          <p:nvSpPr>
            <p:cNvPr id="53" name="오각형 52"/>
            <p:cNvSpPr/>
            <p:nvPr/>
          </p:nvSpPr>
          <p:spPr>
            <a:xfrm>
              <a:off x="454868" y="371936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F2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4" name="오각형 53"/>
            <p:cNvSpPr/>
            <p:nvPr/>
          </p:nvSpPr>
          <p:spPr>
            <a:xfrm>
              <a:off x="806486" y="608697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A4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1190069" y="749900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848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1038702" y="2382392"/>
            <a:ext cx="3230183" cy="1097280"/>
            <a:chOff x="1049209" y="3108960"/>
            <a:chExt cx="3230183" cy="1097280"/>
          </a:xfrm>
          <a:solidFill>
            <a:srgbClr val="FF66CC"/>
          </a:solidFill>
        </p:grpSpPr>
        <p:sp>
          <p:nvSpPr>
            <p:cNvPr id="25" name="모서리가 둥근 직사각형 24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D13F9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평가하기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6286501" y="484911"/>
            <a:ext cx="171219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관계와 성 단원을 배운 뒤 내가 얼마나 달라졌는지 평가해 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832233" y="4389015"/>
          <a:ext cx="22223709" cy="74615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3511244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</a:tblGrid>
              <a:tr h="924466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항목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BD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생명 탄생의 의미를 알고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, 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감사한 마음을 표현할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F8B75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F8B75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몸과 마음의 변화에 건강하게 대처할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F8B75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F8B75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친구에게 올바르게 마음을 표현하고 친구와 함께 할 수 있는 일을 말할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F8B75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F8B75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8378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장난과 폭력을 구별하고 성폭력에 대처할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F8B75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F8B75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67571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디지털 공간에서 안전 수칙을 지킬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F8B75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F8B75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73344"/>
                  </a:ext>
                </a:extLst>
              </a:tr>
            </a:tbl>
          </a:graphicData>
        </a:graphic>
      </p:graphicFrame>
      <p:grpSp>
        <p:nvGrpSpPr>
          <p:cNvPr id="20" name="그룹 19"/>
          <p:cNvGrpSpPr/>
          <p:nvPr/>
        </p:nvGrpSpPr>
        <p:grpSpPr>
          <a:xfrm>
            <a:off x="454868" y="597282"/>
            <a:ext cx="5417697" cy="1465327"/>
            <a:chOff x="454868" y="371936"/>
            <a:chExt cx="5417697" cy="1465327"/>
          </a:xfrm>
        </p:grpSpPr>
        <p:sp>
          <p:nvSpPr>
            <p:cNvPr id="21" name="오각형 20"/>
            <p:cNvSpPr/>
            <p:nvPr/>
          </p:nvSpPr>
          <p:spPr>
            <a:xfrm>
              <a:off x="454868" y="371936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F2D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오각형 21"/>
            <p:cNvSpPr/>
            <p:nvPr/>
          </p:nvSpPr>
          <p:spPr>
            <a:xfrm>
              <a:off x="806486" y="608697"/>
              <a:ext cx="5066079" cy="1228566"/>
            </a:xfrm>
            <a:prstGeom prst="homePlate">
              <a:avLst>
                <a:gd name="adj" fmla="val 39146"/>
              </a:avLst>
            </a:prstGeom>
            <a:solidFill>
              <a:srgbClr val="00A4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190069" y="749900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486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4168013" y="6106787"/>
            <a:ext cx="16047974" cy="2550650"/>
            <a:chOff x="6921499" y="3192137"/>
            <a:chExt cx="16047974" cy="2550650"/>
          </a:xfrm>
        </p:grpSpPr>
        <p:sp>
          <p:nvSpPr>
            <p:cNvPr id="11" name="직사각형 10"/>
            <p:cNvSpPr/>
            <p:nvPr/>
          </p:nvSpPr>
          <p:spPr>
            <a:xfrm>
              <a:off x="9475469" y="3448016"/>
              <a:ext cx="13494004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사춘기 몸의 변화 ♂ 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4" name="타원 13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6" name="직사각형 15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이등변 삼각형 16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13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07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3599453" y="4733341"/>
            <a:ext cx="17185094" cy="4249319"/>
            <a:chOff x="12593292" y="3822192"/>
            <a:chExt cx="17185094" cy="4249319"/>
          </a:xfrm>
        </p:grpSpPr>
        <p:sp>
          <p:nvSpPr>
            <p:cNvPr id="24" name="● 생명 탄생의 의미를 말할 수 있다.…"/>
            <p:cNvSpPr txBox="1"/>
            <p:nvPr/>
          </p:nvSpPr>
          <p:spPr>
            <a:xfrm>
              <a:off x="12593292" y="5247150"/>
              <a:ext cx="17185094" cy="2824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남성에게 나타나는 변화를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말할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 남성의 신체적 변화에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올바르게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대처할 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6" name="그룹 25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8" name="직사각형 27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9" name="이등변 삼각형 28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7" name="직사각형 26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3821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4685258"/>
            <a:ext cx="13801077" cy="4967409"/>
          </a:xfrm>
          <a:prstGeom prst="rect">
            <a:avLst/>
          </a:prstGeom>
        </p:spPr>
      </p:pic>
      <p:sp>
        <p:nvSpPr>
          <p:cNvPr id="21" name="다음 그림을 보면서 떠오르는 것을 이야기해 보세요."/>
          <p:cNvSpPr txBox="1"/>
          <p:nvPr/>
        </p:nvSpPr>
        <p:spPr>
          <a:xfrm>
            <a:off x="3830591" y="771343"/>
            <a:ext cx="19344890" cy="346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주변 친구들이나 형들이 짧은 시간에 키가 쑥 자라거나 목소리가 변하는 모습을 </a:t>
            </a:r>
            <a:r>
              <a:rPr lang="ko-KR" altLang="en-US" sz="5500" dirty="0" smtClean="0"/>
              <a:t>보고 </a:t>
            </a:r>
            <a:r>
              <a:rPr lang="ko-KR" altLang="en-US" sz="5500" dirty="0"/>
              <a:t>“왜 갑자기 그런 걸까</a:t>
            </a:r>
            <a:r>
              <a:rPr lang="en-US" altLang="ko-KR" sz="5500" dirty="0"/>
              <a:t>?” </a:t>
            </a:r>
            <a:r>
              <a:rPr lang="ko-KR" altLang="en-US" sz="5500" dirty="0"/>
              <a:t>하고 궁금했던 적이 있나요</a:t>
            </a:r>
            <a:r>
              <a:rPr lang="en-US" altLang="ko-KR" sz="5500" dirty="0"/>
              <a:t>? </a:t>
            </a:r>
            <a:r>
              <a:rPr lang="ko-KR" altLang="en-US" sz="5500" dirty="0"/>
              <a:t>나도 이런 변화들이 </a:t>
            </a:r>
            <a:r>
              <a:rPr lang="ko-KR" altLang="en-US" sz="5500" dirty="0" smtClean="0"/>
              <a:t>나타난다면 </a:t>
            </a:r>
            <a:r>
              <a:rPr lang="ko-KR" altLang="en-US" sz="5500" dirty="0"/>
              <a:t>어떤 기분일까요</a:t>
            </a:r>
            <a:r>
              <a:rPr lang="en-US" altLang="ko-KR" sz="5500" dirty="0"/>
              <a:t>? </a:t>
            </a:r>
            <a:r>
              <a:rPr lang="ko-KR" altLang="en-US" sz="5500" dirty="0"/>
              <a:t>이야기해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모서리가 둥근 직사각형 13"/>
          <p:cNvSpPr/>
          <p:nvPr/>
        </p:nvSpPr>
        <p:spPr>
          <a:xfrm>
            <a:off x="4156288" y="10277855"/>
            <a:ext cx="16984640" cy="2698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4821" y="10251459"/>
            <a:ext cx="14558473" cy="2641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키차이가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많이 나고 변성기가 일어나면 속상하고 </a:t>
            </a:r>
            <a:endParaRPr lang="en-US" altLang="ko-KR" sz="55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창피할 것 같아요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0352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7" name="가로로 말린 두루마리 모양 6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생식 기관 이외에 암수에 따라 독특하게 나타나는 특징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일반적으로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아이들은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이차 성징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11~14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세에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사춘기와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함께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경험한다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이차 성징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두 이 </a:t>
            </a:r>
            <a:r>
              <a:rPr lang="ko-KR" altLang="en-US" sz="55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二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버금 차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次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성품 성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性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부를 징 </a:t>
            </a:r>
            <a:r>
              <a:rPr lang="ko-KR" altLang="en-US" sz="55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徵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9685569"/>
            <a:ext cx="22360128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포유류의 성장을 촉진하는 단백질 호르몬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녹용의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효능을 보면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성장 호르몬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함유하고 있어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발육을 촉진하고 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허약한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아이나 병후의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쇠약자에게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좋다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66800" y="7561911"/>
            <a:ext cx="128358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성장 호르몬</a:t>
            </a:r>
            <a:endParaRPr lang="ko-KR" altLang="en-US" sz="5500" b="1" dirty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이룰 성 </a:t>
            </a:r>
            <a:r>
              <a:rPr lang="ko-KR" altLang="en-US" sz="55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成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길 장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長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hormone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0476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3"/>
          <a:srcRect r="70325" b="19868"/>
          <a:stretch/>
        </p:blipFill>
        <p:spPr>
          <a:xfrm>
            <a:off x="234470" y="3524208"/>
            <a:ext cx="5244597" cy="4684747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사춘기에는 몸과 마음에 변화가 생겨요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285664" y="7489878"/>
            <a:ext cx="4018857" cy="2016346"/>
            <a:chOff x="4159776" y="10372999"/>
            <a:chExt cx="5214876" cy="1128273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4159776" y="10373001"/>
              <a:ext cx="5214876" cy="1128271"/>
            </a:xfrm>
            <a:prstGeom prst="roundRect">
              <a:avLst>
                <a:gd name="adj" fmla="val 30953"/>
              </a:avLst>
            </a:prstGeom>
            <a:solidFill>
              <a:srgbClr val="59BAC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878872" y="10372999"/>
              <a:ext cx="3869327" cy="11160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뇌하수체 </a:t>
              </a:r>
              <a:endParaRPr lang="en-US" altLang="ko-KR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전엽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379895" y="3145025"/>
            <a:ext cx="5075664" cy="1089529"/>
            <a:chOff x="4159776" y="10444443"/>
            <a:chExt cx="5075664" cy="1089529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4159776" y="10477144"/>
              <a:ext cx="5075664" cy="1024128"/>
            </a:xfrm>
            <a:prstGeom prst="roundRect">
              <a:avLst>
                <a:gd name="adj" fmla="val 30953"/>
              </a:avLst>
            </a:prstGeom>
            <a:solidFill>
              <a:srgbClr val="59BAC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4881245" y="10444443"/>
              <a:ext cx="3632725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성장 호르몬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13631702" y="4652902"/>
            <a:ext cx="2411712" cy="1089529"/>
            <a:chOff x="4159776" y="10444443"/>
            <a:chExt cx="2411712" cy="1089529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159776" y="10477144"/>
              <a:ext cx="2411712" cy="1024128"/>
            </a:xfrm>
            <a:prstGeom prst="roundRect">
              <a:avLst>
                <a:gd name="adj" fmla="val 30953"/>
              </a:avLst>
            </a:prstGeom>
            <a:solidFill>
              <a:srgbClr val="9BCA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4657344" y="10444443"/>
              <a:ext cx="1486304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고환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3631702" y="8645302"/>
            <a:ext cx="2411712" cy="1089529"/>
            <a:chOff x="4159776" y="10444443"/>
            <a:chExt cx="2411712" cy="1089529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4159776" y="10477144"/>
              <a:ext cx="2411712" cy="1024128"/>
            </a:xfrm>
            <a:prstGeom prst="roundRect">
              <a:avLst>
                <a:gd name="adj" fmla="val 30953"/>
              </a:avLst>
            </a:prstGeom>
            <a:solidFill>
              <a:srgbClr val="FCC92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657344" y="10444443"/>
              <a:ext cx="1486304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난소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" name="직선 연결선 5"/>
          <p:cNvCxnSpPr/>
          <p:nvPr/>
        </p:nvCxnSpPr>
        <p:spPr>
          <a:xfrm>
            <a:off x="3707799" y="5614416"/>
            <a:ext cx="2980944" cy="0"/>
          </a:xfrm>
          <a:prstGeom prst="line">
            <a:avLst/>
          </a:prstGeom>
          <a:noFill/>
          <a:ln w="571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꺾인 연결선 7"/>
          <p:cNvCxnSpPr>
            <a:stCxn id="13" idx="1"/>
          </p:cNvCxnSpPr>
          <p:nvPr/>
        </p:nvCxnSpPr>
        <p:spPr>
          <a:xfrm rot="10800000" flipV="1">
            <a:off x="7379895" y="3689790"/>
            <a:ext cx="12700" cy="4652628"/>
          </a:xfrm>
          <a:prstGeom prst="bentConnector4">
            <a:avLst>
              <a:gd name="adj1" fmla="val 5544000"/>
              <a:gd name="adj2" fmla="val 99919"/>
            </a:avLst>
          </a:prstGeom>
          <a:noFill/>
          <a:ln w="57150" cap="flat">
            <a:solidFill>
              <a:schemeClr val="bg1">
                <a:lumMod val="65000"/>
              </a:schemeClr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직선 연결선 46"/>
          <p:cNvCxnSpPr/>
          <p:nvPr/>
        </p:nvCxnSpPr>
        <p:spPr>
          <a:xfrm>
            <a:off x="12436178" y="8208955"/>
            <a:ext cx="493438" cy="0"/>
          </a:xfrm>
          <a:prstGeom prst="line">
            <a:avLst/>
          </a:prstGeom>
          <a:noFill/>
          <a:ln w="57150" cap="flat">
            <a:solidFill>
              <a:schemeClr val="bg1">
                <a:lumMod val="6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꺾인 연결선 51"/>
          <p:cNvCxnSpPr>
            <a:stCxn id="23" idx="1"/>
            <a:endCxn id="27" idx="1"/>
          </p:cNvCxnSpPr>
          <p:nvPr/>
        </p:nvCxnSpPr>
        <p:spPr>
          <a:xfrm rot="10800000" flipV="1">
            <a:off x="13631702" y="5197667"/>
            <a:ext cx="12700" cy="3992400"/>
          </a:xfrm>
          <a:prstGeom prst="bentConnector3">
            <a:avLst>
              <a:gd name="adj1" fmla="val 5544000"/>
            </a:avLst>
          </a:prstGeom>
          <a:noFill/>
          <a:ln w="57150" cap="flat">
            <a:solidFill>
              <a:schemeClr val="bg1">
                <a:lumMod val="65000"/>
              </a:schemeClr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9" name="그룹 58"/>
          <p:cNvGrpSpPr/>
          <p:nvPr/>
        </p:nvGrpSpPr>
        <p:grpSpPr>
          <a:xfrm>
            <a:off x="17528160" y="4652902"/>
            <a:ext cx="6014448" cy="3061989"/>
            <a:chOff x="17242044" y="7742859"/>
            <a:chExt cx="6014448" cy="3061989"/>
          </a:xfrm>
        </p:grpSpPr>
        <p:sp>
          <p:nvSpPr>
            <p:cNvPr id="57" name="직사각형 56"/>
            <p:cNvSpPr/>
            <p:nvPr/>
          </p:nvSpPr>
          <p:spPr>
            <a:xfrm>
              <a:off x="17621860" y="9308957"/>
              <a:ext cx="5338321" cy="9972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변성기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정자 생성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17242044" y="7742859"/>
              <a:ext cx="6014448" cy="1089529"/>
              <a:chOff x="4159776" y="10444443"/>
              <a:chExt cx="6014448" cy="1089529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4159776" y="10477144"/>
                <a:ext cx="6014448" cy="1024128"/>
              </a:xfrm>
              <a:prstGeom prst="roundRect">
                <a:avLst>
                  <a:gd name="adj" fmla="val 23664"/>
                </a:avLst>
              </a:prstGeom>
              <a:solidFill>
                <a:srgbClr val="9BCA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4741568" y="10444443"/>
                <a:ext cx="4934363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남성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대표호르몬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6" name="모서리가 둥근 직사각형 55"/>
            <p:cNvSpPr/>
            <p:nvPr/>
          </p:nvSpPr>
          <p:spPr>
            <a:xfrm>
              <a:off x="17242044" y="7775559"/>
              <a:ext cx="6014448" cy="3029289"/>
            </a:xfrm>
            <a:prstGeom prst="roundRect">
              <a:avLst>
                <a:gd name="adj" fmla="val 7544"/>
              </a:avLst>
            </a:prstGeom>
            <a:noFill/>
            <a:ln w="57150" cap="flat">
              <a:solidFill>
                <a:schemeClr val="bg1">
                  <a:lumMod val="6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17485588" y="8678003"/>
            <a:ext cx="6183103" cy="3061989"/>
            <a:chOff x="17199472" y="7742859"/>
            <a:chExt cx="6183103" cy="3061989"/>
          </a:xfrm>
        </p:grpSpPr>
        <p:sp>
          <p:nvSpPr>
            <p:cNvPr id="62" name="직사각형 61"/>
            <p:cNvSpPr/>
            <p:nvPr/>
          </p:nvSpPr>
          <p:spPr>
            <a:xfrm>
              <a:off x="17199472" y="9308957"/>
              <a:ext cx="6183103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2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유방 발달</a:t>
              </a:r>
              <a:r>
                <a:rPr lang="en-US" altLang="ko-KR" sz="52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2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난자 생성</a:t>
              </a:r>
              <a:endParaRPr lang="ko-KR" altLang="en-US" sz="5200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7242044" y="7742859"/>
              <a:ext cx="6014448" cy="1089529"/>
              <a:chOff x="4159776" y="10444443"/>
              <a:chExt cx="6014448" cy="1089529"/>
            </a:xfrm>
          </p:grpSpPr>
          <p:sp>
            <p:nvSpPr>
              <p:cNvPr id="64" name="모서리가 둥근 직사각형 63"/>
              <p:cNvSpPr/>
              <p:nvPr/>
            </p:nvSpPr>
            <p:spPr>
              <a:xfrm>
                <a:off x="4159776" y="10477144"/>
                <a:ext cx="6014448" cy="1024128"/>
              </a:xfrm>
              <a:prstGeom prst="roundRect">
                <a:avLst>
                  <a:gd name="adj" fmla="val 23664"/>
                </a:avLst>
              </a:prstGeom>
              <a:solidFill>
                <a:srgbClr val="FCC92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4741568" y="10444443"/>
                <a:ext cx="4934364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대표호르몬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모서리가 둥근 직사각형 60"/>
            <p:cNvSpPr/>
            <p:nvPr/>
          </p:nvSpPr>
          <p:spPr>
            <a:xfrm>
              <a:off x="17242044" y="7775559"/>
              <a:ext cx="6014448" cy="3029289"/>
            </a:xfrm>
            <a:prstGeom prst="roundRect">
              <a:avLst>
                <a:gd name="adj" fmla="val 7544"/>
              </a:avLst>
            </a:prstGeom>
            <a:noFill/>
            <a:ln w="57150" cap="flat">
              <a:solidFill>
                <a:schemeClr val="bg1">
                  <a:lumMod val="65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cxnSp>
        <p:nvCxnSpPr>
          <p:cNvPr id="67" name="직선 화살표 연결선 66"/>
          <p:cNvCxnSpPr>
            <a:stCxn id="23" idx="3"/>
          </p:cNvCxnSpPr>
          <p:nvPr/>
        </p:nvCxnSpPr>
        <p:spPr>
          <a:xfrm flipV="1">
            <a:off x="16043414" y="5190773"/>
            <a:ext cx="1316091" cy="6894"/>
          </a:xfrm>
          <a:prstGeom prst="straightConnector1">
            <a:avLst/>
          </a:prstGeom>
          <a:noFill/>
          <a:ln w="57150" cap="flat">
            <a:solidFill>
              <a:srgbClr val="9BCA5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직선 화살표 연결선 67"/>
          <p:cNvCxnSpPr/>
          <p:nvPr/>
        </p:nvCxnSpPr>
        <p:spPr>
          <a:xfrm flipV="1">
            <a:off x="16027288" y="9190066"/>
            <a:ext cx="1316091" cy="6894"/>
          </a:xfrm>
          <a:prstGeom prst="straightConnector1">
            <a:avLst/>
          </a:prstGeom>
          <a:noFill/>
          <a:ln w="57150" cap="flat">
            <a:solidFill>
              <a:srgbClr val="FCC929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직사각형 68"/>
          <p:cNvSpPr/>
          <p:nvPr/>
        </p:nvSpPr>
        <p:spPr>
          <a:xfrm>
            <a:off x="6973137" y="5311222"/>
            <a:ext cx="148630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분비</a:t>
            </a:r>
            <a:endParaRPr lang="ko-KR" altLang="en-US" sz="5400" dirty="0"/>
          </a:p>
        </p:txBody>
      </p:sp>
      <p:sp>
        <p:nvSpPr>
          <p:cNvPr id="70" name="직사각형 69"/>
          <p:cNvSpPr/>
          <p:nvPr/>
        </p:nvSpPr>
        <p:spPr>
          <a:xfrm>
            <a:off x="15942181" y="4009457"/>
            <a:ext cx="148630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분비</a:t>
            </a:r>
            <a:endParaRPr lang="ko-KR" altLang="en-US" sz="5400" dirty="0"/>
          </a:p>
        </p:txBody>
      </p:sp>
      <p:sp>
        <p:nvSpPr>
          <p:cNvPr id="71" name="직사각형 70"/>
          <p:cNvSpPr/>
          <p:nvPr/>
        </p:nvSpPr>
        <p:spPr>
          <a:xfrm>
            <a:off x="15924933" y="7998769"/>
            <a:ext cx="148630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분비</a:t>
            </a:r>
            <a:endParaRPr lang="ko-KR" altLang="en-US" sz="5400" dirty="0"/>
          </a:p>
        </p:txBody>
      </p:sp>
      <p:sp>
        <p:nvSpPr>
          <p:cNvPr id="72" name="직사각형 71"/>
          <p:cNvSpPr/>
          <p:nvPr/>
        </p:nvSpPr>
        <p:spPr>
          <a:xfrm>
            <a:off x="13029291" y="6539883"/>
            <a:ext cx="148630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자극</a:t>
            </a:r>
            <a:endParaRPr lang="ko-KR" altLang="en-US" sz="5400" dirty="0"/>
          </a:p>
        </p:txBody>
      </p:sp>
      <p:sp>
        <p:nvSpPr>
          <p:cNvPr id="73" name="직사각형 72"/>
          <p:cNvSpPr/>
          <p:nvPr/>
        </p:nvSpPr>
        <p:spPr>
          <a:xfrm>
            <a:off x="19183161" y="3689790"/>
            <a:ext cx="278794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smtClean="0">
                <a:solidFill>
                  <a:srgbClr val="9BCA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성호르몬</a:t>
            </a:r>
            <a:endParaRPr lang="ko-KR" altLang="en-US" sz="5400" dirty="0">
              <a:solidFill>
                <a:srgbClr val="9BCA54"/>
              </a:solidFill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7379895" y="7162720"/>
            <a:ext cx="5114887" cy="2086725"/>
            <a:chOff x="4159775" y="10444443"/>
            <a:chExt cx="5114887" cy="2086725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4159775" y="10477144"/>
              <a:ext cx="5114887" cy="2054024"/>
            </a:xfrm>
            <a:prstGeom prst="roundRect">
              <a:avLst>
                <a:gd name="adj" fmla="val 30953"/>
              </a:avLst>
            </a:prstGeom>
            <a:solidFill>
              <a:srgbClr val="8477B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881246" y="10444443"/>
              <a:ext cx="3632726" cy="2086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생식샘</a:t>
              </a:r>
              <a:endParaRPr lang="en-US" altLang="ko-KR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자극 호르몬</a:t>
              </a:r>
              <a:endParaRPr lang="ko-KR" altLang="en-US" sz="5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976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5784155" y="4714090"/>
            <a:ext cx="12815690" cy="4287820"/>
            <a:chOff x="12593292" y="3822192"/>
            <a:chExt cx="12815690" cy="4287820"/>
          </a:xfrm>
        </p:grpSpPr>
        <p:sp>
          <p:nvSpPr>
            <p:cNvPr id="160" name="● 생명 탄생의 의미를 말할 수 있다.…"/>
            <p:cNvSpPr txBox="1"/>
            <p:nvPr/>
          </p:nvSpPr>
          <p:spPr>
            <a:xfrm>
              <a:off x="12593292" y="5247150"/>
              <a:ext cx="12815690" cy="286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 defTabSz="434340">
                <a:lnSpc>
                  <a:spcPct val="160000"/>
                </a:lnSpc>
                <a:defRPr sz="5415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en-US" altLang="ko-KR" sz="5500" b="1" dirty="0" smtClean="0">
                  <a:solidFill>
                    <a:schemeClr val="tx1"/>
                  </a:solidFill>
                </a:rPr>
                <a:t>1. </a:t>
              </a:r>
              <a:r>
                <a:rPr lang="ko-KR" altLang="en-US" sz="5500" b="1" dirty="0" smtClean="0">
                  <a:solidFill>
                    <a:schemeClr val="tx1"/>
                  </a:solidFill>
                </a:rPr>
                <a:t>생명 탄생의 의미를 말할 수 있다</a:t>
              </a:r>
              <a:r>
                <a:rPr lang="en-US" altLang="ko-KR" sz="5500" b="1" dirty="0" smtClean="0">
                  <a:solidFill>
                    <a:schemeClr val="tx1"/>
                  </a:solidFill>
                </a:rPr>
                <a:t>.</a:t>
              </a:r>
            </a:p>
            <a:p>
              <a:pPr algn="l" defTabSz="434340">
                <a:lnSpc>
                  <a:spcPct val="160000"/>
                </a:lnSpc>
                <a:defRPr sz="5415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en-US" altLang="ko-KR" sz="5500" b="1" dirty="0" smtClean="0">
                  <a:solidFill>
                    <a:schemeClr val="tx1"/>
                  </a:solidFill>
                </a:rPr>
                <a:t>2. </a:t>
              </a:r>
              <a:r>
                <a:rPr lang="ko-KR" altLang="en-US" sz="5500" b="1" dirty="0" smtClean="0">
                  <a:solidFill>
                    <a:schemeClr val="tx1"/>
                  </a:solidFill>
                </a:rPr>
                <a:t>부모님께 감사한 마음을 표현할 수 있다</a:t>
              </a:r>
              <a:r>
                <a:rPr lang="en-US" altLang="ko-KR" sz="5500" b="1" dirty="0" smtClean="0">
                  <a:solidFill>
                    <a:schemeClr val="tx1"/>
                  </a:solidFill>
                </a:rPr>
                <a:t>.</a:t>
              </a:r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9" name="그룹 8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" name="직사각형 2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" name="이등변 삼각형 4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10" name="직사각형 9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0000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남성의 생식 기관은 어떤 역할을 할까요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6277442" y="5945412"/>
            <a:ext cx="1219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목소리가 굵어지고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근육이 발달한다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크게 소리를 지르지 않는다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일주일에 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번 이상 운동을 한다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467704" y="1728270"/>
            <a:ext cx="5740597" cy="11886236"/>
            <a:chOff x="1348525" y="1728270"/>
            <a:chExt cx="5740597" cy="11886236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/>
            <a:srcRect l="38326" t="21221" r="33250"/>
            <a:stretch/>
          </p:blipFill>
          <p:spPr>
            <a:xfrm>
              <a:off x="3062729" y="5855210"/>
              <a:ext cx="2675085" cy="7759296"/>
            </a:xfrm>
            <a:prstGeom prst="rect">
              <a:avLst/>
            </a:prstGeom>
          </p:spPr>
        </p:pic>
        <p:grpSp>
          <p:nvGrpSpPr>
            <p:cNvPr id="7" name="그룹 6"/>
            <p:cNvGrpSpPr/>
            <p:nvPr/>
          </p:nvGrpSpPr>
          <p:grpSpPr>
            <a:xfrm>
              <a:off x="1348525" y="1728270"/>
              <a:ext cx="5740597" cy="3768529"/>
              <a:chOff x="4530979" y="1871876"/>
              <a:chExt cx="4997280" cy="3747298"/>
            </a:xfrm>
          </p:grpSpPr>
          <p:sp>
            <p:nvSpPr>
              <p:cNvPr id="2" name="구름 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" name="직사각형 2"/>
              <p:cNvSpPr/>
              <p:nvPr/>
            </p:nvSpPr>
            <p:spPr>
              <a:xfrm>
                <a:off x="4887846" y="2268208"/>
                <a:ext cx="4283545" cy="3083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남성의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010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남성의 생식 기관은 어떤 역할을 할까요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6" name="직사각형 5"/>
          <p:cNvSpPr/>
          <p:nvPr/>
        </p:nvSpPr>
        <p:spPr>
          <a:xfrm>
            <a:off x="6414220" y="5228241"/>
            <a:ext cx="177823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외모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이성에 관심이 생긴다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자신의 개성이 무엇인지 탐색하고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그것을 잘 살릴 수 있는 방법을 찾는다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친구들과 함께할 수 있는 활동이나 토론 모임에 참여한다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67704" y="1728270"/>
            <a:ext cx="5740597" cy="11886236"/>
            <a:chOff x="1348525" y="1728270"/>
            <a:chExt cx="5740597" cy="11886236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3"/>
            <a:srcRect l="38326" t="21221" r="33250"/>
            <a:stretch/>
          </p:blipFill>
          <p:spPr>
            <a:xfrm>
              <a:off x="3062729" y="5855210"/>
              <a:ext cx="2675085" cy="7759296"/>
            </a:xfrm>
            <a:prstGeom prst="rect">
              <a:avLst/>
            </a:prstGeom>
          </p:spPr>
        </p:pic>
        <p:grpSp>
          <p:nvGrpSpPr>
            <p:cNvPr id="13" name="그룹 12"/>
            <p:cNvGrpSpPr/>
            <p:nvPr/>
          </p:nvGrpSpPr>
          <p:grpSpPr>
            <a:xfrm>
              <a:off x="1348525" y="1728270"/>
              <a:ext cx="5740597" cy="3768529"/>
              <a:chOff x="4530979" y="1871876"/>
              <a:chExt cx="4997280" cy="3747298"/>
            </a:xfrm>
          </p:grpSpPr>
          <p:sp>
            <p:nvSpPr>
              <p:cNvPr id="14" name="구름 13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887846" y="2268208"/>
                <a:ext cx="4283545" cy="3083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남성의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3365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남성의 생식 기관은 어떤 역할을 할까요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7" name="직사각형 6"/>
          <p:cNvSpPr/>
          <p:nvPr/>
        </p:nvSpPr>
        <p:spPr>
          <a:xfrm>
            <a:off x="6414221" y="5600191"/>
            <a:ext cx="169045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이유 없이 짜증이 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자신의 장점을 찾고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그것을 잘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활용할 수 있는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모임에 참여한다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관심 있는 일에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집중해 능력을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키운다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67704" y="1728270"/>
            <a:ext cx="5740597" cy="11886236"/>
            <a:chOff x="1348525" y="1728270"/>
            <a:chExt cx="5740597" cy="11886236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/>
            <a:srcRect l="38326" t="21221" r="33250"/>
            <a:stretch/>
          </p:blipFill>
          <p:spPr>
            <a:xfrm>
              <a:off x="3062729" y="5855210"/>
              <a:ext cx="2675085" cy="7759296"/>
            </a:xfrm>
            <a:prstGeom prst="rect">
              <a:avLst/>
            </a:prstGeom>
          </p:spPr>
        </p:pic>
        <p:grpSp>
          <p:nvGrpSpPr>
            <p:cNvPr id="16" name="그룹 15"/>
            <p:cNvGrpSpPr/>
            <p:nvPr/>
          </p:nvGrpSpPr>
          <p:grpSpPr>
            <a:xfrm>
              <a:off x="1348525" y="1728270"/>
              <a:ext cx="5740597" cy="3768529"/>
              <a:chOff x="4530979" y="1871876"/>
              <a:chExt cx="4997280" cy="3747298"/>
            </a:xfrm>
          </p:grpSpPr>
          <p:sp>
            <p:nvSpPr>
              <p:cNvPr id="22" name="구름 2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4887846" y="2268208"/>
                <a:ext cx="4283545" cy="3083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남성의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9599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남성의 생식 기관은 어떤 역할을 할까요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8" name="직사각형 7"/>
          <p:cNvSpPr/>
          <p:nvPr/>
        </p:nvSpPr>
        <p:spPr>
          <a:xfrm>
            <a:off x="6414221" y="4562943"/>
            <a:ext cx="160434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음경과 고환이 발달한다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통풍이 잘되는 옷을 입는다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음경을 깨끗이 씻고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건조시킨다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➌ 귀두와 포피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사이에 이물질이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쌓이거나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염증이 잦을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때는 진료를 받는다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➍ 음경과 고환을 다치지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않게 주의한다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67704" y="1728270"/>
            <a:ext cx="5740597" cy="11886236"/>
            <a:chOff x="1348525" y="1728270"/>
            <a:chExt cx="5740597" cy="11886236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/>
            <a:srcRect l="38326" t="21221" r="33250"/>
            <a:stretch/>
          </p:blipFill>
          <p:spPr>
            <a:xfrm>
              <a:off x="3062729" y="5855210"/>
              <a:ext cx="2675085" cy="7759296"/>
            </a:xfrm>
            <a:prstGeom prst="rect">
              <a:avLst/>
            </a:prstGeom>
          </p:spPr>
        </p:pic>
        <p:grpSp>
          <p:nvGrpSpPr>
            <p:cNvPr id="16" name="그룹 15"/>
            <p:cNvGrpSpPr/>
            <p:nvPr/>
          </p:nvGrpSpPr>
          <p:grpSpPr>
            <a:xfrm>
              <a:off x="1348525" y="1728270"/>
              <a:ext cx="5740597" cy="3768529"/>
              <a:chOff x="4530979" y="1871876"/>
              <a:chExt cx="4997280" cy="3747298"/>
            </a:xfrm>
          </p:grpSpPr>
          <p:sp>
            <p:nvSpPr>
              <p:cNvPr id="22" name="구름 2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4887846" y="2268208"/>
                <a:ext cx="4283545" cy="3083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남성의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3000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남성의 생식 기관은 어떤 역할을 할까요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10" name="직사각형 9"/>
          <p:cNvSpPr/>
          <p:nvPr/>
        </p:nvSpPr>
        <p:spPr>
          <a:xfrm>
            <a:off x="6796718" y="6085586"/>
            <a:ext cx="162690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여드름이 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피지 분비가 많은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곳은 통풍이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잘되게 하고 자주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씻어 청결하게 관리한다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67704" y="1728270"/>
            <a:ext cx="5740597" cy="11886236"/>
            <a:chOff x="1348525" y="1728270"/>
            <a:chExt cx="5740597" cy="11886236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/>
            <a:srcRect l="38326" t="21221" r="33250"/>
            <a:stretch/>
          </p:blipFill>
          <p:spPr>
            <a:xfrm>
              <a:off x="3062729" y="5855210"/>
              <a:ext cx="2675085" cy="7759296"/>
            </a:xfrm>
            <a:prstGeom prst="rect">
              <a:avLst/>
            </a:prstGeom>
          </p:spPr>
        </p:pic>
        <p:grpSp>
          <p:nvGrpSpPr>
            <p:cNvPr id="16" name="그룹 15"/>
            <p:cNvGrpSpPr/>
            <p:nvPr/>
          </p:nvGrpSpPr>
          <p:grpSpPr>
            <a:xfrm>
              <a:off x="1348525" y="1728270"/>
              <a:ext cx="5740597" cy="3768529"/>
              <a:chOff x="4530979" y="1871876"/>
              <a:chExt cx="4997280" cy="3747298"/>
            </a:xfrm>
          </p:grpSpPr>
          <p:sp>
            <p:nvSpPr>
              <p:cNvPr id="22" name="구름 2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4887846" y="2268208"/>
                <a:ext cx="4283545" cy="3083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남성의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2767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남성의 생식 기관은 어떤 역할을 할까요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9" name="직사각형 8"/>
          <p:cNvSpPr/>
          <p:nvPr/>
        </p:nvSpPr>
        <p:spPr>
          <a:xfrm>
            <a:off x="7030090" y="5228241"/>
            <a:ext cx="13697052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정관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고환에서 만들어진 정자가 이동하는 통로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요도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소변과 정자가 몸 밖으로 나오는 통로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부고환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정자의 성숙을 도와주는 기관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고환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정자를 만드는 곳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67704" y="1728270"/>
            <a:ext cx="5740597" cy="11886236"/>
            <a:chOff x="1348525" y="1728270"/>
            <a:chExt cx="5740597" cy="11886236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/>
            <a:srcRect l="38326" t="21221" r="33250"/>
            <a:stretch/>
          </p:blipFill>
          <p:spPr>
            <a:xfrm>
              <a:off x="3062729" y="5855210"/>
              <a:ext cx="2675085" cy="7759296"/>
            </a:xfrm>
            <a:prstGeom prst="rect">
              <a:avLst/>
            </a:prstGeom>
          </p:spPr>
        </p:pic>
        <p:grpSp>
          <p:nvGrpSpPr>
            <p:cNvPr id="22" name="그룹 21"/>
            <p:cNvGrpSpPr/>
            <p:nvPr/>
          </p:nvGrpSpPr>
          <p:grpSpPr>
            <a:xfrm>
              <a:off x="1348525" y="1728270"/>
              <a:ext cx="5740597" cy="3768529"/>
              <a:chOff x="4530979" y="1871876"/>
              <a:chExt cx="4997280" cy="3747298"/>
            </a:xfrm>
          </p:grpSpPr>
          <p:sp>
            <p:nvSpPr>
              <p:cNvPr id="24" name="구름 23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4887846" y="2268208"/>
                <a:ext cx="4283545" cy="3083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남성의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6912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73788"/>
          <a:stretch/>
        </p:blipFill>
        <p:spPr>
          <a:xfrm>
            <a:off x="19293573" y="0"/>
            <a:ext cx="4615422" cy="5793952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</a:t>
              </a:r>
              <a:r>
                <a:rPr lang="en-US" altLang="ko-KR" sz="5500" dirty="0" smtClean="0"/>
                <a:t> </a:t>
              </a:r>
              <a:r>
                <a:rPr lang="ko-KR" altLang="en-US" sz="5500" dirty="0" smtClean="0"/>
                <a:t>남성의 변화에 올바르게 대처해요</a:t>
              </a:r>
              <a:endParaRPr lang="ko-KR" altLang="en-US" sz="5500" dirty="0"/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6" name="그룹 45"/>
          <p:cNvGrpSpPr/>
          <p:nvPr/>
        </p:nvGrpSpPr>
        <p:grpSpPr>
          <a:xfrm>
            <a:off x="467704" y="2635046"/>
            <a:ext cx="15040994" cy="1061831"/>
            <a:chOff x="467704" y="645520"/>
            <a:chExt cx="15040994" cy="1061831"/>
          </a:xfrm>
        </p:grpSpPr>
        <p:sp>
          <p:nvSpPr>
            <p:cNvPr id="4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사정</a:t>
              </a:r>
              <a:r>
                <a:rPr lang="en-US" altLang="ko-KR" sz="5500" dirty="0" smtClean="0"/>
                <a:t>(</a:t>
              </a:r>
              <a:r>
                <a:rPr lang="ko-KR" altLang="en-US" sz="5500" dirty="0" smtClean="0"/>
                <a:t>유정과 몽정</a:t>
              </a:r>
              <a:r>
                <a:rPr lang="en-US" altLang="ko-KR" sz="5500" dirty="0" smtClean="0"/>
                <a:t>) </a:t>
              </a:r>
              <a:r>
                <a:rPr lang="ko-KR" altLang="en-US" sz="5500" dirty="0" smtClean="0"/>
                <a:t>현상</a:t>
              </a:r>
              <a:endParaRPr lang="ko-KR" altLang="en-US" sz="5500" dirty="0"/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4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1527698" y="5806331"/>
            <a:ext cx="16410678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품이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넉넉하고 통풍이 잘되는 속옷을 선택하고 자주 갈아입습니다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매일 목욕을 하고 몸을 깨끗이 관리합니다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지나치게 걱정하지 말고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자연스러운 현상임을 이해합니다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735399" y="4240182"/>
            <a:ext cx="6267450" cy="889096"/>
            <a:chOff x="1943100" y="4923221"/>
            <a:chExt cx="6267450" cy="88909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1943100" y="4923221"/>
              <a:ext cx="6267450" cy="889096"/>
            </a:xfrm>
            <a:prstGeom prst="roundRect">
              <a:avLst>
                <a:gd name="adj" fmla="val 50000"/>
              </a:avLst>
            </a:prstGeom>
            <a:solidFill>
              <a:srgbClr val="FF5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05608" y="4935600"/>
              <a:ext cx="5142434" cy="86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올바른 대처 방법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825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310" y="253473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2066792"/>
            <a:ext cx="18709364" cy="2483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5500" dirty="0"/>
              <a:t>다음은 사춘기 남성의 신체적 변화에 대한 설명입니다</a:t>
            </a:r>
            <a:r>
              <a:rPr lang="en-US" altLang="ko-KR" sz="5500" dirty="0"/>
              <a:t>. </a:t>
            </a:r>
            <a:r>
              <a:rPr lang="ko-KR" altLang="en-US" sz="5500" dirty="0"/>
              <a:t>알맞은 단어를 찾아 </a:t>
            </a:r>
            <a:r>
              <a:rPr lang="en-US" altLang="ko-KR" sz="5500" dirty="0" smtClean="0"/>
              <a:t>O</a:t>
            </a:r>
            <a:r>
              <a:rPr lang="ko-KR" altLang="en-US" sz="5500" dirty="0" smtClean="0"/>
              <a:t>표시해 </a:t>
            </a:r>
            <a:r>
              <a:rPr lang="ko-KR" altLang="en-US" sz="5500" dirty="0"/>
              <a:t>보세요</a:t>
            </a:r>
            <a:r>
              <a:rPr lang="en-US" altLang="ko-KR" sz="5500" dirty="0"/>
              <a:t>.</a:t>
            </a:r>
            <a:endParaRPr sz="5500" dirty="0"/>
          </a:p>
        </p:txBody>
      </p:sp>
      <p:sp>
        <p:nvSpPr>
          <p:cNvPr id="58" name="1. 부모님이 해 주신 힘이 되는 말과…"/>
          <p:cNvSpPr txBox="1"/>
          <p:nvPr/>
        </p:nvSpPr>
        <p:spPr>
          <a:xfrm>
            <a:off x="1548988" y="5773899"/>
            <a:ext cx="12384642" cy="618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457200">
              <a:lnSpc>
                <a:spcPct val="12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dirty="0" smtClean="0"/>
              <a:t>➊ </a:t>
            </a:r>
            <a:r>
              <a:rPr lang="ko-KR" altLang="en-US" sz="5500" dirty="0"/>
              <a:t>잠을 자는 동안 정자가 몸 밖으로 </a:t>
            </a:r>
            <a:endParaRPr lang="en-US" altLang="ko-KR" sz="5500" dirty="0" smtClean="0"/>
          </a:p>
          <a:p>
            <a:pPr algn="l" defTabSz="457200">
              <a:lnSpc>
                <a:spcPct val="12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sz="5500" dirty="0"/>
              <a:t> </a:t>
            </a:r>
            <a:r>
              <a:rPr lang="en-US" altLang="ko-KR" sz="5500" dirty="0" smtClean="0"/>
              <a:t>   </a:t>
            </a:r>
            <a:r>
              <a:rPr lang="ko-KR" altLang="en-US" sz="5500" dirty="0" smtClean="0"/>
              <a:t>나오는 </a:t>
            </a:r>
            <a:r>
              <a:rPr lang="ko-KR" altLang="en-US" sz="5500" dirty="0"/>
              <a:t>현상</a:t>
            </a:r>
          </a:p>
          <a:p>
            <a:pPr algn="l" defTabSz="457200">
              <a:lnSpc>
                <a:spcPct val="12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dirty="0"/>
              <a:t>➋ 목소리가 낮고 굵게 변하는 현상</a:t>
            </a:r>
          </a:p>
          <a:p>
            <a:pPr algn="l" defTabSz="457200">
              <a:lnSpc>
                <a:spcPct val="12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dirty="0"/>
              <a:t>➌ 턱</a:t>
            </a:r>
            <a:r>
              <a:rPr lang="en-US" altLang="ko-KR" sz="5500" dirty="0"/>
              <a:t>, </a:t>
            </a:r>
            <a:r>
              <a:rPr lang="ko-KR" altLang="en-US" sz="5500" dirty="0"/>
              <a:t>입 주변에 나는 체모</a:t>
            </a:r>
          </a:p>
          <a:p>
            <a:pPr algn="l" defTabSz="457200">
              <a:lnSpc>
                <a:spcPct val="12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dirty="0"/>
              <a:t>➍ 정자와 남성호르몬을 만들고 사춘기에 </a:t>
            </a:r>
            <a:endParaRPr lang="en-US" altLang="ko-KR" sz="5500" dirty="0" smtClean="0"/>
          </a:p>
          <a:p>
            <a:pPr algn="l" defTabSz="457200">
              <a:lnSpc>
                <a:spcPct val="12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sz="5500" dirty="0"/>
              <a:t> </a:t>
            </a:r>
            <a:r>
              <a:rPr lang="en-US" altLang="ko-KR" sz="5500" dirty="0" smtClean="0"/>
              <a:t>   </a:t>
            </a:r>
            <a:r>
              <a:rPr lang="ko-KR" altLang="en-US" sz="5500" dirty="0" smtClean="0"/>
              <a:t>제일 </a:t>
            </a:r>
            <a:r>
              <a:rPr lang="ko-KR" altLang="en-US" sz="5500" dirty="0"/>
              <a:t>먼저 커지기 시작하는 기관</a:t>
            </a:r>
            <a:r>
              <a:rPr sz="5500" dirty="0" smtClean="0"/>
              <a:t> </a:t>
            </a:r>
            <a:endParaRPr sz="5500" dirty="0"/>
          </a:p>
        </p:txBody>
      </p:sp>
      <p:grpSp>
        <p:nvGrpSpPr>
          <p:cNvPr id="9" name="그룹 8"/>
          <p:cNvGrpSpPr/>
          <p:nvPr/>
        </p:nvGrpSpPr>
        <p:grpSpPr>
          <a:xfrm>
            <a:off x="14165394" y="4037445"/>
            <a:ext cx="8160488" cy="8213022"/>
            <a:chOff x="15245398" y="4837492"/>
            <a:chExt cx="7486586" cy="7534782"/>
          </a:xfrm>
        </p:grpSpPr>
        <p:grpSp>
          <p:nvGrpSpPr>
            <p:cNvPr id="8" name="그룹 7"/>
            <p:cNvGrpSpPr/>
            <p:nvPr/>
          </p:nvGrpSpPr>
          <p:grpSpPr>
            <a:xfrm>
              <a:off x="15245398" y="4837492"/>
              <a:ext cx="7486586" cy="7534782"/>
              <a:chOff x="15245398" y="4837492"/>
              <a:chExt cx="7486586" cy="7534782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5398" y="4837492"/>
                <a:ext cx="7486586" cy="7534782"/>
              </a:xfrm>
              <a:prstGeom prst="rect">
                <a:avLst/>
              </a:prstGeom>
            </p:spPr>
          </p:pic>
          <p:grpSp>
            <p:nvGrpSpPr>
              <p:cNvPr id="7" name="그룹 6"/>
              <p:cNvGrpSpPr/>
              <p:nvPr/>
            </p:nvGrpSpPr>
            <p:grpSpPr>
              <a:xfrm>
                <a:off x="15592722" y="5155547"/>
                <a:ext cx="6843682" cy="6807220"/>
                <a:chOff x="15592722" y="5155547"/>
                <a:chExt cx="6843682" cy="6807220"/>
              </a:xfrm>
            </p:grpSpPr>
            <p:sp>
              <p:nvSpPr>
                <p:cNvPr id="30" name="직사각형 29"/>
                <p:cNvSpPr/>
                <p:nvPr/>
              </p:nvSpPr>
              <p:spPr>
                <a:xfrm>
                  <a:off x="15767046" y="5239794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1" name="직사각형 30"/>
                <p:cNvSpPr/>
                <p:nvPr/>
              </p:nvSpPr>
              <p:spPr>
                <a:xfrm>
                  <a:off x="17162331" y="5258496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2" name="직사각형 31"/>
                <p:cNvSpPr/>
                <p:nvPr/>
              </p:nvSpPr>
              <p:spPr>
                <a:xfrm>
                  <a:off x="18746499" y="5155547"/>
                  <a:ext cx="598691" cy="952204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3" name="직사각형 32"/>
                <p:cNvSpPr/>
                <p:nvPr/>
              </p:nvSpPr>
              <p:spPr>
                <a:xfrm>
                  <a:off x="20092175" y="5225209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4" name="직사각형 33"/>
                <p:cNvSpPr/>
                <p:nvPr/>
              </p:nvSpPr>
              <p:spPr>
                <a:xfrm>
                  <a:off x="21468979" y="5239794"/>
                  <a:ext cx="967425" cy="936518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5" name="직사각형 34"/>
                <p:cNvSpPr/>
                <p:nvPr/>
              </p:nvSpPr>
              <p:spPr>
                <a:xfrm>
                  <a:off x="15767046" y="6769378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17162331" y="6788080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7" name="직사각형 36"/>
                <p:cNvSpPr/>
                <p:nvPr/>
              </p:nvSpPr>
              <p:spPr>
                <a:xfrm>
                  <a:off x="18606763" y="6685131"/>
                  <a:ext cx="598691" cy="1048918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8" name="직사각형 37"/>
                <p:cNvSpPr/>
                <p:nvPr/>
              </p:nvSpPr>
              <p:spPr>
                <a:xfrm>
                  <a:off x="20092175" y="6754793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39" name="직사각형 38"/>
                <p:cNvSpPr/>
                <p:nvPr/>
              </p:nvSpPr>
              <p:spPr>
                <a:xfrm>
                  <a:off x="21468979" y="6769378"/>
                  <a:ext cx="842109" cy="74801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40" name="직사각형 39"/>
                <p:cNvSpPr/>
                <p:nvPr/>
              </p:nvSpPr>
              <p:spPr>
                <a:xfrm>
                  <a:off x="15767046" y="8300548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41" name="직사각형 40"/>
                <p:cNvSpPr/>
                <p:nvPr/>
              </p:nvSpPr>
              <p:spPr>
                <a:xfrm>
                  <a:off x="17260915" y="8209521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0" name="직사각형 59"/>
                <p:cNvSpPr/>
                <p:nvPr/>
              </p:nvSpPr>
              <p:spPr>
                <a:xfrm>
                  <a:off x="18613170" y="8106572"/>
                  <a:ext cx="598691" cy="1011314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1" name="직사각형 60"/>
                <p:cNvSpPr/>
                <p:nvPr/>
              </p:nvSpPr>
              <p:spPr>
                <a:xfrm>
                  <a:off x="20187629" y="8176233"/>
                  <a:ext cx="598691" cy="970161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2" name="직사각형 61"/>
                <p:cNvSpPr/>
                <p:nvPr/>
              </p:nvSpPr>
              <p:spPr>
                <a:xfrm>
                  <a:off x="21556983" y="8263806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3" name="직사각형 62"/>
                <p:cNvSpPr/>
                <p:nvPr/>
              </p:nvSpPr>
              <p:spPr>
                <a:xfrm>
                  <a:off x="15767046" y="9612261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4" name="직사각형 63"/>
                <p:cNvSpPr/>
                <p:nvPr/>
              </p:nvSpPr>
              <p:spPr>
                <a:xfrm>
                  <a:off x="17162331" y="9630963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5" name="직사각형 64"/>
                <p:cNvSpPr/>
                <p:nvPr/>
              </p:nvSpPr>
              <p:spPr>
                <a:xfrm>
                  <a:off x="18557615" y="9528014"/>
                  <a:ext cx="787575" cy="1003294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6" name="직사각형 65"/>
                <p:cNvSpPr/>
                <p:nvPr/>
              </p:nvSpPr>
              <p:spPr>
                <a:xfrm>
                  <a:off x="20109161" y="9807187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7" name="직사각형 66"/>
                <p:cNvSpPr/>
                <p:nvPr/>
              </p:nvSpPr>
              <p:spPr>
                <a:xfrm>
                  <a:off x="21556983" y="9739193"/>
                  <a:ext cx="598691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68" name="직사각형 67"/>
                <p:cNvSpPr/>
                <p:nvPr/>
              </p:nvSpPr>
              <p:spPr>
                <a:xfrm>
                  <a:off x="15645598" y="11249668"/>
                  <a:ext cx="781284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" name="직사각형 68"/>
                <p:cNvSpPr/>
                <p:nvPr/>
              </p:nvSpPr>
              <p:spPr>
                <a:xfrm>
                  <a:off x="17040883" y="11268370"/>
                  <a:ext cx="781284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" name="직사각형 69"/>
                <p:cNvSpPr/>
                <p:nvPr/>
              </p:nvSpPr>
              <p:spPr>
                <a:xfrm>
                  <a:off x="18606763" y="11019116"/>
                  <a:ext cx="781284" cy="908365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71" name="직사각형 70"/>
                <p:cNvSpPr/>
                <p:nvPr/>
              </p:nvSpPr>
              <p:spPr>
                <a:xfrm>
                  <a:off x="19952439" y="11088779"/>
                  <a:ext cx="781284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5500"/>
                </a:p>
              </p:txBody>
            </p:sp>
            <p:sp>
              <p:nvSpPr>
                <p:cNvPr id="72" name="직사각형 71"/>
                <p:cNvSpPr/>
                <p:nvPr/>
              </p:nvSpPr>
              <p:spPr>
                <a:xfrm>
                  <a:off x="21347531" y="11249668"/>
                  <a:ext cx="781284" cy="683006"/>
                </a:xfrm>
                <a:prstGeom prst="rect">
                  <a:avLst/>
                </a:prstGeom>
                <a:solidFill>
                  <a:srgbClr val="F3F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5592722" y="5314264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가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5606379" y="6719323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5592722" y="8275519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장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15606379" y="9653656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망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5606379" y="11085115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상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17046438" y="5302551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염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17060096" y="6707610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다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17046438" y="8263806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변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7060096" y="9641943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고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7060096" y="11073402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환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532113" y="5324494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발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8547774" y="6729553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자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8551304" y="8285749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정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8547774" y="9663885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성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18566021" y="11095345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중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9949581" y="5324494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라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19963239" y="6729553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9949581" y="8285749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춘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20009172" y="9663885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망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9963239" y="11095345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21473809" y="5337836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라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21443552" y="6742896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중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21468696" y="8280981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err="1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몽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21470383" y="9657823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정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1462778" y="11108687"/>
                  <a:ext cx="848310" cy="8540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5500" b="1" dirty="0" smtClean="0">
                      <a:solidFill>
                        <a:srgbClr val="693E95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리</a:t>
                  </a:r>
                  <a:endParaRPr lang="ko-KR" altLang="en-US" sz="5500" b="1" dirty="0">
                    <a:solidFill>
                      <a:srgbClr val="693E95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  <p:sp>
          <p:nvSpPr>
            <p:cNvPr id="6" name="모서리가 둥근 직사각형 5"/>
            <p:cNvSpPr/>
            <p:nvPr/>
          </p:nvSpPr>
          <p:spPr>
            <a:xfrm rot="2700000">
              <a:off x="16181134" y="4966849"/>
              <a:ext cx="1179087" cy="2844000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8" name="모서리가 둥근 직사각형 97"/>
            <p:cNvSpPr/>
            <p:nvPr/>
          </p:nvSpPr>
          <p:spPr>
            <a:xfrm>
              <a:off x="21297389" y="8164488"/>
              <a:ext cx="1179087" cy="2376000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9" name="모서리가 둥근 직사각형 98"/>
            <p:cNvSpPr/>
            <p:nvPr/>
          </p:nvSpPr>
          <p:spPr>
            <a:xfrm>
              <a:off x="16877886" y="9372698"/>
              <a:ext cx="1179087" cy="2779776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0" name="모서리가 둥근 직사각형 99"/>
            <p:cNvSpPr/>
            <p:nvPr/>
          </p:nvSpPr>
          <p:spPr>
            <a:xfrm rot="18603317">
              <a:off x="18439812" y="7574690"/>
              <a:ext cx="1179087" cy="5148000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pic>
        <p:nvPicPr>
          <p:cNvPr id="10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부모님께 감사 편지 쓰기"/>
          <p:cNvSpPr txBox="1"/>
          <p:nvPr/>
        </p:nvSpPr>
        <p:spPr>
          <a:xfrm>
            <a:off x="4571999" y="786824"/>
            <a:ext cx="1027785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사춘기 남성의 신체 변화 알아보기</a:t>
            </a:r>
            <a:endParaRPr sz="5500" dirty="0"/>
          </a:p>
        </p:txBody>
      </p:sp>
      <p:pic>
        <p:nvPicPr>
          <p:cNvPr id="110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" name="그룹 110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112" name="그룹 11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11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5" name="직사각형 11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13" name="직사각형 11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2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168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2416" y="447138"/>
            <a:ext cx="22851168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알맞은 말을 골라 초성 완성해보기"/>
          <p:cNvSpPr txBox="1"/>
          <p:nvPr/>
        </p:nvSpPr>
        <p:spPr>
          <a:xfrm>
            <a:off x="4181815" y="1118011"/>
            <a:ext cx="14438461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/>
              <a:t>알맞은 말을 골라 초성 완성해 보세요</a:t>
            </a:r>
            <a:r>
              <a:rPr lang="en-US" altLang="ko-KR" sz="5400" dirty="0" smtClean="0"/>
              <a:t>.</a:t>
            </a:r>
            <a:endParaRPr lang="ko-KR" altLang="en-US" sz="5400" dirty="0" smtClean="0"/>
          </a:p>
          <a:p>
            <a:endParaRPr sz="5400" dirty="0"/>
          </a:p>
        </p:txBody>
      </p:sp>
      <p:sp>
        <p:nvSpPr>
          <p:cNvPr id="72" name="01 성의 발달"/>
          <p:cNvSpPr txBox="1"/>
          <p:nvPr/>
        </p:nvSpPr>
        <p:spPr>
          <a:xfrm>
            <a:off x="3029012" y="4910000"/>
            <a:ext cx="20901700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소변과 정자는                   을 통해 몸 밖으로 나옵니다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고환에서 만들어진 정자가 이동하는 통로입니다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고환에서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만들어진 정자는           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에서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성숙합니다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3" name="타원 72"/>
          <p:cNvSpPr/>
          <p:nvPr/>
        </p:nvSpPr>
        <p:spPr>
          <a:xfrm flipH="1">
            <a:off x="1511372" y="5317713"/>
            <a:ext cx="1255484" cy="131280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4" name="01 성의 발달"/>
          <p:cNvSpPr txBox="1"/>
          <p:nvPr/>
        </p:nvSpPr>
        <p:spPr>
          <a:xfrm flipH="1">
            <a:off x="1511372" y="5398435"/>
            <a:ext cx="1255484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5400" dirty="0" smtClean="0">
                <a:solidFill>
                  <a:schemeClr val="bg1"/>
                </a:solidFill>
              </a:rPr>
              <a:t>1</a:t>
            </a:r>
            <a:endParaRPr sz="5400" dirty="0">
              <a:solidFill>
                <a:schemeClr val="bg1"/>
              </a:solidFill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1511372" y="6986673"/>
            <a:ext cx="1255484" cy="1312804"/>
            <a:chOff x="558067" y="8296145"/>
            <a:chExt cx="1255484" cy="1312804"/>
          </a:xfrm>
        </p:grpSpPr>
        <p:sp>
          <p:nvSpPr>
            <p:cNvPr id="76" name="타원 75"/>
            <p:cNvSpPr/>
            <p:nvPr/>
          </p:nvSpPr>
          <p:spPr>
            <a:xfrm flipH="1">
              <a:off x="558067" y="8296145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7" name="01 성의 발달"/>
            <p:cNvSpPr txBox="1"/>
            <p:nvPr/>
          </p:nvSpPr>
          <p:spPr>
            <a:xfrm flipH="1">
              <a:off x="558067" y="8342610"/>
              <a:ext cx="1255484" cy="1099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2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1511372" y="8740984"/>
            <a:ext cx="1255484" cy="1312804"/>
            <a:chOff x="558067" y="11824511"/>
            <a:chExt cx="1255484" cy="1312804"/>
          </a:xfrm>
        </p:grpSpPr>
        <p:sp>
          <p:nvSpPr>
            <p:cNvPr id="79" name="타원 78"/>
            <p:cNvSpPr/>
            <p:nvPr/>
          </p:nvSpPr>
          <p:spPr>
            <a:xfrm flipH="1">
              <a:off x="558067" y="11824511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0" name="01 성의 발달"/>
            <p:cNvSpPr txBox="1"/>
            <p:nvPr/>
          </p:nvSpPr>
          <p:spPr>
            <a:xfrm flipH="1">
              <a:off x="558067" y="11905230"/>
              <a:ext cx="1255484" cy="1099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3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8" name="01 성의 발달"/>
          <p:cNvSpPr txBox="1"/>
          <p:nvPr/>
        </p:nvSpPr>
        <p:spPr>
          <a:xfrm>
            <a:off x="6125755" y="10214805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6469078" y="10242464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01 성의 발달"/>
          <p:cNvSpPr txBox="1"/>
          <p:nvPr/>
        </p:nvSpPr>
        <p:spPr>
          <a:xfrm>
            <a:off x="7485777" y="10242464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2682073" y="2692526"/>
            <a:ext cx="17650386" cy="1571275"/>
            <a:chOff x="3621272" y="4775107"/>
            <a:chExt cx="12325923" cy="1097280"/>
          </a:xfrm>
        </p:grpSpPr>
        <p:grpSp>
          <p:nvGrpSpPr>
            <p:cNvPr id="99" name="그룹 98"/>
            <p:cNvGrpSpPr/>
            <p:nvPr/>
          </p:nvGrpSpPr>
          <p:grpSpPr>
            <a:xfrm>
              <a:off x="3621272" y="4775107"/>
              <a:ext cx="12325923" cy="1097280"/>
              <a:chOff x="3621272" y="12456684"/>
              <a:chExt cx="12325923" cy="1097280"/>
            </a:xfrm>
          </p:grpSpPr>
          <p:grpSp>
            <p:nvGrpSpPr>
              <p:cNvPr id="101" name="그룹 100"/>
              <p:cNvGrpSpPr/>
              <p:nvPr/>
            </p:nvGrpSpPr>
            <p:grpSpPr>
              <a:xfrm>
                <a:off x="3621272" y="12456684"/>
                <a:ext cx="12325923" cy="1097280"/>
                <a:chOff x="3621272" y="6157358"/>
                <a:chExt cx="12325923" cy="1097280"/>
              </a:xfrm>
            </p:grpSpPr>
            <p:sp>
              <p:nvSpPr>
                <p:cNvPr id="105" name="모서리가 둥근 직사각형 104"/>
                <p:cNvSpPr/>
                <p:nvPr/>
              </p:nvSpPr>
              <p:spPr>
                <a:xfrm>
                  <a:off x="4181814" y="6157358"/>
                  <a:ext cx="11765381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ap="flat">
                  <a:solidFill>
                    <a:srgbClr val="2CD2C6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grpSp>
              <p:nvGrpSpPr>
                <p:cNvPr id="106" name="그룹 105"/>
                <p:cNvGrpSpPr/>
                <p:nvPr/>
              </p:nvGrpSpPr>
              <p:grpSpPr>
                <a:xfrm>
                  <a:off x="3621272" y="6413132"/>
                  <a:ext cx="1251755" cy="593928"/>
                  <a:chOff x="3621272" y="6301108"/>
                  <a:chExt cx="1251755" cy="593928"/>
                </a:xfrm>
              </p:grpSpPr>
              <p:sp>
                <p:nvSpPr>
                  <p:cNvPr id="116" name="모서리가 둥근 직사각형 115"/>
                  <p:cNvSpPr/>
                  <p:nvPr/>
                </p:nvSpPr>
                <p:spPr>
                  <a:xfrm>
                    <a:off x="3636346" y="6344681"/>
                    <a:ext cx="1202354" cy="4954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22A097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3621272" y="6301108"/>
                    <a:ext cx="1251755" cy="5939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2438400" rtl="0" fontAlgn="auto" latinLnBrk="0" hangingPunct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54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Canela Text Regular"/>
                      </a:rPr>
                      <a:t>보기</a:t>
                    </a:r>
                    <a:endParaRPr kumimoji="0" lang="ko-KR" altLang="en-US" sz="5400" b="1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endParaRPr>
                  </a:p>
                </p:txBody>
              </p:sp>
            </p:grpSp>
            <p:grpSp>
              <p:nvGrpSpPr>
                <p:cNvPr id="107" name="그룹 106"/>
                <p:cNvGrpSpPr/>
                <p:nvPr/>
              </p:nvGrpSpPr>
              <p:grpSpPr>
                <a:xfrm>
                  <a:off x="5441912" y="6351003"/>
                  <a:ext cx="1640271" cy="709992"/>
                  <a:chOff x="5441912" y="6324392"/>
                  <a:chExt cx="1640271" cy="709992"/>
                </a:xfrm>
              </p:grpSpPr>
              <p:sp>
                <p:nvSpPr>
                  <p:cNvPr id="114" name="모서리가 둥근 직사각형 113"/>
                  <p:cNvSpPr/>
                  <p:nvPr/>
                </p:nvSpPr>
                <p:spPr>
                  <a:xfrm>
                    <a:off x="5441912" y="6369444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5" name="01 성의 발달"/>
                  <p:cNvSpPr txBox="1"/>
                  <p:nvPr/>
                </p:nvSpPr>
                <p:spPr>
                  <a:xfrm>
                    <a:off x="5743535" y="6324392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음경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8" name="그룹 107"/>
                <p:cNvGrpSpPr/>
                <p:nvPr/>
              </p:nvGrpSpPr>
              <p:grpSpPr>
                <a:xfrm>
                  <a:off x="7613968" y="6351003"/>
                  <a:ext cx="1640271" cy="709992"/>
                  <a:chOff x="7613968" y="6316119"/>
                  <a:chExt cx="1640271" cy="709992"/>
                </a:xfrm>
              </p:grpSpPr>
              <p:sp>
                <p:nvSpPr>
                  <p:cNvPr id="112" name="모서리가 둥근 직사각형 111"/>
                  <p:cNvSpPr/>
                  <p:nvPr/>
                </p:nvSpPr>
                <p:spPr>
                  <a:xfrm>
                    <a:off x="7613968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3" name="01 성의 발달"/>
                  <p:cNvSpPr txBox="1"/>
                  <p:nvPr/>
                </p:nvSpPr>
                <p:spPr>
                  <a:xfrm>
                    <a:off x="7915591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음낭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9" name="그룹 108"/>
                <p:cNvGrpSpPr/>
                <p:nvPr/>
              </p:nvGrpSpPr>
              <p:grpSpPr>
                <a:xfrm>
                  <a:off x="9823124" y="6351003"/>
                  <a:ext cx="1640271" cy="709992"/>
                  <a:chOff x="9823124" y="6316119"/>
                  <a:chExt cx="1640271" cy="709992"/>
                </a:xfrm>
              </p:grpSpPr>
              <p:sp>
                <p:nvSpPr>
                  <p:cNvPr id="110" name="모서리가 둥근 직사각형 109"/>
                  <p:cNvSpPr/>
                  <p:nvPr/>
                </p:nvSpPr>
                <p:spPr>
                  <a:xfrm>
                    <a:off x="9823124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1" name="01 성의 발달"/>
                  <p:cNvSpPr txBox="1"/>
                  <p:nvPr/>
                </p:nvSpPr>
                <p:spPr>
                  <a:xfrm>
                    <a:off x="10124747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고환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2" name="모서리가 둥근 직사각형 101"/>
              <p:cNvSpPr/>
              <p:nvPr/>
            </p:nvSpPr>
            <p:spPr>
              <a:xfrm>
                <a:off x="11897167" y="1269538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03" name="01 성의 발달"/>
              <p:cNvSpPr txBox="1"/>
              <p:nvPr/>
            </p:nvSpPr>
            <p:spPr>
              <a:xfrm>
                <a:off x="11939270" y="12621314"/>
                <a:ext cx="1574313" cy="7680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dirty="0" smtClean="0">
                    <a:solidFill>
                      <a:schemeClr val="tx1"/>
                    </a:solidFill>
                  </a:rPr>
                  <a:t>부고환</a:t>
                </a:r>
                <a:endParaRPr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모서리가 둥근 직사각형 103"/>
              <p:cNvSpPr/>
              <p:nvPr/>
            </p:nvSpPr>
            <p:spPr>
              <a:xfrm>
                <a:off x="13949221" y="1268357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00" name="01 성의 발달"/>
            <p:cNvSpPr txBox="1"/>
            <p:nvPr/>
          </p:nvSpPr>
          <p:spPr>
            <a:xfrm>
              <a:off x="14250844" y="4939072"/>
              <a:ext cx="1037024" cy="7099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정관</a:t>
              </a:r>
              <a:endParaRPr sz="5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8" name="01 성의 발달"/>
          <p:cNvSpPr txBox="1"/>
          <p:nvPr/>
        </p:nvSpPr>
        <p:spPr>
          <a:xfrm>
            <a:off x="15800420" y="5291465"/>
            <a:ext cx="1700383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9" name="01 성의 발달"/>
          <p:cNvSpPr txBox="1"/>
          <p:nvPr/>
        </p:nvSpPr>
        <p:spPr>
          <a:xfrm>
            <a:off x="17789245" y="5310051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0" name="01 성의 발달"/>
          <p:cNvSpPr txBox="1"/>
          <p:nvPr/>
        </p:nvSpPr>
        <p:spPr>
          <a:xfrm>
            <a:off x="15837519" y="7227542"/>
            <a:ext cx="1726670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1" name="01 성의 발달"/>
          <p:cNvSpPr txBox="1"/>
          <p:nvPr/>
        </p:nvSpPr>
        <p:spPr>
          <a:xfrm>
            <a:off x="17826345" y="7257806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2" name="그룹 121"/>
          <p:cNvGrpSpPr/>
          <p:nvPr/>
        </p:nvGrpSpPr>
        <p:grpSpPr>
          <a:xfrm>
            <a:off x="7395672" y="5051922"/>
            <a:ext cx="1591526" cy="1591526"/>
            <a:chOff x="14777248" y="4536243"/>
            <a:chExt cx="1591526" cy="1591526"/>
          </a:xfrm>
        </p:grpSpPr>
        <p:sp>
          <p:nvSpPr>
            <p:cNvPr id="123" name="타원 122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5" name="01 성의 발달"/>
            <p:cNvSpPr txBox="1"/>
            <p:nvPr/>
          </p:nvSpPr>
          <p:spPr>
            <a:xfrm>
              <a:off x="15038028" y="4798185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음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9073058" y="5073763"/>
            <a:ext cx="1591526" cy="1591526"/>
            <a:chOff x="16654581" y="4558084"/>
            <a:chExt cx="1591526" cy="1591526"/>
          </a:xfrm>
        </p:grpSpPr>
        <p:sp>
          <p:nvSpPr>
            <p:cNvPr id="127" name="타원 126"/>
            <p:cNvSpPr/>
            <p:nvPr/>
          </p:nvSpPr>
          <p:spPr>
            <a:xfrm>
              <a:off x="16654581" y="4558084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8" name="01 성의 발달"/>
            <p:cNvSpPr txBox="1"/>
            <p:nvPr/>
          </p:nvSpPr>
          <p:spPr>
            <a:xfrm>
              <a:off x="17047171" y="4775714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경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그룹 128"/>
          <p:cNvGrpSpPr/>
          <p:nvPr/>
        </p:nvGrpSpPr>
        <p:grpSpPr>
          <a:xfrm>
            <a:off x="2964594" y="6681307"/>
            <a:ext cx="1591526" cy="1591526"/>
            <a:chOff x="14770043" y="6497102"/>
            <a:chExt cx="1591526" cy="1591526"/>
          </a:xfrm>
        </p:grpSpPr>
        <p:sp>
          <p:nvSpPr>
            <p:cNvPr id="130" name="타원 129"/>
            <p:cNvSpPr/>
            <p:nvPr/>
          </p:nvSpPr>
          <p:spPr>
            <a:xfrm>
              <a:off x="14770043" y="6497102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1" name="01 성의 발달"/>
            <p:cNvSpPr txBox="1"/>
            <p:nvPr/>
          </p:nvSpPr>
          <p:spPr>
            <a:xfrm>
              <a:off x="15025208" y="6817530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정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2" name="그룹 131"/>
          <p:cNvGrpSpPr/>
          <p:nvPr/>
        </p:nvGrpSpPr>
        <p:grpSpPr>
          <a:xfrm>
            <a:off x="4677969" y="6717833"/>
            <a:ext cx="1591526" cy="1591526"/>
            <a:chOff x="16610884" y="6533628"/>
            <a:chExt cx="1591526" cy="1591526"/>
          </a:xfrm>
        </p:grpSpPr>
        <p:sp>
          <p:nvSpPr>
            <p:cNvPr id="133" name="타원 132"/>
            <p:cNvSpPr/>
            <p:nvPr/>
          </p:nvSpPr>
          <p:spPr>
            <a:xfrm>
              <a:off x="16610884" y="6533628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8" name="01 성의 발달"/>
            <p:cNvSpPr txBox="1"/>
            <p:nvPr/>
          </p:nvSpPr>
          <p:spPr>
            <a:xfrm>
              <a:off x="17034352" y="6795059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관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9" name="그룹 178"/>
          <p:cNvGrpSpPr/>
          <p:nvPr/>
        </p:nvGrpSpPr>
        <p:grpSpPr>
          <a:xfrm>
            <a:off x="10924735" y="8462262"/>
            <a:ext cx="1591526" cy="1591526"/>
            <a:chOff x="14777248" y="4536243"/>
            <a:chExt cx="1591526" cy="1591526"/>
          </a:xfrm>
        </p:grpSpPr>
        <p:sp>
          <p:nvSpPr>
            <p:cNvPr id="180" name="타원 179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1" name="01 성의 발달"/>
            <p:cNvSpPr txBox="1"/>
            <p:nvPr/>
          </p:nvSpPr>
          <p:spPr>
            <a:xfrm>
              <a:off x="15038028" y="4798185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>
                  <a:solidFill>
                    <a:schemeClr val="tx1"/>
                  </a:solidFill>
                </a:rPr>
                <a:t>부</a:t>
              </a:r>
            </a:p>
          </p:txBody>
        </p:sp>
      </p:grpSp>
      <p:grpSp>
        <p:nvGrpSpPr>
          <p:cNvPr id="191" name="그룹 190"/>
          <p:cNvGrpSpPr/>
          <p:nvPr/>
        </p:nvGrpSpPr>
        <p:grpSpPr>
          <a:xfrm>
            <a:off x="12602121" y="8484103"/>
            <a:ext cx="1591526" cy="1591526"/>
            <a:chOff x="16654581" y="4558084"/>
            <a:chExt cx="1591526" cy="1591526"/>
          </a:xfrm>
        </p:grpSpPr>
        <p:sp>
          <p:nvSpPr>
            <p:cNvPr id="192" name="타원 191"/>
            <p:cNvSpPr/>
            <p:nvPr/>
          </p:nvSpPr>
          <p:spPr>
            <a:xfrm>
              <a:off x="16654581" y="4558084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3" name="01 성의 발달"/>
            <p:cNvSpPr txBox="1"/>
            <p:nvPr/>
          </p:nvSpPr>
          <p:spPr>
            <a:xfrm>
              <a:off x="17047171" y="4775714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고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4" name="그룹 193"/>
          <p:cNvGrpSpPr/>
          <p:nvPr/>
        </p:nvGrpSpPr>
        <p:grpSpPr>
          <a:xfrm>
            <a:off x="14334040" y="8462262"/>
            <a:ext cx="1591526" cy="1591526"/>
            <a:chOff x="14777248" y="4536243"/>
            <a:chExt cx="1591526" cy="1591526"/>
          </a:xfrm>
        </p:grpSpPr>
        <p:sp>
          <p:nvSpPr>
            <p:cNvPr id="195" name="타원 194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6" name="01 성의 발달"/>
            <p:cNvSpPr txBox="1"/>
            <p:nvPr/>
          </p:nvSpPr>
          <p:spPr>
            <a:xfrm>
              <a:off x="15038028" y="4798185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환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2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2416" y="447138"/>
            <a:ext cx="22851168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알맞은 말을 골라 초성 완성해보기"/>
          <p:cNvSpPr txBox="1"/>
          <p:nvPr/>
        </p:nvSpPr>
        <p:spPr>
          <a:xfrm>
            <a:off x="4181815" y="1118011"/>
            <a:ext cx="14438461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/>
              <a:t>알맞은 말을 골라 초성 완성해 보세요</a:t>
            </a:r>
            <a:r>
              <a:rPr lang="en-US" altLang="ko-KR" sz="5400" dirty="0" smtClean="0"/>
              <a:t>.</a:t>
            </a:r>
            <a:endParaRPr lang="ko-KR" altLang="en-US" sz="5400" dirty="0" smtClean="0"/>
          </a:p>
          <a:p>
            <a:endParaRPr sz="5400" dirty="0"/>
          </a:p>
        </p:txBody>
      </p:sp>
      <p:sp>
        <p:nvSpPr>
          <p:cNvPr id="72" name="01 성의 발달"/>
          <p:cNvSpPr txBox="1"/>
          <p:nvPr/>
        </p:nvSpPr>
        <p:spPr>
          <a:xfrm>
            <a:off x="2964594" y="4892692"/>
            <a:ext cx="20901700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고환과 부고환을 보호하는 곳은                   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정자를 만드는 곳은                  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3" name="타원 72"/>
          <p:cNvSpPr/>
          <p:nvPr/>
        </p:nvSpPr>
        <p:spPr>
          <a:xfrm flipH="1">
            <a:off x="1511372" y="5317713"/>
            <a:ext cx="1255484" cy="131280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4" name="01 성의 발달"/>
          <p:cNvSpPr txBox="1"/>
          <p:nvPr/>
        </p:nvSpPr>
        <p:spPr>
          <a:xfrm flipH="1">
            <a:off x="1511372" y="5439984"/>
            <a:ext cx="1255484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5400" dirty="0" smtClean="0">
                <a:solidFill>
                  <a:schemeClr val="bg1"/>
                </a:solidFill>
              </a:rPr>
              <a:t>4</a:t>
            </a:r>
            <a:endParaRPr sz="5400" dirty="0">
              <a:solidFill>
                <a:schemeClr val="bg1"/>
              </a:solidFill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1511372" y="6986673"/>
            <a:ext cx="1255484" cy="1312804"/>
            <a:chOff x="558067" y="8296145"/>
            <a:chExt cx="1255484" cy="1312804"/>
          </a:xfrm>
        </p:grpSpPr>
        <p:sp>
          <p:nvSpPr>
            <p:cNvPr id="76" name="타원 75"/>
            <p:cNvSpPr/>
            <p:nvPr/>
          </p:nvSpPr>
          <p:spPr>
            <a:xfrm flipH="1">
              <a:off x="558067" y="8296145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7" name="01 성의 발달"/>
            <p:cNvSpPr txBox="1"/>
            <p:nvPr/>
          </p:nvSpPr>
          <p:spPr>
            <a:xfrm flipH="1">
              <a:off x="558067" y="8384159"/>
              <a:ext cx="1255484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5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8" name="01 성의 발달"/>
          <p:cNvSpPr txBox="1"/>
          <p:nvPr/>
        </p:nvSpPr>
        <p:spPr>
          <a:xfrm>
            <a:off x="6125755" y="10214805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6469078" y="10242464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01 성의 발달"/>
          <p:cNvSpPr txBox="1"/>
          <p:nvPr/>
        </p:nvSpPr>
        <p:spPr>
          <a:xfrm>
            <a:off x="7485777" y="10242464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2682073" y="2692526"/>
            <a:ext cx="17650386" cy="1571275"/>
            <a:chOff x="3621272" y="4775107"/>
            <a:chExt cx="12325923" cy="1097280"/>
          </a:xfrm>
        </p:grpSpPr>
        <p:grpSp>
          <p:nvGrpSpPr>
            <p:cNvPr id="99" name="그룹 98"/>
            <p:cNvGrpSpPr/>
            <p:nvPr/>
          </p:nvGrpSpPr>
          <p:grpSpPr>
            <a:xfrm>
              <a:off x="3621272" y="4775107"/>
              <a:ext cx="12325923" cy="1097280"/>
              <a:chOff x="3621272" y="12456684"/>
              <a:chExt cx="12325923" cy="1097280"/>
            </a:xfrm>
          </p:grpSpPr>
          <p:grpSp>
            <p:nvGrpSpPr>
              <p:cNvPr id="101" name="그룹 100"/>
              <p:cNvGrpSpPr/>
              <p:nvPr/>
            </p:nvGrpSpPr>
            <p:grpSpPr>
              <a:xfrm>
                <a:off x="3621272" y="12456684"/>
                <a:ext cx="12325923" cy="1097280"/>
                <a:chOff x="3621272" y="6157358"/>
                <a:chExt cx="12325923" cy="1097280"/>
              </a:xfrm>
            </p:grpSpPr>
            <p:sp>
              <p:nvSpPr>
                <p:cNvPr id="105" name="모서리가 둥근 직사각형 104"/>
                <p:cNvSpPr/>
                <p:nvPr/>
              </p:nvSpPr>
              <p:spPr>
                <a:xfrm>
                  <a:off x="4181814" y="6157358"/>
                  <a:ext cx="11765381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ap="flat">
                  <a:solidFill>
                    <a:srgbClr val="2CD2C6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grpSp>
              <p:nvGrpSpPr>
                <p:cNvPr id="106" name="그룹 105"/>
                <p:cNvGrpSpPr/>
                <p:nvPr/>
              </p:nvGrpSpPr>
              <p:grpSpPr>
                <a:xfrm>
                  <a:off x="3621272" y="6413132"/>
                  <a:ext cx="1251755" cy="593928"/>
                  <a:chOff x="3621272" y="6301108"/>
                  <a:chExt cx="1251755" cy="593928"/>
                </a:xfrm>
              </p:grpSpPr>
              <p:sp>
                <p:nvSpPr>
                  <p:cNvPr id="116" name="모서리가 둥근 직사각형 115"/>
                  <p:cNvSpPr/>
                  <p:nvPr/>
                </p:nvSpPr>
                <p:spPr>
                  <a:xfrm>
                    <a:off x="3636346" y="6344681"/>
                    <a:ext cx="1202354" cy="4954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22A097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3621272" y="6301108"/>
                    <a:ext cx="1251755" cy="5939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2438400" rtl="0" fontAlgn="auto" latinLnBrk="0" hangingPunct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54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Canela Text Regular"/>
                      </a:rPr>
                      <a:t>보기</a:t>
                    </a:r>
                    <a:endParaRPr kumimoji="0" lang="ko-KR" altLang="en-US" sz="5400" b="1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endParaRPr>
                  </a:p>
                </p:txBody>
              </p:sp>
            </p:grpSp>
            <p:grpSp>
              <p:nvGrpSpPr>
                <p:cNvPr id="107" name="그룹 106"/>
                <p:cNvGrpSpPr/>
                <p:nvPr/>
              </p:nvGrpSpPr>
              <p:grpSpPr>
                <a:xfrm>
                  <a:off x="5441912" y="6351003"/>
                  <a:ext cx="1640271" cy="709992"/>
                  <a:chOff x="5441912" y="6324392"/>
                  <a:chExt cx="1640271" cy="709992"/>
                </a:xfrm>
              </p:grpSpPr>
              <p:sp>
                <p:nvSpPr>
                  <p:cNvPr id="114" name="모서리가 둥근 직사각형 113"/>
                  <p:cNvSpPr/>
                  <p:nvPr/>
                </p:nvSpPr>
                <p:spPr>
                  <a:xfrm>
                    <a:off x="5441912" y="6369444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5" name="01 성의 발달"/>
                  <p:cNvSpPr txBox="1"/>
                  <p:nvPr/>
                </p:nvSpPr>
                <p:spPr>
                  <a:xfrm>
                    <a:off x="5743535" y="6324392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음경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8" name="그룹 107"/>
                <p:cNvGrpSpPr/>
                <p:nvPr/>
              </p:nvGrpSpPr>
              <p:grpSpPr>
                <a:xfrm>
                  <a:off x="7613968" y="6351003"/>
                  <a:ext cx="1640271" cy="709992"/>
                  <a:chOff x="7613968" y="6316119"/>
                  <a:chExt cx="1640271" cy="709992"/>
                </a:xfrm>
              </p:grpSpPr>
              <p:sp>
                <p:nvSpPr>
                  <p:cNvPr id="112" name="모서리가 둥근 직사각형 111"/>
                  <p:cNvSpPr/>
                  <p:nvPr/>
                </p:nvSpPr>
                <p:spPr>
                  <a:xfrm>
                    <a:off x="7613968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3" name="01 성의 발달"/>
                  <p:cNvSpPr txBox="1"/>
                  <p:nvPr/>
                </p:nvSpPr>
                <p:spPr>
                  <a:xfrm>
                    <a:off x="7915591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음낭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9" name="그룹 108"/>
                <p:cNvGrpSpPr/>
                <p:nvPr/>
              </p:nvGrpSpPr>
              <p:grpSpPr>
                <a:xfrm>
                  <a:off x="9823124" y="6351003"/>
                  <a:ext cx="1640271" cy="709992"/>
                  <a:chOff x="9823124" y="6316119"/>
                  <a:chExt cx="1640271" cy="709992"/>
                </a:xfrm>
              </p:grpSpPr>
              <p:sp>
                <p:nvSpPr>
                  <p:cNvPr id="110" name="모서리가 둥근 직사각형 109"/>
                  <p:cNvSpPr/>
                  <p:nvPr/>
                </p:nvSpPr>
                <p:spPr>
                  <a:xfrm>
                    <a:off x="9823124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1" name="01 성의 발달"/>
                  <p:cNvSpPr txBox="1"/>
                  <p:nvPr/>
                </p:nvSpPr>
                <p:spPr>
                  <a:xfrm>
                    <a:off x="10124747" y="6316119"/>
                    <a:ext cx="1037024" cy="709992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5400" dirty="0" smtClean="0">
                        <a:solidFill>
                          <a:schemeClr val="tx1"/>
                        </a:solidFill>
                      </a:rPr>
                      <a:t>고환</a:t>
                    </a:r>
                    <a:endParaRPr sz="5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2" name="모서리가 둥근 직사각형 101"/>
              <p:cNvSpPr/>
              <p:nvPr/>
            </p:nvSpPr>
            <p:spPr>
              <a:xfrm>
                <a:off x="11897167" y="1269538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03" name="01 성의 발달"/>
              <p:cNvSpPr txBox="1"/>
              <p:nvPr/>
            </p:nvSpPr>
            <p:spPr>
              <a:xfrm>
                <a:off x="11939270" y="12621314"/>
                <a:ext cx="1574313" cy="7680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dirty="0" smtClean="0">
                    <a:solidFill>
                      <a:schemeClr val="tx1"/>
                    </a:solidFill>
                  </a:rPr>
                  <a:t>부고환</a:t>
                </a:r>
                <a:endParaRPr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모서리가 둥근 직사각형 103"/>
              <p:cNvSpPr/>
              <p:nvPr/>
            </p:nvSpPr>
            <p:spPr>
              <a:xfrm>
                <a:off x="13949221" y="1268357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00" name="01 성의 발달"/>
            <p:cNvSpPr txBox="1"/>
            <p:nvPr/>
          </p:nvSpPr>
          <p:spPr>
            <a:xfrm>
              <a:off x="14250844" y="4939072"/>
              <a:ext cx="1037024" cy="7099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정관</a:t>
              </a:r>
              <a:endParaRPr sz="5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8" name="01 성의 발달"/>
          <p:cNvSpPr txBox="1"/>
          <p:nvPr/>
        </p:nvSpPr>
        <p:spPr>
          <a:xfrm>
            <a:off x="15800420" y="5291465"/>
            <a:ext cx="1700383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9" name="01 성의 발달"/>
          <p:cNvSpPr txBox="1"/>
          <p:nvPr/>
        </p:nvSpPr>
        <p:spPr>
          <a:xfrm>
            <a:off x="17789245" y="5310051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0" name="01 성의 발달"/>
          <p:cNvSpPr txBox="1"/>
          <p:nvPr/>
        </p:nvSpPr>
        <p:spPr>
          <a:xfrm>
            <a:off x="15837519" y="7227542"/>
            <a:ext cx="1726670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1" name="01 성의 발달"/>
          <p:cNvSpPr txBox="1"/>
          <p:nvPr/>
        </p:nvSpPr>
        <p:spPr>
          <a:xfrm>
            <a:off x="17826345" y="7257806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2" name="그룹 121"/>
          <p:cNvGrpSpPr/>
          <p:nvPr/>
        </p:nvGrpSpPr>
        <p:grpSpPr>
          <a:xfrm>
            <a:off x="12226379" y="5051922"/>
            <a:ext cx="1591526" cy="1591526"/>
            <a:chOff x="14777248" y="4536243"/>
            <a:chExt cx="1591526" cy="1591526"/>
          </a:xfrm>
        </p:grpSpPr>
        <p:sp>
          <p:nvSpPr>
            <p:cNvPr id="123" name="타원 122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5" name="01 성의 발달"/>
            <p:cNvSpPr txBox="1"/>
            <p:nvPr/>
          </p:nvSpPr>
          <p:spPr>
            <a:xfrm>
              <a:off x="15038028" y="4798185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음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13903765" y="5073763"/>
            <a:ext cx="1591526" cy="1591526"/>
            <a:chOff x="16654581" y="4558084"/>
            <a:chExt cx="1591526" cy="1591526"/>
          </a:xfrm>
        </p:grpSpPr>
        <p:sp>
          <p:nvSpPr>
            <p:cNvPr id="127" name="타원 126"/>
            <p:cNvSpPr/>
            <p:nvPr/>
          </p:nvSpPr>
          <p:spPr>
            <a:xfrm>
              <a:off x="16654581" y="4558084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8" name="01 성의 발달"/>
            <p:cNvSpPr txBox="1"/>
            <p:nvPr/>
          </p:nvSpPr>
          <p:spPr>
            <a:xfrm>
              <a:off x="17047171" y="4775714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낭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그룹 128"/>
          <p:cNvGrpSpPr/>
          <p:nvPr/>
        </p:nvGrpSpPr>
        <p:grpSpPr>
          <a:xfrm>
            <a:off x="8689971" y="6671425"/>
            <a:ext cx="1591526" cy="1591526"/>
            <a:chOff x="14770043" y="6497102"/>
            <a:chExt cx="1591526" cy="1591526"/>
          </a:xfrm>
        </p:grpSpPr>
        <p:sp>
          <p:nvSpPr>
            <p:cNvPr id="130" name="타원 129"/>
            <p:cNvSpPr/>
            <p:nvPr/>
          </p:nvSpPr>
          <p:spPr>
            <a:xfrm>
              <a:off x="14770043" y="6497102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1" name="01 성의 발달"/>
            <p:cNvSpPr txBox="1"/>
            <p:nvPr/>
          </p:nvSpPr>
          <p:spPr>
            <a:xfrm>
              <a:off x="15025208" y="6817530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고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2" name="그룹 131"/>
          <p:cNvGrpSpPr/>
          <p:nvPr/>
        </p:nvGrpSpPr>
        <p:grpSpPr>
          <a:xfrm>
            <a:off x="10403346" y="6707951"/>
            <a:ext cx="1591526" cy="1591526"/>
            <a:chOff x="16610884" y="6533628"/>
            <a:chExt cx="1591526" cy="1591526"/>
          </a:xfrm>
        </p:grpSpPr>
        <p:sp>
          <p:nvSpPr>
            <p:cNvPr id="133" name="타원 132"/>
            <p:cNvSpPr/>
            <p:nvPr/>
          </p:nvSpPr>
          <p:spPr>
            <a:xfrm>
              <a:off x="16610884" y="6533628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8" name="01 성의 발달"/>
            <p:cNvSpPr txBox="1"/>
            <p:nvPr/>
          </p:nvSpPr>
          <p:spPr>
            <a:xfrm>
              <a:off x="17034352" y="6795059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환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4506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782540"/>
            <a:ext cx="18244326" cy="145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6000" dirty="0"/>
              <a:t>다음 그림을 보면서 떠오르는 것을 이야기해 보세요</a:t>
            </a:r>
            <a:r>
              <a:rPr lang="en-US" altLang="ko-KR" sz="6000" dirty="0"/>
              <a:t>.</a:t>
            </a:r>
          </a:p>
          <a:p>
            <a:endParaRPr sz="6000" dirty="0"/>
          </a:p>
        </p:txBody>
      </p:sp>
      <p:grpSp>
        <p:nvGrpSpPr>
          <p:cNvPr id="2" name="그룹 1"/>
          <p:cNvGrpSpPr/>
          <p:nvPr/>
        </p:nvGrpSpPr>
        <p:grpSpPr>
          <a:xfrm>
            <a:off x="4495801" y="2462039"/>
            <a:ext cx="16287749" cy="5588722"/>
            <a:chOff x="4495801" y="2462039"/>
            <a:chExt cx="13416113" cy="4603394"/>
          </a:xfrm>
        </p:grpSpPr>
        <p:pic>
          <p:nvPicPr>
            <p:cNvPr id="181" name="이미지" descr="이미지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95801" y="2462039"/>
              <a:ext cx="3563918" cy="460339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" name="이미지" descr="이미지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665077" y="2462039"/>
              <a:ext cx="4707692" cy="4193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" name="이미지" descr="이미지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978127" y="2581699"/>
              <a:ext cx="3933787" cy="426669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84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모서리가 둥근 직사각형 15"/>
          <p:cNvSpPr/>
          <p:nvPr/>
        </p:nvSpPr>
        <p:spPr>
          <a:xfrm>
            <a:off x="3863681" y="8417181"/>
            <a:ext cx="18264800" cy="42920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0467" y="9242331"/>
            <a:ext cx="14332637" cy="2641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결혼식 장면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임신한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부인을 돌보는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남편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생일 축하 받는 아기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9740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4222877" y="6106787"/>
            <a:ext cx="15938246" cy="2550650"/>
            <a:chOff x="6921499" y="3192137"/>
            <a:chExt cx="15938246" cy="2550650"/>
          </a:xfrm>
        </p:grpSpPr>
        <p:sp>
          <p:nvSpPr>
            <p:cNvPr id="11" name="직사각형 10"/>
            <p:cNvSpPr/>
            <p:nvPr/>
          </p:nvSpPr>
          <p:spPr>
            <a:xfrm>
              <a:off x="9475469" y="3448016"/>
              <a:ext cx="13384276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사춘기 몸의 </a:t>
              </a:r>
              <a:r>
                <a:rPr lang="ko-KR" altLang="en-US" sz="12400" dirty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변화 ♀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4" name="타원 13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6" name="직사각형 15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이등변 삼각형 16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16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704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3573574" y="4793726"/>
            <a:ext cx="17236852" cy="4128549"/>
            <a:chOff x="12593292" y="3822192"/>
            <a:chExt cx="17236852" cy="4128549"/>
          </a:xfrm>
        </p:grpSpPr>
        <p:sp>
          <p:nvSpPr>
            <p:cNvPr id="24" name="● 생명 탄생의 의미를 말할 수 있다.…"/>
            <p:cNvSpPr txBox="1"/>
            <p:nvPr/>
          </p:nvSpPr>
          <p:spPr>
            <a:xfrm>
              <a:off x="12593292" y="5247150"/>
              <a:ext cx="17236852" cy="2703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성에게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나타나는 변화를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말할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여성의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신체적 변화에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올바르게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대처할 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5" name="그룹 34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7" name="직사각형 3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8" name="이등변 삼각형 3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6" name="직사각형 35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007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다음 그림을 보면서 떠오르는 것을 이야기해 보세요."/>
          <p:cNvSpPr txBox="1"/>
          <p:nvPr/>
        </p:nvSpPr>
        <p:spPr>
          <a:xfrm>
            <a:off x="4250606" y="810752"/>
            <a:ext cx="19344890" cy="134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6000" dirty="0"/>
              <a:t>다음 그림을 보고 떠오른 생각을 이야기해 보세요</a:t>
            </a:r>
            <a:r>
              <a:rPr lang="en-US" altLang="ko-KR" sz="6000" dirty="0"/>
              <a:t>.</a:t>
            </a:r>
            <a:endParaRPr lang="en-US" altLang="ko-KR" sz="4400" dirty="0"/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535" y="1922701"/>
            <a:ext cx="8712623" cy="7203011"/>
          </a:xfrm>
          <a:prstGeom prst="rect">
            <a:avLst/>
          </a:prstGeom>
        </p:spPr>
      </p:pic>
      <p:pic>
        <p:nvPicPr>
          <p:cNvPr id="2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모서리가 둥근 직사각형 13"/>
          <p:cNvSpPr/>
          <p:nvPr/>
        </p:nvSpPr>
        <p:spPr>
          <a:xfrm>
            <a:off x="3735664" y="9345167"/>
            <a:ext cx="16801760" cy="35295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9790" y="9789084"/>
            <a:ext cx="14574503" cy="2641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얼굴에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여드름이 나서 </a:t>
            </a:r>
            <a:r>
              <a:rPr lang="ko-KR" altLang="en-US" sz="55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속상한가봐요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여드름에 바르려고 크림과 연고를 찾고 </a:t>
            </a:r>
            <a:r>
              <a:rPr lang="ko-KR" altLang="en-US" sz="55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있나봐요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6786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66800" y="4968373"/>
            <a:ext cx="2161032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생물이 자기와 닮은 개체를 만들어 종족을 유지함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그런 현상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생물의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생식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통해 자신의 종족을 번식시킨다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66800" y="2844715"/>
            <a:ext cx="66198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생식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날 생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生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불릴 식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殖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7" name="가로로 말린 두루마리 모양 16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1066800" y="10035412"/>
            <a:ext cx="1749552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일정한 모양과 생리 기능을 가지고 있는 생물체의 부분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개는 감각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기관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중 코가 발달한 동물이다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66800" y="7730859"/>
            <a:ext cx="7235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기관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그릇 기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器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벼슬 관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官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6065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066800" y="1565126"/>
            <a:ext cx="4876800" cy="2115550"/>
            <a:chOff x="21526499" y="4242816"/>
            <a:chExt cx="2339757" cy="1014984"/>
          </a:xfrm>
        </p:grpSpPr>
        <p:sp>
          <p:nvSpPr>
            <p:cNvPr id="7" name="가로로 말린 두루마리 모양 6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998320" y="7013271"/>
            <a:ext cx="22245728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생물의 생식에 관여하는 기관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질병과 성 기능의 관계는 매우 밀접하여 전신성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질병이나 생식 기관의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질병을 막론하고 모두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기능에 영향을 줄 수 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66800" y="4544391"/>
            <a:ext cx="162336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생식 기관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날 생 </a:t>
            </a:r>
            <a:r>
              <a:rPr lang="ko-KR" altLang="en-US" sz="55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生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불릴 식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殖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그릇 기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器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벼슬 관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官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5729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여</a:t>
              </a:r>
              <a:r>
                <a:rPr lang="ko-KR" altLang="en-US" sz="5500" dirty="0" smtClean="0"/>
                <a:t>성의 생식 기관과 변화를 알아요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직사각형 24"/>
          <p:cNvSpPr/>
          <p:nvPr/>
        </p:nvSpPr>
        <p:spPr>
          <a:xfrm>
            <a:off x="6632126" y="5965951"/>
            <a:ext cx="146733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이유 없이 짜증이 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자신의 장점을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활용할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 있는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모임에 참여한다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관심 있는 일에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집중해 자신의 능력을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키운다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467704" y="1728270"/>
            <a:ext cx="5740597" cy="11983025"/>
            <a:chOff x="467704" y="1728270"/>
            <a:chExt cx="5740597" cy="11983025"/>
          </a:xfrm>
        </p:grpSpPr>
        <p:grpSp>
          <p:nvGrpSpPr>
            <p:cNvPr id="27" name="그룹 26"/>
            <p:cNvGrpSpPr/>
            <p:nvPr/>
          </p:nvGrpSpPr>
          <p:grpSpPr>
            <a:xfrm>
              <a:off x="467704" y="1728270"/>
              <a:ext cx="5740597" cy="3768529"/>
              <a:chOff x="4530979" y="1871876"/>
              <a:chExt cx="4997280" cy="3747298"/>
            </a:xfrm>
          </p:grpSpPr>
          <p:sp>
            <p:nvSpPr>
              <p:cNvPr id="34" name="구름 33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5165172" y="2268208"/>
                <a:ext cx="3728893" cy="3066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1645920" y="5593976"/>
              <a:ext cx="3364992" cy="8117319"/>
              <a:chOff x="1645920" y="5593976"/>
              <a:chExt cx="3364992" cy="8117319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3"/>
              <a:srcRect l="34416" t="20824" r="31292" b="6038"/>
              <a:stretch/>
            </p:blipFill>
            <p:spPr>
              <a:xfrm>
                <a:off x="1883664" y="5593976"/>
                <a:ext cx="2889504" cy="8117319"/>
              </a:xfrm>
              <a:prstGeom prst="rect">
                <a:avLst/>
              </a:prstGeom>
            </p:spPr>
          </p:pic>
          <p:sp>
            <p:nvSpPr>
              <p:cNvPr id="30" name="직사각형 29"/>
              <p:cNvSpPr/>
              <p:nvPr/>
            </p:nvSpPr>
            <p:spPr>
              <a:xfrm>
                <a:off x="4645152" y="5630264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4645152" y="8722247"/>
                <a:ext cx="365760" cy="498904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700784" y="8911223"/>
                <a:ext cx="420624" cy="480007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645920" y="5828563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8300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여</a:t>
              </a:r>
              <a:r>
                <a:rPr lang="ko-KR" altLang="en-US" sz="5500" dirty="0" smtClean="0"/>
                <a:t>성의 생식 기관과 변화를 알아요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6" name="직사각형 5"/>
          <p:cNvSpPr/>
          <p:nvPr/>
        </p:nvSpPr>
        <p:spPr>
          <a:xfrm>
            <a:off x="7016174" y="6353593"/>
            <a:ext cx="150940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가슴에 몽우리가 생기고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유방이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발달한다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몸에 알맞은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크기의 속옷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브래지어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입는다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가슴에 충격이 가지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않도록 주의하고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보호한다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467704" y="1728270"/>
            <a:ext cx="5740597" cy="11983025"/>
            <a:chOff x="467704" y="1728270"/>
            <a:chExt cx="5740597" cy="11983025"/>
          </a:xfrm>
        </p:grpSpPr>
        <p:grpSp>
          <p:nvGrpSpPr>
            <p:cNvPr id="28" name="그룹 27"/>
            <p:cNvGrpSpPr/>
            <p:nvPr/>
          </p:nvGrpSpPr>
          <p:grpSpPr>
            <a:xfrm>
              <a:off x="467704" y="1728270"/>
              <a:ext cx="5740597" cy="3768529"/>
              <a:chOff x="4530979" y="1871876"/>
              <a:chExt cx="4997280" cy="3747298"/>
            </a:xfrm>
          </p:grpSpPr>
          <p:sp>
            <p:nvSpPr>
              <p:cNvPr id="35" name="구름 34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5165172" y="2268208"/>
                <a:ext cx="3728893" cy="3066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1645920" y="5593976"/>
              <a:ext cx="3364992" cy="8117319"/>
              <a:chOff x="1645920" y="5593976"/>
              <a:chExt cx="3364992" cy="8117319"/>
            </a:xfrm>
          </p:grpSpPr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3"/>
              <a:srcRect l="34416" t="20824" r="31292" b="6038"/>
              <a:stretch/>
            </p:blipFill>
            <p:spPr>
              <a:xfrm>
                <a:off x="1883664" y="5593976"/>
                <a:ext cx="2889504" cy="8117319"/>
              </a:xfrm>
              <a:prstGeom prst="rect">
                <a:avLst/>
              </a:prstGeom>
            </p:spPr>
          </p:pic>
          <p:sp>
            <p:nvSpPr>
              <p:cNvPr id="31" name="직사각형 30"/>
              <p:cNvSpPr/>
              <p:nvPr/>
            </p:nvSpPr>
            <p:spPr>
              <a:xfrm>
                <a:off x="4645152" y="5630264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4645152" y="8722247"/>
                <a:ext cx="365760" cy="498904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700784" y="8911223"/>
                <a:ext cx="420624" cy="480007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645920" y="5828563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754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여</a:t>
              </a:r>
              <a:r>
                <a:rPr lang="ko-KR" altLang="en-US" sz="5500" dirty="0" smtClean="0"/>
                <a:t>성의 생식 기관과 변화를 알아요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7" name="직사각형 6"/>
          <p:cNvSpPr/>
          <p:nvPr/>
        </p:nvSpPr>
        <p:spPr>
          <a:xfrm>
            <a:off x="6686990" y="6991912"/>
            <a:ext cx="148928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골반이 커지고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엉덩이가 넓어진다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골반이 커지면서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체형에 맞는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옷을 선택한다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467704" y="1728270"/>
            <a:ext cx="5740597" cy="11983025"/>
            <a:chOff x="467704" y="1728270"/>
            <a:chExt cx="5740597" cy="11983025"/>
          </a:xfrm>
        </p:grpSpPr>
        <p:grpSp>
          <p:nvGrpSpPr>
            <p:cNvPr id="22" name="그룹 21"/>
            <p:cNvGrpSpPr/>
            <p:nvPr/>
          </p:nvGrpSpPr>
          <p:grpSpPr>
            <a:xfrm>
              <a:off x="467704" y="1728270"/>
              <a:ext cx="5740597" cy="3768529"/>
              <a:chOff x="4530979" y="1871876"/>
              <a:chExt cx="4997280" cy="3747298"/>
            </a:xfrm>
          </p:grpSpPr>
          <p:sp>
            <p:nvSpPr>
              <p:cNvPr id="23" name="구름 22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5165172" y="2268208"/>
                <a:ext cx="3728893" cy="3066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645920" y="5593976"/>
              <a:ext cx="3364992" cy="8117319"/>
              <a:chOff x="1645920" y="5593976"/>
              <a:chExt cx="3364992" cy="8117319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3"/>
              <a:srcRect l="34416" t="20824" r="31292" b="6038"/>
              <a:stretch/>
            </p:blipFill>
            <p:spPr>
              <a:xfrm>
                <a:off x="1883664" y="5593976"/>
                <a:ext cx="2889504" cy="8117319"/>
              </a:xfrm>
              <a:prstGeom prst="rect">
                <a:avLst/>
              </a:prstGeom>
            </p:spPr>
          </p:pic>
          <p:sp>
            <p:nvSpPr>
              <p:cNvPr id="3" name="직사각형 2"/>
              <p:cNvSpPr/>
              <p:nvPr/>
            </p:nvSpPr>
            <p:spPr>
              <a:xfrm>
                <a:off x="4645152" y="5630264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4645152" y="8722247"/>
                <a:ext cx="365760" cy="498904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1700784" y="8911223"/>
                <a:ext cx="420624" cy="480007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1645920" y="5828563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4462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여</a:t>
              </a:r>
              <a:r>
                <a:rPr lang="ko-KR" altLang="en-US" sz="5500" dirty="0" smtClean="0"/>
                <a:t>성의 생식 기관과 변화를 알아요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3" name="직사각형 2"/>
          <p:cNvSpPr/>
          <p:nvPr/>
        </p:nvSpPr>
        <p:spPr>
          <a:xfrm>
            <a:off x="7105431" y="5828563"/>
            <a:ext cx="159923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생식기 주변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겨드랑이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다리에 체모가 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감염 위험이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있으므로 체모는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함부로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자르지 않는다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매일 목욕을 해서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땀과 피지를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씻어 낸다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/>
          </a:p>
        </p:txBody>
      </p:sp>
      <p:grpSp>
        <p:nvGrpSpPr>
          <p:cNvPr id="14" name="그룹 13"/>
          <p:cNvGrpSpPr/>
          <p:nvPr/>
        </p:nvGrpSpPr>
        <p:grpSpPr>
          <a:xfrm>
            <a:off x="467704" y="1728270"/>
            <a:ext cx="5740597" cy="11983025"/>
            <a:chOff x="467704" y="1728270"/>
            <a:chExt cx="5740597" cy="11983025"/>
          </a:xfrm>
        </p:grpSpPr>
        <p:grpSp>
          <p:nvGrpSpPr>
            <p:cNvPr id="15" name="그룹 14"/>
            <p:cNvGrpSpPr/>
            <p:nvPr/>
          </p:nvGrpSpPr>
          <p:grpSpPr>
            <a:xfrm>
              <a:off x="467704" y="1728270"/>
              <a:ext cx="5740597" cy="3768529"/>
              <a:chOff x="4530979" y="1871876"/>
              <a:chExt cx="4997280" cy="3747298"/>
            </a:xfrm>
          </p:grpSpPr>
          <p:sp>
            <p:nvSpPr>
              <p:cNvPr id="32" name="구름 3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5165172" y="2268208"/>
                <a:ext cx="3728893" cy="3066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그룹 15"/>
            <p:cNvGrpSpPr/>
            <p:nvPr/>
          </p:nvGrpSpPr>
          <p:grpSpPr>
            <a:xfrm>
              <a:off x="1645920" y="5593976"/>
              <a:ext cx="3364992" cy="8117319"/>
              <a:chOff x="1645920" y="5593976"/>
              <a:chExt cx="3364992" cy="8117319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3"/>
              <a:srcRect l="34416" t="20824" r="31292" b="6038"/>
              <a:stretch/>
            </p:blipFill>
            <p:spPr>
              <a:xfrm>
                <a:off x="1883664" y="5593976"/>
                <a:ext cx="2889504" cy="8117319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4645152" y="5630264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4645152" y="8722247"/>
                <a:ext cx="365760" cy="498904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700784" y="8911223"/>
                <a:ext cx="420624" cy="480007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645920" y="5828563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2753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여</a:t>
              </a:r>
              <a:r>
                <a:rPr lang="ko-KR" altLang="en-US" sz="5500" dirty="0" smtClean="0"/>
                <a:t>성의 생식 기관과 변화를 알아요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7" name="직사각형 26"/>
          <p:cNvSpPr/>
          <p:nvPr/>
        </p:nvSpPr>
        <p:spPr>
          <a:xfrm>
            <a:off x="7101655" y="4845008"/>
            <a:ext cx="16654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 분비물이 나온다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소변을 본 뒤에는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앞에서 뒤로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닦는다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➋ 외부 생식기는 </a:t>
            </a:r>
            <a:r>
              <a:rPr lang="ko-KR" altLang="en-US" sz="55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약산성비누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2~3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사용하여 씻는다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➌ 질 분비물이 많거나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색깔이 짙고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냄새가 심하면 병원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진료를 받는다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467704" y="1728270"/>
            <a:ext cx="5740597" cy="11983025"/>
            <a:chOff x="467704" y="1728270"/>
            <a:chExt cx="5740597" cy="11983025"/>
          </a:xfrm>
        </p:grpSpPr>
        <p:grpSp>
          <p:nvGrpSpPr>
            <p:cNvPr id="35" name="그룹 34"/>
            <p:cNvGrpSpPr/>
            <p:nvPr/>
          </p:nvGrpSpPr>
          <p:grpSpPr>
            <a:xfrm>
              <a:off x="467704" y="1728270"/>
              <a:ext cx="5740597" cy="3768529"/>
              <a:chOff x="4530979" y="1871876"/>
              <a:chExt cx="4997280" cy="3747298"/>
            </a:xfrm>
          </p:grpSpPr>
          <p:sp>
            <p:nvSpPr>
              <p:cNvPr id="42" name="구름 4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165172" y="2268208"/>
                <a:ext cx="3728893" cy="3066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1645920" y="5593976"/>
              <a:ext cx="3364992" cy="8117319"/>
              <a:chOff x="1645920" y="5593976"/>
              <a:chExt cx="3364992" cy="8117319"/>
            </a:xfrm>
          </p:grpSpPr>
          <p:pic>
            <p:nvPicPr>
              <p:cNvPr id="37" name="그림 36"/>
              <p:cNvPicPr>
                <a:picLocks noChangeAspect="1"/>
              </p:cNvPicPr>
              <p:nvPr/>
            </p:nvPicPr>
            <p:blipFill rotWithShape="1">
              <a:blip r:embed="rId3"/>
              <a:srcRect l="34416" t="20824" r="31292" b="6038"/>
              <a:stretch/>
            </p:blipFill>
            <p:spPr>
              <a:xfrm>
                <a:off x="1883664" y="5593976"/>
                <a:ext cx="2889504" cy="8117319"/>
              </a:xfrm>
              <a:prstGeom prst="rect">
                <a:avLst/>
              </a:prstGeom>
            </p:spPr>
          </p:pic>
          <p:sp>
            <p:nvSpPr>
              <p:cNvPr id="38" name="직사각형 37"/>
              <p:cNvSpPr/>
              <p:nvPr/>
            </p:nvSpPr>
            <p:spPr>
              <a:xfrm>
                <a:off x="4645152" y="5630264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4645152" y="8722247"/>
                <a:ext cx="365760" cy="498904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700784" y="8911223"/>
                <a:ext cx="420624" cy="480007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1645920" y="5828563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5307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66800" y="4544391"/>
            <a:ext cx="52387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DBA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태교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아이 밸 태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胎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가르칠 교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敎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353300" y="4544391"/>
            <a:ext cx="160401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아이를 밴 여자가 태아에게 좋은 영향을 주기 위하여 마음을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바르게 하고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언행을 삼가는 일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임신부는 </a:t>
            </a:r>
            <a:r>
              <a:rPr lang="ko-KR" altLang="en-US" sz="5500" b="1" dirty="0">
                <a:solidFill>
                  <a:srgbClr val="6DBA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태교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위해 말과 행동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마음가짐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음식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조심한다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우리나라에도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신라 말기에 이미 </a:t>
            </a:r>
            <a:r>
              <a:rPr lang="ko-KR" altLang="en-US" sz="5500" b="1" dirty="0">
                <a:solidFill>
                  <a:srgbClr val="6DBA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태교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대한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기록이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66800" y="1565126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50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여</a:t>
              </a:r>
              <a:r>
                <a:rPr lang="ko-KR" altLang="en-US" sz="5500" dirty="0" smtClean="0"/>
                <a:t>성의 생식 기관과 변화를 알아요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6414221" y="6221983"/>
            <a:ext cx="173967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여드름이 난다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 </a:t>
            </a:r>
            <a:r>
              <a:rPr lang="ko-KR" altLang="en-US" sz="55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피지샘이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막히지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않도록 피부를 머리카락으로 가리지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않고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비누로 깨끗이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씻어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청결하게 한다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67704" y="1728270"/>
            <a:ext cx="5740597" cy="11983025"/>
            <a:chOff x="467704" y="1728270"/>
            <a:chExt cx="5740597" cy="11983025"/>
          </a:xfrm>
        </p:grpSpPr>
        <p:grpSp>
          <p:nvGrpSpPr>
            <p:cNvPr id="15" name="그룹 14"/>
            <p:cNvGrpSpPr/>
            <p:nvPr/>
          </p:nvGrpSpPr>
          <p:grpSpPr>
            <a:xfrm>
              <a:off x="467704" y="1728270"/>
              <a:ext cx="5740597" cy="3768529"/>
              <a:chOff x="4530979" y="1871876"/>
              <a:chExt cx="4997280" cy="3747298"/>
            </a:xfrm>
          </p:grpSpPr>
          <p:sp>
            <p:nvSpPr>
              <p:cNvPr id="32" name="구름 3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5165172" y="2268208"/>
                <a:ext cx="3728893" cy="3066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1645920" y="5593976"/>
              <a:ext cx="3364992" cy="8117319"/>
              <a:chOff x="1645920" y="5593976"/>
              <a:chExt cx="3364992" cy="8117319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3"/>
              <a:srcRect l="34416" t="20824" r="31292" b="6038"/>
              <a:stretch/>
            </p:blipFill>
            <p:spPr>
              <a:xfrm>
                <a:off x="1883664" y="5593976"/>
                <a:ext cx="2889504" cy="8117319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4645152" y="5630264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4645152" y="8722247"/>
                <a:ext cx="365760" cy="498904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700784" y="8911223"/>
                <a:ext cx="420624" cy="480007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645920" y="5828563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7179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여</a:t>
              </a:r>
              <a:r>
                <a:rPr lang="ko-KR" altLang="en-US" sz="5500" dirty="0" smtClean="0"/>
                <a:t>성의 생식 기관과 변화를 알아요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6597101" y="5030461"/>
            <a:ext cx="1728702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난관 </a:t>
            </a:r>
            <a:r>
              <a:rPr lang="en-US" altLang="ko-KR" sz="5500" b="1" dirty="0" smtClean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500" b="1" dirty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나팔관</a:t>
            </a:r>
            <a:r>
              <a:rPr lang="en-US" altLang="ko-KR" sz="5500" b="1" dirty="0" smtClean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난소에서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생긴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난자를 자궁으로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보내는 길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자궁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수정란이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착상하고 태아가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자랄 수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있도록 지켜주는 </a:t>
            </a:r>
            <a:endParaRPr lang="en-US" altLang="ko-KR" sz="55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곳으로 임신을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하지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않으면 </a:t>
            </a:r>
            <a:r>
              <a:rPr lang="ko-KR" altLang="en-US" sz="55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월경현상이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일어남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난소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난포를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성숙시켜 난자를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생산하는 곳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F8B60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외부 생식기와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내부 생식기를 연결하는 길이며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월경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endParaRPr lang="en-US" altLang="ko-KR" sz="55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혈액과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아기가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나오는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통로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67704" y="1728270"/>
            <a:ext cx="5740597" cy="11983025"/>
            <a:chOff x="467704" y="1728270"/>
            <a:chExt cx="5740597" cy="11983025"/>
          </a:xfrm>
        </p:grpSpPr>
        <p:grpSp>
          <p:nvGrpSpPr>
            <p:cNvPr id="15" name="그룹 14"/>
            <p:cNvGrpSpPr/>
            <p:nvPr/>
          </p:nvGrpSpPr>
          <p:grpSpPr>
            <a:xfrm>
              <a:off x="467704" y="1728270"/>
              <a:ext cx="5740597" cy="3768529"/>
              <a:chOff x="4530979" y="1871876"/>
              <a:chExt cx="4997280" cy="3747298"/>
            </a:xfrm>
          </p:grpSpPr>
          <p:sp>
            <p:nvSpPr>
              <p:cNvPr id="32" name="구름 31"/>
              <p:cNvSpPr/>
              <p:nvPr/>
            </p:nvSpPr>
            <p:spPr>
              <a:xfrm rot="414763">
                <a:off x="4530979" y="1871876"/>
                <a:ext cx="4997280" cy="3747298"/>
              </a:xfrm>
              <a:prstGeom prst="cloud">
                <a:avLst/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5165172" y="2268208"/>
                <a:ext cx="3728893" cy="3066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사춘기 </a:t>
                </a: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성의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신체변화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및</a:t>
                </a:r>
                <a:endPara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관리법</a:t>
                </a:r>
                <a:endParaRPr lang="ko-KR" altLang="en-US" sz="5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1645920" y="5593976"/>
              <a:ext cx="3364992" cy="8117319"/>
              <a:chOff x="1645920" y="5593976"/>
              <a:chExt cx="3364992" cy="8117319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3"/>
              <a:srcRect l="34416" t="20824" r="31292" b="6038"/>
              <a:stretch/>
            </p:blipFill>
            <p:spPr>
              <a:xfrm>
                <a:off x="1883664" y="5593976"/>
                <a:ext cx="2889504" cy="8117319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4645152" y="5630264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4645152" y="8722247"/>
                <a:ext cx="365760" cy="498904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700784" y="8911223"/>
                <a:ext cx="420624" cy="4800071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645920" y="5828563"/>
                <a:ext cx="365760" cy="267248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9846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310" y="2213555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1931285"/>
            <a:ext cx="18802443" cy="1927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다음은 사춘기 여성의 신체 변화입니다</a:t>
            </a:r>
            <a:r>
              <a:rPr lang="en-US" altLang="ko-KR" sz="5500" dirty="0"/>
              <a:t>. </a:t>
            </a:r>
            <a:r>
              <a:rPr lang="ko-KR" altLang="en-US" sz="5500" dirty="0" smtClean="0"/>
              <a:t>알맞은 </a:t>
            </a:r>
            <a:r>
              <a:rPr lang="ko-KR" altLang="en-US" sz="5500" dirty="0"/>
              <a:t>내용을 서로 연결해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부모님께 감사 편지 쓰기"/>
          <p:cNvSpPr txBox="1"/>
          <p:nvPr/>
        </p:nvSpPr>
        <p:spPr>
          <a:xfrm>
            <a:off x="4571999" y="786824"/>
            <a:ext cx="1027785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사춘기 여성의 신체 변화 알아보기</a:t>
            </a:r>
            <a:endParaRPr sz="5500" dirty="0"/>
          </a:p>
        </p:txBody>
      </p:sp>
      <p:pic>
        <p:nvPicPr>
          <p:cNvPr id="28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그룹 33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35" name="그룹 34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37" name="이미지" descr="이미지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8" name="직사각형 37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3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876955" y="4170961"/>
            <a:ext cx="20143827" cy="1409021"/>
            <a:chOff x="2876955" y="4847122"/>
            <a:chExt cx="20143827" cy="1409021"/>
          </a:xfrm>
        </p:grpSpPr>
        <p:grpSp>
          <p:nvGrpSpPr>
            <p:cNvPr id="7" name="그룹 6"/>
            <p:cNvGrpSpPr/>
            <p:nvPr/>
          </p:nvGrpSpPr>
          <p:grpSpPr>
            <a:xfrm>
              <a:off x="2876955" y="4847122"/>
              <a:ext cx="3468981" cy="1409021"/>
              <a:chOff x="2876955" y="4847122"/>
              <a:chExt cx="3468981" cy="1409021"/>
            </a:xfrm>
          </p:grpSpPr>
          <p:sp>
            <p:nvSpPr>
              <p:cNvPr id="5" name="모서리가 둥근 직사각형 4"/>
              <p:cNvSpPr/>
              <p:nvPr/>
            </p:nvSpPr>
            <p:spPr>
              <a:xfrm>
                <a:off x="2876955" y="4847122"/>
                <a:ext cx="3468981" cy="1409021"/>
              </a:xfrm>
              <a:prstGeom prst="roundRect">
                <a:avLst>
                  <a:gd name="adj" fmla="val 34425"/>
                </a:avLst>
              </a:prstGeom>
              <a:solidFill>
                <a:srgbClr val="EDE7F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부모님께 감사 편지 쓰기"/>
              <p:cNvSpPr txBox="1"/>
              <p:nvPr/>
            </p:nvSpPr>
            <p:spPr>
              <a:xfrm>
                <a:off x="3879925" y="5061124"/>
                <a:ext cx="1463041" cy="981016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유방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10272277" y="4847122"/>
              <a:ext cx="12748505" cy="1409021"/>
              <a:chOff x="2876955" y="4847122"/>
              <a:chExt cx="9652198" cy="1409021"/>
            </a:xfrm>
          </p:grpSpPr>
          <p:sp>
            <p:nvSpPr>
              <p:cNvPr id="21" name="모서리가 둥근 직사각형 20"/>
              <p:cNvSpPr/>
              <p:nvPr/>
            </p:nvSpPr>
            <p:spPr>
              <a:xfrm>
                <a:off x="2876955" y="4847122"/>
                <a:ext cx="9652198" cy="1409021"/>
              </a:xfrm>
              <a:prstGeom prst="roundRect">
                <a:avLst>
                  <a:gd name="adj" fmla="val 33127"/>
                </a:avLst>
              </a:prstGeom>
              <a:solidFill>
                <a:schemeClr val="bg1"/>
              </a:solidFill>
              <a:ln w="28575" cap="flat">
                <a:solidFill>
                  <a:srgbClr val="5C2E8E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부모님께 감사 편지 쓰기"/>
              <p:cNvSpPr txBox="1"/>
              <p:nvPr/>
            </p:nvSpPr>
            <p:spPr>
              <a:xfrm>
                <a:off x="3378440" y="5061124"/>
                <a:ext cx="8649228" cy="981016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끈적한 액체</a:t>
                </a:r>
                <a:r>
                  <a:rPr lang="en-US" altLang="ko-KR" sz="5500" dirty="0" smtClean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5500" dirty="0" smtClean="0">
                    <a:solidFill>
                      <a:schemeClr val="tx1"/>
                    </a:solidFill>
                  </a:rPr>
                  <a:t>냉</a:t>
                </a:r>
                <a:r>
                  <a:rPr lang="en-US" altLang="ko-KR" sz="5500" dirty="0" smtClean="0">
                    <a:solidFill>
                      <a:schemeClr val="tx1"/>
                    </a:solidFill>
                  </a:rPr>
                  <a:t>)</a:t>
                </a:r>
                <a:r>
                  <a:rPr lang="ko-KR" altLang="en-US" sz="5500" dirty="0" smtClean="0">
                    <a:solidFill>
                      <a:schemeClr val="tx1"/>
                    </a:solidFill>
                  </a:rPr>
                  <a:t>를 분비한다</a:t>
                </a:r>
                <a:r>
                  <a:rPr lang="en-US" altLang="ko-KR" sz="5500" dirty="0" smtClean="0">
                    <a:solidFill>
                      <a:schemeClr val="tx1"/>
                    </a:solidFill>
                  </a:rPr>
                  <a:t>.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2837508" y="5964707"/>
            <a:ext cx="20195928" cy="2232595"/>
            <a:chOff x="2837508" y="7294118"/>
            <a:chExt cx="20195928" cy="2232595"/>
          </a:xfrm>
        </p:grpSpPr>
        <p:grpSp>
          <p:nvGrpSpPr>
            <p:cNvPr id="23" name="그룹 22"/>
            <p:cNvGrpSpPr/>
            <p:nvPr/>
          </p:nvGrpSpPr>
          <p:grpSpPr>
            <a:xfrm>
              <a:off x="2837508" y="7705905"/>
              <a:ext cx="3468981" cy="1409021"/>
              <a:chOff x="2876955" y="4847122"/>
              <a:chExt cx="3468981" cy="1409021"/>
            </a:xfrm>
          </p:grpSpPr>
          <p:sp>
            <p:nvSpPr>
              <p:cNvPr id="24" name="모서리가 둥근 직사각형 23"/>
              <p:cNvSpPr/>
              <p:nvPr/>
            </p:nvSpPr>
            <p:spPr>
              <a:xfrm>
                <a:off x="2876955" y="4847122"/>
                <a:ext cx="3468981" cy="1409021"/>
              </a:xfrm>
              <a:prstGeom prst="roundRect">
                <a:avLst>
                  <a:gd name="adj" fmla="val 34425"/>
                </a:avLst>
              </a:prstGeom>
              <a:solidFill>
                <a:srgbClr val="EDE7F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부모님께 감사 편지 쓰기"/>
              <p:cNvSpPr txBox="1"/>
              <p:nvPr/>
            </p:nvSpPr>
            <p:spPr>
              <a:xfrm>
                <a:off x="4245684" y="5061124"/>
                <a:ext cx="731521" cy="981016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질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10232830" y="7294118"/>
              <a:ext cx="12800606" cy="2232595"/>
              <a:chOff x="2876954" y="4847122"/>
              <a:chExt cx="9691645" cy="2232595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2876954" y="4847122"/>
                <a:ext cx="9691645" cy="2232595"/>
              </a:xfrm>
              <a:prstGeom prst="roundRect">
                <a:avLst>
                  <a:gd name="adj" fmla="val 33127"/>
                </a:avLst>
              </a:prstGeom>
              <a:solidFill>
                <a:schemeClr val="bg1"/>
              </a:solidFill>
              <a:ln w="28575" cap="flat">
                <a:solidFill>
                  <a:srgbClr val="5C2E8E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부모님께 감사 편지 쓰기"/>
              <p:cNvSpPr txBox="1"/>
              <p:nvPr/>
            </p:nvSpPr>
            <p:spPr>
              <a:xfrm>
                <a:off x="3378440" y="5448475"/>
                <a:ext cx="8920383" cy="981016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얼굴에 도톨도톨하게 작은</a:t>
                </a:r>
                <a:r>
                  <a:rPr lang="en-US" altLang="ko-KR" sz="5500" dirty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종기가 난다</a:t>
                </a:r>
                <a:r>
                  <a:rPr lang="en-US" altLang="ko-KR" sz="5500" dirty="0" smtClean="0">
                    <a:solidFill>
                      <a:schemeClr val="tx1"/>
                    </a:solidFill>
                  </a:rPr>
                  <a:t>.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837317" y="8582027"/>
            <a:ext cx="20326767" cy="2232595"/>
            <a:chOff x="2837317" y="10124673"/>
            <a:chExt cx="20326767" cy="2232595"/>
          </a:xfrm>
        </p:grpSpPr>
        <p:grpSp>
          <p:nvGrpSpPr>
            <p:cNvPr id="39" name="그룹 38"/>
            <p:cNvGrpSpPr/>
            <p:nvPr/>
          </p:nvGrpSpPr>
          <p:grpSpPr>
            <a:xfrm>
              <a:off x="2837317" y="10536460"/>
              <a:ext cx="3468981" cy="1409021"/>
              <a:chOff x="2876955" y="4847122"/>
              <a:chExt cx="3468981" cy="1409021"/>
            </a:xfrm>
          </p:grpSpPr>
          <p:sp>
            <p:nvSpPr>
              <p:cNvPr id="40" name="모서리가 둥근 직사각형 39"/>
              <p:cNvSpPr/>
              <p:nvPr/>
            </p:nvSpPr>
            <p:spPr>
              <a:xfrm>
                <a:off x="2876955" y="4847122"/>
                <a:ext cx="3468981" cy="1409021"/>
              </a:xfrm>
              <a:prstGeom prst="roundRect">
                <a:avLst>
                  <a:gd name="adj" fmla="val 34425"/>
                </a:avLst>
              </a:prstGeom>
              <a:solidFill>
                <a:srgbClr val="EDE7F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부모님께 감사 편지 쓰기"/>
              <p:cNvSpPr txBox="1"/>
              <p:nvPr/>
            </p:nvSpPr>
            <p:spPr>
              <a:xfrm>
                <a:off x="3425690" y="5061124"/>
                <a:ext cx="2450786" cy="981016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여드름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10101800" y="10124673"/>
              <a:ext cx="13062284" cy="2232595"/>
              <a:chOff x="2777893" y="4847122"/>
              <a:chExt cx="9889768" cy="2232595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2876954" y="4847122"/>
                <a:ext cx="9691645" cy="2232595"/>
              </a:xfrm>
              <a:prstGeom prst="roundRect">
                <a:avLst>
                  <a:gd name="adj" fmla="val 33127"/>
                </a:avLst>
              </a:prstGeom>
              <a:solidFill>
                <a:schemeClr val="bg1"/>
              </a:solidFill>
              <a:ln w="28575" cap="flat">
                <a:solidFill>
                  <a:srgbClr val="5C2E8E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부모님께 감사 편지 쓰기"/>
              <p:cNvSpPr txBox="1"/>
              <p:nvPr/>
            </p:nvSpPr>
            <p:spPr>
              <a:xfrm>
                <a:off x="2777893" y="5061124"/>
                <a:ext cx="9889768" cy="1890968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임신이 이루어지지 않을 때</a:t>
                </a:r>
                <a:r>
                  <a:rPr lang="en-US" altLang="ko-KR" sz="5500" dirty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자궁 내막이 혈액과 함께 몸 밖으로 배출되는 현상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869538" y="11199346"/>
            <a:ext cx="20143827" cy="1409021"/>
            <a:chOff x="2869538" y="11199346"/>
            <a:chExt cx="20143827" cy="1409021"/>
          </a:xfrm>
        </p:grpSpPr>
        <p:grpSp>
          <p:nvGrpSpPr>
            <p:cNvPr id="45" name="그룹 44"/>
            <p:cNvGrpSpPr/>
            <p:nvPr/>
          </p:nvGrpSpPr>
          <p:grpSpPr>
            <a:xfrm>
              <a:off x="2869538" y="11199346"/>
              <a:ext cx="3468981" cy="1409021"/>
              <a:chOff x="2876955" y="4847122"/>
              <a:chExt cx="3468981" cy="1409021"/>
            </a:xfrm>
          </p:grpSpPr>
          <p:sp>
            <p:nvSpPr>
              <p:cNvPr id="46" name="모서리가 둥근 직사각형 45"/>
              <p:cNvSpPr/>
              <p:nvPr/>
            </p:nvSpPr>
            <p:spPr>
              <a:xfrm>
                <a:off x="2876955" y="4847122"/>
                <a:ext cx="3468981" cy="1409021"/>
              </a:xfrm>
              <a:prstGeom prst="roundRect">
                <a:avLst>
                  <a:gd name="adj" fmla="val 34425"/>
                </a:avLst>
              </a:prstGeom>
              <a:solidFill>
                <a:srgbClr val="EDE7F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부모님께 감사 편지 쓰기"/>
              <p:cNvSpPr txBox="1"/>
              <p:nvPr/>
            </p:nvSpPr>
            <p:spPr>
              <a:xfrm>
                <a:off x="3879925" y="5061124"/>
                <a:ext cx="1463041" cy="981016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월경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10264860" y="11199346"/>
              <a:ext cx="12748505" cy="1409021"/>
              <a:chOff x="2876955" y="4847122"/>
              <a:chExt cx="9652198" cy="1409021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2876955" y="4847122"/>
                <a:ext cx="9652198" cy="1409021"/>
              </a:xfrm>
              <a:prstGeom prst="roundRect">
                <a:avLst>
                  <a:gd name="adj" fmla="val 33127"/>
                </a:avLst>
              </a:prstGeom>
              <a:solidFill>
                <a:schemeClr val="bg1"/>
              </a:solidFill>
              <a:ln w="28575" cap="flat">
                <a:solidFill>
                  <a:srgbClr val="5C2E8E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부모님께 감사 편지 쓰기"/>
              <p:cNvSpPr txBox="1"/>
              <p:nvPr/>
            </p:nvSpPr>
            <p:spPr>
              <a:xfrm>
                <a:off x="3378440" y="5061124"/>
                <a:ext cx="8649228" cy="981016"/>
              </a:xfrm>
              <a:prstGeom prst="rect">
                <a:avLst/>
              </a:prstGeom>
              <a:noFill/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ct val="160000"/>
                  </a:lnSpc>
                  <a:defRPr sz="6500" b="1">
                    <a:solidFill>
                      <a:srgbClr val="6F2F9A"/>
                    </a:solidFill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tx1"/>
                    </a:solidFill>
                  </a:rPr>
                  <a:t>멍울이 생긴다</a:t>
                </a:r>
                <a:r>
                  <a:rPr lang="en-US" altLang="ko-KR" sz="5500" dirty="0" smtClean="0">
                    <a:solidFill>
                      <a:schemeClr val="tx1"/>
                    </a:solidFill>
                  </a:rPr>
                  <a:t>.</a:t>
                </a:r>
                <a:endParaRPr sz="55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타원 11"/>
          <p:cNvSpPr/>
          <p:nvPr/>
        </p:nvSpPr>
        <p:spPr>
          <a:xfrm>
            <a:off x="6646253" y="4640287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9609921" y="4640287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6646253" y="6804367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9609921" y="6804367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6646253" y="9492703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9609921" y="9492703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6646253" y="11656783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9609921" y="11656783"/>
            <a:ext cx="360000" cy="360000"/>
          </a:xfrm>
          <a:prstGeom prst="ellipse">
            <a:avLst/>
          </a:prstGeom>
          <a:solidFill>
            <a:srgbClr val="5C2E8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cxnSp>
        <p:nvCxnSpPr>
          <p:cNvPr id="14" name="직선 연결선 13"/>
          <p:cNvCxnSpPr>
            <a:stCxn id="12" idx="4"/>
          </p:cNvCxnSpPr>
          <p:nvPr/>
        </p:nvCxnSpPr>
        <p:spPr>
          <a:xfrm>
            <a:off x="6826253" y="5000287"/>
            <a:ext cx="2939539" cy="6895009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직선 연결선 16"/>
          <p:cNvCxnSpPr/>
          <p:nvPr/>
        </p:nvCxnSpPr>
        <p:spPr>
          <a:xfrm flipV="1">
            <a:off x="6838318" y="4764967"/>
            <a:ext cx="2927474" cy="2202761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직선 연결선 58"/>
          <p:cNvCxnSpPr/>
          <p:nvPr/>
        </p:nvCxnSpPr>
        <p:spPr>
          <a:xfrm flipV="1">
            <a:off x="6826253" y="6967728"/>
            <a:ext cx="2939539" cy="2688336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직선 연결선 60"/>
          <p:cNvCxnSpPr/>
          <p:nvPr/>
        </p:nvCxnSpPr>
        <p:spPr>
          <a:xfrm flipV="1">
            <a:off x="6826253" y="9692640"/>
            <a:ext cx="2939539" cy="2202656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21617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8605729" y="1971146"/>
            <a:ext cx="1737360" cy="508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월경이 시작되었어요</a:t>
              </a:r>
              <a:endParaRPr lang="ko-KR" altLang="en-US" sz="5500" dirty="0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4" name="그룹 33"/>
          <p:cNvGrpSpPr/>
          <p:nvPr/>
        </p:nvGrpSpPr>
        <p:grpSpPr>
          <a:xfrm>
            <a:off x="467704" y="2838448"/>
            <a:ext cx="15040994" cy="1061831"/>
            <a:chOff x="467704" y="645520"/>
            <a:chExt cx="15040994" cy="1061831"/>
          </a:xfrm>
        </p:grpSpPr>
        <p:sp>
          <p:nvSpPr>
            <p:cNvPr id="3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월경통이란</a:t>
              </a:r>
              <a:r>
                <a:rPr lang="ko-KR" altLang="en-US" sz="5500" dirty="0" smtClean="0"/>
                <a:t> 무엇인가요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1814253" y="5869171"/>
            <a:ext cx="7877173" cy="5049104"/>
            <a:chOff x="1814253" y="4168387"/>
            <a:chExt cx="7877173" cy="504910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/>
            <a:srcRect l="6819" t="5115" r="55785" b="64791"/>
            <a:stretch/>
          </p:blipFill>
          <p:spPr>
            <a:xfrm>
              <a:off x="3434028" y="4168387"/>
              <a:ext cx="4297680" cy="3035809"/>
            </a:xfrm>
            <a:prstGeom prst="rect">
              <a:avLst/>
            </a:prstGeom>
          </p:spPr>
        </p:pic>
        <p:grpSp>
          <p:nvGrpSpPr>
            <p:cNvPr id="9" name="그룹 8"/>
            <p:cNvGrpSpPr/>
            <p:nvPr/>
          </p:nvGrpSpPr>
          <p:grpSpPr>
            <a:xfrm>
              <a:off x="1814253" y="7083573"/>
              <a:ext cx="7877173" cy="2133918"/>
              <a:chOff x="2084088" y="7083573"/>
              <a:chExt cx="7877173" cy="2133918"/>
            </a:xfrm>
          </p:grpSpPr>
          <p:sp>
            <p:nvSpPr>
              <p:cNvPr id="7" name="모서리가 둥근 직사각형 6"/>
              <p:cNvSpPr/>
              <p:nvPr/>
            </p:nvSpPr>
            <p:spPr>
              <a:xfrm>
                <a:off x="2084088" y="7161576"/>
                <a:ext cx="7877173" cy="1977912"/>
              </a:xfrm>
              <a:prstGeom prst="roundRect">
                <a:avLst>
                  <a:gd name="adj" fmla="val 31001"/>
                </a:avLst>
              </a:prstGeom>
              <a:solidFill>
                <a:srgbClr val="F2945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60301" y="7083573"/>
                <a:ext cx="7524747" cy="21339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5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따뜻한 물을 마시고 자극적인 음식 피하기</a:t>
                </a:r>
                <a:endParaRPr kumimoji="0" lang="ko-KR" altLang="en-US" sz="55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sp>
        <p:nvSpPr>
          <p:cNvPr id="10" name="직사각형 9"/>
          <p:cNvSpPr/>
          <p:nvPr/>
        </p:nvSpPr>
        <p:spPr>
          <a:xfrm>
            <a:off x="11134988" y="7083573"/>
            <a:ext cx="12192000" cy="2039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충분하게 수분을 섭취하고 맵고 짠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음식과 기름진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음식은 피해요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40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8605729" y="1971146"/>
            <a:ext cx="1737360" cy="508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467704" y="626323"/>
            <a:ext cx="15040994" cy="1061831"/>
            <a:chOff x="467704" y="645520"/>
            <a:chExt cx="15040994" cy="1061831"/>
          </a:xfrm>
        </p:grpSpPr>
        <p:sp>
          <p:nvSpPr>
            <p:cNvPr id="3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월경통이란</a:t>
              </a:r>
              <a:r>
                <a:rPr lang="ko-KR" altLang="en-US" sz="5500" dirty="0" smtClean="0"/>
                <a:t> 무엇인가요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1814252" y="3447661"/>
            <a:ext cx="7877173" cy="5674932"/>
            <a:chOff x="13743951" y="3570799"/>
            <a:chExt cx="7877173" cy="5674932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3"/>
            <a:srcRect l="51376" t="-669" r="11228" b="64791"/>
            <a:stretch/>
          </p:blipFill>
          <p:spPr>
            <a:xfrm>
              <a:off x="15438736" y="3570799"/>
              <a:ext cx="4297680" cy="3619341"/>
            </a:xfrm>
            <a:prstGeom prst="rect">
              <a:avLst/>
            </a:prstGeom>
          </p:spPr>
        </p:pic>
        <p:grpSp>
          <p:nvGrpSpPr>
            <p:cNvPr id="42" name="그룹 41"/>
            <p:cNvGrpSpPr/>
            <p:nvPr/>
          </p:nvGrpSpPr>
          <p:grpSpPr>
            <a:xfrm>
              <a:off x="13743951" y="7111813"/>
              <a:ext cx="7877173" cy="2133918"/>
              <a:chOff x="2084088" y="7083573"/>
              <a:chExt cx="7877173" cy="2133918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2084088" y="7161576"/>
                <a:ext cx="7877173" cy="1977912"/>
              </a:xfrm>
              <a:prstGeom prst="roundRect">
                <a:avLst>
                  <a:gd name="adj" fmla="val 31001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260301" y="7083573"/>
                <a:ext cx="7524747" cy="21339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복식 호흡과 </a:t>
                </a:r>
                <a:endParaRPr lang="en-US" altLang="ko-KR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허리 운동하기</a:t>
                </a:r>
                <a:endParaRPr kumimoji="0" lang="ko-KR" altLang="en-US" sz="55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sp>
        <p:nvSpPr>
          <p:cNvPr id="45" name="직사각형 44"/>
          <p:cNvSpPr/>
          <p:nvPr/>
        </p:nvSpPr>
        <p:spPr>
          <a:xfrm>
            <a:off x="11134988" y="7083573"/>
            <a:ext cx="11408131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혈액 순환을 돕고 내장 근육을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움직여 통증을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줄이는 운동을 해요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9022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8605729" y="1971146"/>
            <a:ext cx="1737360" cy="508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467704" y="626323"/>
            <a:ext cx="15040994" cy="1061831"/>
            <a:chOff x="467704" y="645520"/>
            <a:chExt cx="15040994" cy="1061831"/>
          </a:xfrm>
        </p:grpSpPr>
        <p:sp>
          <p:nvSpPr>
            <p:cNvPr id="3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월경통이란</a:t>
              </a:r>
              <a:r>
                <a:rPr lang="ko-KR" altLang="en-US" sz="5500" dirty="0" smtClean="0"/>
                <a:t> 무엇인가요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1" name="그룹 20"/>
          <p:cNvGrpSpPr/>
          <p:nvPr/>
        </p:nvGrpSpPr>
        <p:grpSpPr>
          <a:xfrm>
            <a:off x="1814252" y="3734914"/>
            <a:ext cx="7877173" cy="5309676"/>
            <a:chOff x="2084088" y="3829812"/>
            <a:chExt cx="7877173" cy="5309676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3"/>
            <a:srcRect l="6819" t="50250" r="55785" b="15662"/>
            <a:stretch/>
          </p:blipFill>
          <p:spPr>
            <a:xfrm>
              <a:off x="3873834" y="3829812"/>
              <a:ext cx="4297680" cy="3438641"/>
            </a:xfrm>
            <a:prstGeom prst="rect">
              <a:avLst/>
            </a:prstGeom>
          </p:spPr>
        </p:pic>
        <p:grpSp>
          <p:nvGrpSpPr>
            <p:cNvPr id="23" name="그룹 22"/>
            <p:cNvGrpSpPr/>
            <p:nvPr/>
          </p:nvGrpSpPr>
          <p:grpSpPr>
            <a:xfrm>
              <a:off x="2084088" y="7161576"/>
              <a:ext cx="7877173" cy="1977912"/>
              <a:chOff x="2084088" y="7161576"/>
              <a:chExt cx="7877173" cy="1977912"/>
            </a:xfrm>
          </p:grpSpPr>
          <p:sp>
            <p:nvSpPr>
              <p:cNvPr id="24" name="모서리가 둥근 직사각형 23"/>
              <p:cNvSpPr/>
              <p:nvPr/>
            </p:nvSpPr>
            <p:spPr>
              <a:xfrm>
                <a:off x="2084088" y="7161576"/>
                <a:ext cx="7877173" cy="1977912"/>
              </a:xfrm>
              <a:prstGeom prst="roundRect">
                <a:avLst>
                  <a:gd name="adj" fmla="val 31001"/>
                </a:avLst>
              </a:prstGeom>
              <a:solidFill>
                <a:srgbClr val="F2945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60301" y="7591404"/>
                <a:ext cx="7524747" cy="1118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5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아랫배 따뜻하게 감싸기</a:t>
                </a:r>
                <a:endParaRPr kumimoji="0" lang="ko-KR" altLang="en-US" sz="55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sp>
        <p:nvSpPr>
          <p:cNvPr id="26" name="직사각형 25"/>
          <p:cNvSpPr/>
          <p:nvPr/>
        </p:nvSpPr>
        <p:spPr>
          <a:xfrm>
            <a:off x="11153106" y="5983272"/>
            <a:ext cx="111033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핫팩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온찜질로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아랫배를 따뜻하게 하고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헐렁하고 편한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옷을 입거나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족욕으로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발과 다리를 보온해요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8007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8605729" y="1971146"/>
            <a:ext cx="1737360" cy="508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467704" y="626323"/>
            <a:ext cx="15040994" cy="1061831"/>
            <a:chOff x="467704" y="645520"/>
            <a:chExt cx="15040994" cy="1061831"/>
          </a:xfrm>
        </p:grpSpPr>
        <p:sp>
          <p:nvSpPr>
            <p:cNvPr id="3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 smtClean="0"/>
                <a:t>월경통이란</a:t>
              </a:r>
              <a:r>
                <a:rPr lang="ko-KR" altLang="en-US" sz="5500" dirty="0" smtClean="0"/>
                <a:t> 무엇인가요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1814252" y="3995577"/>
            <a:ext cx="7877173" cy="5038642"/>
            <a:chOff x="12026977" y="4100846"/>
            <a:chExt cx="7877173" cy="5038642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3"/>
            <a:srcRect l="51376" t="52970" r="11228" b="15663"/>
            <a:stretch/>
          </p:blipFill>
          <p:spPr>
            <a:xfrm>
              <a:off x="13588834" y="4100846"/>
              <a:ext cx="4297680" cy="3164321"/>
            </a:xfrm>
            <a:prstGeom prst="rect">
              <a:avLst/>
            </a:prstGeom>
          </p:spPr>
        </p:pic>
        <p:grpSp>
          <p:nvGrpSpPr>
            <p:cNvPr id="29" name="그룹 28"/>
            <p:cNvGrpSpPr/>
            <p:nvPr/>
          </p:nvGrpSpPr>
          <p:grpSpPr>
            <a:xfrm>
              <a:off x="12026977" y="7161576"/>
              <a:ext cx="7877173" cy="1977912"/>
              <a:chOff x="2084088" y="7161576"/>
              <a:chExt cx="7877173" cy="1977912"/>
            </a:xfrm>
          </p:grpSpPr>
          <p:sp>
            <p:nvSpPr>
              <p:cNvPr id="30" name="모서리가 둥근 직사각형 29"/>
              <p:cNvSpPr/>
              <p:nvPr/>
            </p:nvSpPr>
            <p:spPr>
              <a:xfrm>
                <a:off x="2084088" y="7161576"/>
                <a:ext cx="7877173" cy="1977912"/>
              </a:xfrm>
              <a:prstGeom prst="roundRect">
                <a:avLst>
                  <a:gd name="adj" fmla="val 31001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260301" y="7591404"/>
                <a:ext cx="7524747" cy="1118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5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너무 아프면 진통제 먹기</a:t>
                </a:r>
                <a:endParaRPr kumimoji="0" lang="ko-KR" altLang="en-US" sz="55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sp>
        <p:nvSpPr>
          <p:cNvPr id="32" name="직사각형 31"/>
          <p:cNvSpPr/>
          <p:nvPr/>
        </p:nvSpPr>
        <p:spPr>
          <a:xfrm>
            <a:off x="11153106" y="7025752"/>
            <a:ext cx="8711184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통증이 가라앉지 않고 너무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심할때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사용해요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987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그룹 111"/>
          <p:cNvGrpSpPr/>
          <p:nvPr/>
        </p:nvGrpSpPr>
        <p:grpSpPr>
          <a:xfrm>
            <a:off x="2413694" y="6246602"/>
            <a:ext cx="18736095" cy="7293731"/>
            <a:chOff x="61121" y="3745486"/>
            <a:chExt cx="7396271" cy="3826773"/>
          </a:xfrm>
        </p:grpSpPr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21" y="3745486"/>
              <a:ext cx="7396271" cy="3826773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1772830" y="4293574"/>
              <a:ext cx="937351" cy="351341"/>
            </a:xfrm>
            <a:prstGeom prst="rect">
              <a:avLst/>
            </a:prstGeom>
            <a:solidFill>
              <a:srgbClr val="ECF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3212590" y="4471044"/>
              <a:ext cx="937351" cy="351341"/>
            </a:xfrm>
            <a:prstGeom prst="rect">
              <a:avLst/>
            </a:prstGeom>
            <a:solidFill>
              <a:srgbClr val="EDF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5162749" y="4324115"/>
              <a:ext cx="937351" cy="351341"/>
            </a:xfrm>
            <a:prstGeom prst="rect">
              <a:avLst/>
            </a:prstGeom>
            <a:solidFill>
              <a:srgbClr val="FFF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2310" y="215926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875261"/>
            <a:ext cx="19003963" cy="2104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사춘기 때 나타나는 몸과 마음의 변화를 비교하는 그림에 나누어 정리해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53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부모님께 감사 편지 쓰기"/>
          <p:cNvSpPr txBox="1"/>
          <p:nvPr/>
        </p:nvSpPr>
        <p:spPr>
          <a:xfrm>
            <a:off x="4571999" y="786824"/>
            <a:ext cx="1027785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사춘기 몸과 마음의 변화 알아보기</a:t>
            </a:r>
            <a:endParaRPr sz="5500" dirty="0"/>
          </a:p>
        </p:txBody>
      </p:sp>
      <p:pic>
        <p:nvPicPr>
          <p:cNvPr id="5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" name="그룹 55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57" name="그룹 56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87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88" name="직사각형 87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8" name="직사각형 57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4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193812" y="7267948"/>
            <a:ext cx="511443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남자의 변화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9144578" y="8832816"/>
            <a:ext cx="284895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체모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여드름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710927" y="7685033"/>
            <a:ext cx="397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우리의 변화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5111051" y="9129524"/>
            <a:ext cx="2482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변성기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4082091" y="7267948"/>
            <a:ext cx="397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여자의 변화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15776913" y="9129524"/>
            <a:ext cx="2947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유방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413694" y="3972201"/>
            <a:ext cx="18721466" cy="2102099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5C2E8E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0873909" y="3592462"/>
            <a:ext cx="2482871" cy="872374"/>
            <a:chOff x="9344358" y="3493008"/>
            <a:chExt cx="2482871" cy="872374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344358" y="3511302"/>
              <a:ext cx="2482871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보기</a:t>
              </a:r>
              <a:endParaRPr lang="ko-KR" altLang="en-US" sz="55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2678342" y="4789859"/>
            <a:ext cx="2482871" cy="855502"/>
            <a:chOff x="9291916" y="3493008"/>
            <a:chExt cx="2482871" cy="855502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291916" y="353118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체모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5266950" y="4789859"/>
            <a:ext cx="2482871" cy="855502"/>
            <a:chOff x="9291916" y="3493008"/>
            <a:chExt cx="2482871" cy="855502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291916" y="353118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유방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7855558" y="4789859"/>
            <a:ext cx="2482871" cy="855502"/>
            <a:chOff x="9291916" y="3493008"/>
            <a:chExt cx="2482871" cy="855502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291916" y="354772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변성기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0444166" y="4789859"/>
            <a:ext cx="2482871" cy="855502"/>
            <a:chOff x="9291916" y="3493008"/>
            <a:chExt cx="2482871" cy="855502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291916" y="3549352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여드름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13032774" y="4781019"/>
            <a:ext cx="2482871" cy="855502"/>
            <a:chOff x="9291916" y="3493008"/>
            <a:chExt cx="2482871" cy="855502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91916" y="353118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짜증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15621382" y="4781019"/>
            <a:ext cx="2482871" cy="855502"/>
            <a:chOff x="9291916" y="3493008"/>
            <a:chExt cx="2482871" cy="855502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291916" y="354772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키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18209988" y="4781019"/>
            <a:ext cx="2482871" cy="855502"/>
            <a:chOff x="9291916" y="3493008"/>
            <a:chExt cx="2482871" cy="855502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291916" y="3549352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몸무게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1929409" y="8832816"/>
            <a:ext cx="2649533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짜증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키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몸무게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283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310" y="215926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875261"/>
            <a:ext cx="19003963" cy="2104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사춘기를 겪으면서 몸이나 마음에 생기는 변화를 겪을 때</a:t>
            </a:r>
            <a:r>
              <a:rPr lang="en-US" altLang="ko-KR" sz="5500" dirty="0"/>
              <a:t>, </a:t>
            </a:r>
            <a:r>
              <a:rPr lang="ko-KR" altLang="en-US" sz="5500" dirty="0"/>
              <a:t>어떻게 대처하면 좋을까요</a:t>
            </a:r>
            <a:r>
              <a:rPr lang="en-US" altLang="ko-KR" sz="5500" dirty="0" smtClean="0"/>
              <a:t>? </a:t>
            </a:r>
            <a:r>
              <a:rPr lang="ko-KR" altLang="en-US" sz="5500" dirty="0" smtClean="0"/>
              <a:t>여러분의 </a:t>
            </a:r>
            <a:r>
              <a:rPr lang="ko-KR" altLang="en-US" sz="5500" dirty="0"/>
              <a:t>생각을 짧게 적어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5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부모님께 감사 편지 쓰기"/>
          <p:cNvSpPr txBox="1"/>
          <p:nvPr/>
        </p:nvSpPr>
        <p:spPr>
          <a:xfrm>
            <a:off x="4571999" y="786824"/>
            <a:ext cx="1027785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사춘기 몸과 마음의 변화 알아보기</a:t>
            </a:r>
            <a:endParaRPr sz="5500" dirty="0"/>
          </a:p>
        </p:txBody>
      </p:sp>
      <p:pic>
        <p:nvPicPr>
          <p:cNvPr id="5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" name="그룹 55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57" name="그룹 56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87" name="이미지" descr="이미지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88" name="직사각형 87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8" name="직사각형 57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4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283" y="4464891"/>
            <a:ext cx="19315746" cy="818405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269175" y="5880071"/>
            <a:ext cx="180579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친한 친구와 이야기하며 마음을 나눈다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부모님이나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선생님께 고민을 털어놓는다.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기분이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 좋을 때는 음악을 듣거나 산책을 한다.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운동이나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취미 활동으로 스트레스를 푼다.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감정이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너무 복잡할 땐 일기 쓰기처럼 표현해 본다.</a:t>
            </a:r>
          </a:p>
        </p:txBody>
      </p:sp>
    </p:spTree>
    <p:extLst>
      <p:ext uri="{BB962C8B-B14F-4D97-AF65-F5344CB8AC3E}">
        <p14:creationId xmlns:p14="http://schemas.microsoft.com/office/powerpoint/2010/main" val="2133001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310" y="2249361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2203275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/>
              <a:t>다음 보기에서 알맞은 단어를 선택하여 밑줄을 채워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grpSp>
        <p:nvGrpSpPr>
          <p:cNvPr id="71" name="그룹 70"/>
          <p:cNvGrpSpPr/>
          <p:nvPr/>
        </p:nvGrpSpPr>
        <p:grpSpPr>
          <a:xfrm>
            <a:off x="2228978" y="5798291"/>
            <a:ext cx="19317704" cy="7551153"/>
            <a:chOff x="697775" y="3809258"/>
            <a:chExt cx="6389178" cy="2625888"/>
          </a:xfrm>
        </p:grpSpPr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775" y="3809258"/>
              <a:ext cx="6389178" cy="2625888"/>
            </a:xfrm>
            <a:prstGeom prst="rect">
              <a:avLst/>
            </a:prstGeom>
          </p:spPr>
        </p:pic>
        <p:sp>
          <p:nvSpPr>
            <p:cNvPr id="73" name="직사각형 72"/>
            <p:cNvSpPr/>
            <p:nvPr/>
          </p:nvSpPr>
          <p:spPr>
            <a:xfrm>
              <a:off x="938697" y="4055633"/>
              <a:ext cx="4892260" cy="2154345"/>
            </a:xfrm>
            <a:prstGeom prst="rect">
              <a:avLst/>
            </a:prstGeom>
            <a:solidFill>
              <a:srgbClr val="FEF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2824538" y="6359560"/>
            <a:ext cx="1778603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사춘기에는 땀과 피지의 분비가 많아 </a:t>
            </a:r>
            <a:r>
              <a:rPr lang="ko-KR" altLang="en-US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자주 합니다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5" name="직사각형 74"/>
          <p:cNvSpPr/>
          <p:nvPr/>
        </p:nvSpPr>
        <p:spPr>
          <a:xfrm>
            <a:off x="2824538" y="7567648"/>
            <a:ext cx="1667047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운동이나 장난으로 </a:t>
            </a:r>
            <a:r>
              <a:rPr lang="ko-KR" altLang="en-US" sz="4800" b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다치지 않도록 주의합니다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6" name="직사각형 75"/>
          <p:cNvSpPr/>
          <p:nvPr/>
        </p:nvSpPr>
        <p:spPr>
          <a:xfrm>
            <a:off x="2824538" y="8574393"/>
            <a:ext cx="15957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남성 생식기 관리를 위한 </a:t>
            </a:r>
            <a:r>
              <a:rPr lang="ko-KR" altLang="en-US" sz="4800" b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은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개인의 상황에 따라 선택합니다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7" name="직사각형 76"/>
          <p:cNvSpPr/>
          <p:nvPr/>
        </p:nvSpPr>
        <p:spPr>
          <a:xfrm>
            <a:off x="2824538" y="10668879"/>
            <a:ext cx="15353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정자가 만들어지려면 </a:t>
            </a:r>
            <a:r>
              <a:rPr lang="ko-KR" altLang="en-US" sz="4800" b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 되는 속옷과</a:t>
            </a:r>
          </a:p>
          <a:p>
            <a:pPr algn="l">
              <a:lnSpc>
                <a:spcPct val="15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통이 넓은 </a:t>
            </a:r>
            <a:r>
              <a:rPr lang="ko-KR" altLang="en-US" sz="4800" b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</a:t>
            </a:r>
            <a:r>
              <a:rPr lang="ko-KR" altLang="en-US" sz="48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입어야 합니다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54176" y="6331615"/>
            <a:ext cx="1259960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목욕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662761" y="7551103"/>
            <a:ext cx="1838644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생식기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679166" y="8665385"/>
            <a:ext cx="2417328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포경수술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932040" y="10882717"/>
            <a:ext cx="1259960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통풍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60315" y="11891215"/>
            <a:ext cx="1259960" cy="7673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바지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pic>
        <p:nvPicPr>
          <p:cNvPr id="93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부모님께 감사 편지 쓰기"/>
          <p:cNvSpPr txBox="1"/>
          <p:nvPr/>
        </p:nvSpPr>
        <p:spPr>
          <a:xfrm>
            <a:off x="4572000" y="786824"/>
            <a:ext cx="1575462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사춘기 남성과 여성의 신체 변화에 올바르게 대처하기</a:t>
            </a:r>
            <a:endParaRPr sz="5500" dirty="0"/>
          </a:p>
        </p:txBody>
      </p:sp>
      <p:pic>
        <p:nvPicPr>
          <p:cNvPr id="9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그룹 95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97" name="그룹 96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99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0" name="직사각형 99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98" name="직사각형 97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5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101" name="모서리가 둥근 직사각형 100"/>
          <p:cNvSpPr/>
          <p:nvPr/>
        </p:nvSpPr>
        <p:spPr>
          <a:xfrm>
            <a:off x="2413694" y="3696192"/>
            <a:ext cx="18721466" cy="2102099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5C2E8E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02" name="그룹 101"/>
          <p:cNvGrpSpPr/>
          <p:nvPr/>
        </p:nvGrpSpPr>
        <p:grpSpPr>
          <a:xfrm>
            <a:off x="10873909" y="3316453"/>
            <a:ext cx="2482871" cy="872374"/>
            <a:chOff x="9344358" y="3493008"/>
            <a:chExt cx="2482871" cy="872374"/>
          </a:xfrm>
        </p:grpSpPr>
        <p:sp>
          <p:nvSpPr>
            <p:cNvPr id="103" name="모서리가 둥근 직사각형 102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9344358" y="3511302"/>
              <a:ext cx="2482871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보기</a:t>
              </a:r>
              <a:endParaRPr lang="ko-KR" altLang="en-US" sz="55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5" name="그룹 104"/>
          <p:cNvGrpSpPr/>
          <p:nvPr/>
        </p:nvGrpSpPr>
        <p:grpSpPr>
          <a:xfrm>
            <a:off x="3186087" y="4513850"/>
            <a:ext cx="2482871" cy="855502"/>
            <a:chOff x="9291916" y="3493008"/>
            <a:chExt cx="2482871" cy="855502"/>
          </a:xfrm>
        </p:grpSpPr>
        <p:sp>
          <p:nvSpPr>
            <p:cNvPr id="106" name="모서리가 둥근 직사각형 105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291916" y="353118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생식기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6584984" y="4513850"/>
            <a:ext cx="2482871" cy="855502"/>
            <a:chOff x="9291916" y="3493008"/>
            <a:chExt cx="2482871" cy="855502"/>
          </a:xfrm>
        </p:grpSpPr>
        <p:sp>
          <p:nvSpPr>
            <p:cNvPr id="109" name="모서리가 둥근 직사각형 108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291916" y="353118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목욕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9983881" y="4513850"/>
            <a:ext cx="2482871" cy="855502"/>
            <a:chOff x="9291916" y="3493008"/>
            <a:chExt cx="2482871" cy="855502"/>
          </a:xfrm>
        </p:grpSpPr>
        <p:sp>
          <p:nvSpPr>
            <p:cNvPr id="112" name="모서리가 둥근 직사각형 111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9291916" y="3547724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바지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13382778" y="4513850"/>
            <a:ext cx="2482871" cy="855502"/>
            <a:chOff x="9291916" y="3493008"/>
            <a:chExt cx="2482871" cy="855502"/>
          </a:xfrm>
        </p:grpSpPr>
        <p:sp>
          <p:nvSpPr>
            <p:cNvPr id="115" name="모서리가 둥근 직사각형 114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9291916" y="3549352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통풍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17" name="그룹 116"/>
          <p:cNvGrpSpPr/>
          <p:nvPr/>
        </p:nvGrpSpPr>
        <p:grpSpPr>
          <a:xfrm>
            <a:off x="16834116" y="4513850"/>
            <a:ext cx="3544953" cy="855502"/>
            <a:chOff x="9344358" y="3493008"/>
            <a:chExt cx="3544953" cy="855502"/>
          </a:xfrm>
        </p:grpSpPr>
        <p:sp>
          <p:nvSpPr>
            <p:cNvPr id="118" name="모서리가 둥근 직사각형 117"/>
            <p:cNvSpPr/>
            <p:nvPr/>
          </p:nvSpPr>
          <p:spPr>
            <a:xfrm>
              <a:off x="9344358" y="3493008"/>
              <a:ext cx="3544953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9520031" y="3549349"/>
              <a:ext cx="3316838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포경수술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441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이미지" descr="이미지"/>
          <p:cNvPicPr>
            <a:picLocks noChangeAspect="1"/>
          </p:cNvPicPr>
          <p:nvPr/>
        </p:nvPicPr>
        <p:blipFill rotWithShape="1">
          <a:blip r:embed="rId3">
            <a:extLst/>
          </a:blip>
          <a:srcRect l="2441" t="40994" r="77500" b="-1"/>
          <a:stretch/>
        </p:blipFill>
        <p:spPr>
          <a:xfrm>
            <a:off x="1441092" y="3711675"/>
            <a:ext cx="5671365" cy="6718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7" name="그룹 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생명의 탄생에는 소중한 의미가 담겨 있어요 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7655337" y="5065280"/>
            <a:ext cx="15318964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결혼 후 행복한 시간을 보내던 부모님은 서로를 닮은 아이를 갖기로 결정하고, 좋은 부모가 되기로 다짐했습니다.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7699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511159" y="4955448"/>
            <a:ext cx="18955726" cy="8243873"/>
            <a:chOff x="2511159" y="5906147"/>
            <a:chExt cx="18955726" cy="7293174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1159" y="5906147"/>
              <a:ext cx="18955726" cy="7293174"/>
            </a:xfrm>
            <a:prstGeom prst="rect">
              <a:avLst/>
            </a:prstGeom>
          </p:spPr>
        </p:pic>
        <p:sp>
          <p:nvSpPr>
            <p:cNvPr id="55" name="직사각형 54"/>
            <p:cNvSpPr/>
            <p:nvPr/>
          </p:nvSpPr>
          <p:spPr>
            <a:xfrm>
              <a:off x="3013413" y="6324949"/>
              <a:ext cx="13701819" cy="6195157"/>
            </a:xfrm>
            <a:prstGeom prst="rect">
              <a:avLst/>
            </a:prstGeom>
            <a:solidFill>
              <a:srgbClr val="FEF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부모님께 감사 편지 쓰기"/>
          <p:cNvSpPr txBox="1"/>
          <p:nvPr/>
        </p:nvSpPr>
        <p:spPr>
          <a:xfrm>
            <a:off x="4572000" y="786824"/>
            <a:ext cx="1575462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사춘기 남성과 여성의 신체 변화에 올바르게 대처하기</a:t>
            </a:r>
            <a:endParaRPr sz="5500" dirty="0"/>
          </a:p>
        </p:txBody>
      </p:sp>
      <p:pic>
        <p:nvPicPr>
          <p:cNvPr id="9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그룹 95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97" name="그룹 96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99" name="이미지" descr="이미지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0" name="직사각형 99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98" name="직사각형 97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5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101" name="모서리가 둥근 직사각형 100"/>
          <p:cNvSpPr/>
          <p:nvPr/>
        </p:nvSpPr>
        <p:spPr>
          <a:xfrm>
            <a:off x="2413694" y="2507698"/>
            <a:ext cx="18721466" cy="2102099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5C2E8E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02" name="그룹 101"/>
          <p:cNvGrpSpPr/>
          <p:nvPr/>
        </p:nvGrpSpPr>
        <p:grpSpPr>
          <a:xfrm>
            <a:off x="10873909" y="2127959"/>
            <a:ext cx="2482871" cy="872374"/>
            <a:chOff x="9344358" y="3493008"/>
            <a:chExt cx="2482871" cy="872374"/>
          </a:xfrm>
        </p:grpSpPr>
        <p:sp>
          <p:nvSpPr>
            <p:cNvPr id="103" name="모서리가 둥근 직사각형 102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9344358" y="3511302"/>
              <a:ext cx="2482871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보기</a:t>
              </a:r>
              <a:endParaRPr lang="ko-KR" altLang="en-US" sz="55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5" name="그룹 104"/>
          <p:cNvGrpSpPr/>
          <p:nvPr/>
        </p:nvGrpSpPr>
        <p:grpSpPr>
          <a:xfrm>
            <a:off x="4740567" y="3325356"/>
            <a:ext cx="2482871" cy="855502"/>
            <a:chOff x="9291916" y="3493008"/>
            <a:chExt cx="2482871" cy="855502"/>
          </a:xfrm>
        </p:grpSpPr>
        <p:sp>
          <p:nvSpPr>
            <p:cNvPr id="106" name="모서리가 둥근 직사각형 105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291916" y="3554174"/>
              <a:ext cx="2482871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2~3</a:t>
              </a:r>
              <a:r>
                <a:rPr lang="ko-KR" altLang="en-US" sz="4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</a:t>
              </a:r>
              <a:endParaRPr lang="ko-KR" altLang="en-US" sz="4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8139464" y="3325356"/>
            <a:ext cx="2482871" cy="855502"/>
            <a:chOff x="9291916" y="3493008"/>
            <a:chExt cx="2482871" cy="855502"/>
          </a:xfrm>
        </p:grpSpPr>
        <p:sp>
          <p:nvSpPr>
            <p:cNvPr id="109" name="모서리가 둥근 직사각형 108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291916" y="3568386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목욕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11538361" y="3325356"/>
            <a:ext cx="2482871" cy="855502"/>
            <a:chOff x="9291916" y="3493008"/>
            <a:chExt cx="2482871" cy="855502"/>
          </a:xfrm>
        </p:grpSpPr>
        <p:sp>
          <p:nvSpPr>
            <p:cNvPr id="112" name="모서리가 둥근 직사각형 111"/>
            <p:cNvSpPr/>
            <p:nvPr/>
          </p:nvSpPr>
          <p:spPr>
            <a:xfrm>
              <a:off x="9344358" y="3493008"/>
              <a:ext cx="2380267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9291916" y="3531686"/>
              <a:ext cx="2482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보온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17" name="그룹 116"/>
          <p:cNvGrpSpPr/>
          <p:nvPr/>
        </p:nvGrpSpPr>
        <p:grpSpPr>
          <a:xfrm>
            <a:off x="15236823" y="3325356"/>
            <a:ext cx="3544953" cy="855502"/>
            <a:chOff x="9344358" y="3493008"/>
            <a:chExt cx="3544953" cy="855502"/>
          </a:xfrm>
        </p:grpSpPr>
        <p:sp>
          <p:nvSpPr>
            <p:cNvPr id="118" name="모서리가 둥근 직사각형 117"/>
            <p:cNvSpPr/>
            <p:nvPr/>
          </p:nvSpPr>
          <p:spPr>
            <a:xfrm>
              <a:off x="9344358" y="3493008"/>
              <a:ext cx="3544953" cy="855502"/>
            </a:xfrm>
            <a:prstGeom prst="roundRect">
              <a:avLst>
                <a:gd name="adj" fmla="val 50000"/>
              </a:avLst>
            </a:prstGeom>
            <a:solidFill>
              <a:srgbClr val="EDE7F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9520031" y="3568386"/>
              <a:ext cx="3316838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약산성 비누</a:t>
              </a:r>
              <a:endParaRPr lang="ko-KR" altLang="en-US" sz="4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0" name="직사각형 49"/>
          <p:cNvSpPr/>
          <p:nvPr/>
        </p:nvSpPr>
        <p:spPr>
          <a:xfrm>
            <a:off x="3076734" y="5452828"/>
            <a:ext cx="17853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외부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생식기는 </a:t>
            </a:r>
            <a:r>
              <a:rPr lang="ko-KR" altLang="en-US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</a:t>
            </a:r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2~3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사용하여 씻어줍니다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3013413" y="6743409"/>
            <a:ext cx="17542300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월경을 할 때에는 욕조를 사용하지 않고 간단한 </a:t>
            </a:r>
            <a:r>
              <a:rPr lang="en-US" altLang="ko-KR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3058444" y="9176676"/>
            <a:ext cx="1545747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월경대를 사용할 때는 </a:t>
            </a:r>
            <a:r>
              <a:rPr lang="ko-KR" altLang="en-US" sz="4800" b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마다 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갈아줍니다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3013413" y="10328231"/>
            <a:ext cx="17176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8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월경통을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줄이기 위해 아랫배를 따뜻하게 </a:t>
            </a:r>
            <a:endParaRPr lang="en-US" altLang="ko-KR" sz="48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48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57071" y="5574968"/>
            <a:ext cx="33168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약산성 비누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842244" y="6977474"/>
            <a:ext cx="24828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목욕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506151" y="9192493"/>
            <a:ext cx="248287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2~3</a:t>
            </a:r>
            <a:r>
              <a:rPr lang="ko-KR" altLang="en-US" sz="4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시간</a:t>
            </a:r>
            <a:endParaRPr lang="ko-KR" altLang="en-US" sz="4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99131" y="11451740"/>
            <a:ext cx="24828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보온</a:t>
            </a:r>
            <a:endParaRPr lang="ko-KR" altLang="en-US"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0042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2416" y="447138"/>
            <a:ext cx="22851168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알맞은 말을 골라 초성 완성해보기"/>
          <p:cNvSpPr txBox="1"/>
          <p:nvPr/>
        </p:nvSpPr>
        <p:spPr>
          <a:xfrm>
            <a:off x="4181815" y="1118011"/>
            <a:ext cx="14438461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/>
              <a:t>알맞은 말을 골라 초성 완성해 보세요</a:t>
            </a:r>
            <a:r>
              <a:rPr lang="en-US" altLang="ko-KR" sz="5400" dirty="0" smtClean="0"/>
              <a:t>.</a:t>
            </a:r>
            <a:endParaRPr lang="ko-KR" altLang="en-US" sz="5400" dirty="0" smtClean="0"/>
          </a:p>
          <a:p>
            <a:endParaRPr sz="5400" dirty="0"/>
          </a:p>
        </p:txBody>
      </p:sp>
      <p:sp>
        <p:nvSpPr>
          <p:cNvPr id="59" name="01 성의 발달"/>
          <p:cNvSpPr txBox="1"/>
          <p:nvPr/>
        </p:nvSpPr>
        <p:spPr>
          <a:xfrm>
            <a:off x="3029012" y="4048904"/>
            <a:ext cx="20901700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외부 생식기와 내부 생식기를 연결하는 길이며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월경 혈액과 아기가 나오는 </a:t>
            </a:r>
            <a:r>
              <a:rPr lang="ko-KR" altLang="en-US" sz="5400" b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통로는           </a:t>
            </a:r>
            <a:r>
              <a:rPr lang="ko-KR" altLang="en-US" sz="54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는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난자가 만들어지고 자라는 곳입니다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난소에서 성숙한 난자는 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을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통해 자궁으로 이동합니다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여성의 몸 안에서 아기가 자라는 방입니다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0" name="타원 59"/>
          <p:cNvSpPr/>
          <p:nvPr/>
        </p:nvSpPr>
        <p:spPr>
          <a:xfrm flipH="1">
            <a:off x="1511372" y="4697160"/>
            <a:ext cx="1255484" cy="131280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1" name="01 성의 발달"/>
          <p:cNvSpPr txBox="1"/>
          <p:nvPr/>
        </p:nvSpPr>
        <p:spPr>
          <a:xfrm flipH="1">
            <a:off x="1511372" y="4777882"/>
            <a:ext cx="1255484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5400" dirty="0" smtClean="0">
                <a:solidFill>
                  <a:schemeClr val="bg1"/>
                </a:solidFill>
              </a:rPr>
              <a:t>1</a:t>
            </a:r>
            <a:endParaRPr sz="5400" dirty="0">
              <a:solidFill>
                <a:schemeClr val="bg1"/>
              </a:solidFill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1511372" y="7785065"/>
            <a:ext cx="1255484" cy="1312804"/>
            <a:chOff x="558067" y="8296145"/>
            <a:chExt cx="1255484" cy="1312804"/>
          </a:xfrm>
        </p:grpSpPr>
        <p:sp>
          <p:nvSpPr>
            <p:cNvPr id="63" name="타원 62"/>
            <p:cNvSpPr/>
            <p:nvPr/>
          </p:nvSpPr>
          <p:spPr>
            <a:xfrm flipH="1">
              <a:off x="558067" y="8296145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01 성의 발달"/>
            <p:cNvSpPr txBox="1"/>
            <p:nvPr/>
          </p:nvSpPr>
          <p:spPr>
            <a:xfrm flipH="1">
              <a:off x="558067" y="8342610"/>
              <a:ext cx="1255484" cy="1099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2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1511372" y="9539376"/>
            <a:ext cx="1255484" cy="1312804"/>
            <a:chOff x="558067" y="11824511"/>
            <a:chExt cx="1255484" cy="1312804"/>
          </a:xfrm>
        </p:grpSpPr>
        <p:sp>
          <p:nvSpPr>
            <p:cNvPr id="66" name="타원 65"/>
            <p:cNvSpPr/>
            <p:nvPr/>
          </p:nvSpPr>
          <p:spPr>
            <a:xfrm flipH="1">
              <a:off x="558067" y="11824511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7" name="01 성의 발달"/>
            <p:cNvSpPr txBox="1"/>
            <p:nvPr/>
          </p:nvSpPr>
          <p:spPr>
            <a:xfrm flipH="1">
              <a:off x="558067" y="11905230"/>
              <a:ext cx="1255484" cy="1099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3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01 성의 발달"/>
          <p:cNvSpPr txBox="1"/>
          <p:nvPr/>
        </p:nvSpPr>
        <p:spPr>
          <a:xfrm>
            <a:off x="6125755" y="9594252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01 성의 발달"/>
          <p:cNvSpPr txBox="1"/>
          <p:nvPr/>
        </p:nvSpPr>
        <p:spPr>
          <a:xfrm>
            <a:off x="6469078" y="9621911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0" name="01 성의 발달"/>
          <p:cNvSpPr txBox="1"/>
          <p:nvPr/>
        </p:nvSpPr>
        <p:spPr>
          <a:xfrm>
            <a:off x="7485777" y="9621911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2" name="그룹 71"/>
          <p:cNvGrpSpPr/>
          <p:nvPr/>
        </p:nvGrpSpPr>
        <p:grpSpPr>
          <a:xfrm>
            <a:off x="2682073" y="2692526"/>
            <a:ext cx="15349896" cy="1571275"/>
            <a:chOff x="3621272" y="12456684"/>
            <a:chExt cx="10719405" cy="1097280"/>
          </a:xfrm>
        </p:grpSpPr>
        <p:grpSp>
          <p:nvGrpSpPr>
            <p:cNvPr id="74" name="그룹 73"/>
            <p:cNvGrpSpPr/>
            <p:nvPr/>
          </p:nvGrpSpPr>
          <p:grpSpPr>
            <a:xfrm>
              <a:off x="3621272" y="12456684"/>
              <a:ext cx="10719405" cy="1097280"/>
              <a:chOff x="3621272" y="6157358"/>
              <a:chExt cx="10719405" cy="1097280"/>
            </a:xfrm>
          </p:grpSpPr>
          <p:sp>
            <p:nvSpPr>
              <p:cNvPr id="78" name="모서리가 둥근 직사각형 77"/>
              <p:cNvSpPr/>
              <p:nvPr/>
            </p:nvSpPr>
            <p:spPr>
              <a:xfrm>
                <a:off x="4181815" y="6157358"/>
                <a:ext cx="10158862" cy="109728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 cap="flat">
                <a:solidFill>
                  <a:srgbClr val="2CD2C6"/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grpSp>
            <p:nvGrpSpPr>
              <p:cNvPr id="79" name="그룹 78"/>
              <p:cNvGrpSpPr/>
              <p:nvPr/>
            </p:nvGrpSpPr>
            <p:grpSpPr>
              <a:xfrm>
                <a:off x="3621272" y="6413132"/>
                <a:ext cx="1251755" cy="593928"/>
                <a:chOff x="3621272" y="6301108"/>
                <a:chExt cx="1251755" cy="593928"/>
              </a:xfrm>
            </p:grpSpPr>
            <p:sp>
              <p:nvSpPr>
                <p:cNvPr id="89" name="모서리가 둥근 직사각형 88"/>
                <p:cNvSpPr/>
                <p:nvPr/>
              </p:nvSpPr>
              <p:spPr>
                <a:xfrm>
                  <a:off x="3636346" y="6344681"/>
                  <a:ext cx="1202354" cy="4954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2A097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3621272" y="6301108"/>
                  <a:ext cx="1251755" cy="5939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보기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grpSp>
            <p:nvGrpSpPr>
              <p:cNvPr id="80" name="그룹 79"/>
              <p:cNvGrpSpPr/>
              <p:nvPr/>
            </p:nvGrpSpPr>
            <p:grpSpPr>
              <a:xfrm>
                <a:off x="5441912" y="6351003"/>
                <a:ext cx="1640271" cy="709992"/>
                <a:chOff x="5441912" y="6324392"/>
                <a:chExt cx="1640271" cy="709992"/>
              </a:xfrm>
            </p:grpSpPr>
            <p:sp>
              <p:nvSpPr>
                <p:cNvPr id="87" name="모서리가 둥근 직사각형 86"/>
                <p:cNvSpPr/>
                <p:nvPr/>
              </p:nvSpPr>
              <p:spPr>
                <a:xfrm>
                  <a:off x="5441912" y="6369444"/>
                  <a:ext cx="1640271" cy="619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9F4F5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88" name="01 성의 발달"/>
                <p:cNvSpPr txBox="1"/>
                <p:nvPr/>
              </p:nvSpPr>
              <p:spPr>
                <a:xfrm>
                  <a:off x="5743535" y="6324392"/>
                  <a:ext cx="1037024" cy="70999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 defTabSz="457200">
                    <a:lnSpc>
                      <a:spcPct val="120000"/>
                    </a:lnSpc>
                    <a:defRPr sz="3200">
                      <a:solidFill>
                        <a:schemeClr val="accent4">
                          <a:hueOff val="349036"/>
                          <a:lumOff val="17111"/>
                        </a:schemeClr>
                      </a:solidFill>
                      <a:latin typeface="나눔고딕 ExtraBold"/>
                      <a:ea typeface="나눔고딕 ExtraBold"/>
                      <a:cs typeface="나눔고딕 ExtraBold"/>
                      <a:sym typeface="나눔고딕 ExtraBold"/>
                    </a:defRPr>
                  </a:lvl1pPr>
                </a:lstStyle>
                <a:p>
                  <a:pPr algn="ctr"/>
                  <a:r>
                    <a:rPr lang="ko-KR" altLang="en-US" sz="5400" dirty="0" smtClean="0">
                      <a:solidFill>
                        <a:schemeClr val="tx1"/>
                      </a:solidFill>
                    </a:rPr>
                    <a:t>난소</a:t>
                  </a:r>
                  <a:endParaRPr sz="54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1" name="그룹 80"/>
              <p:cNvGrpSpPr/>
              <p:nvPr/>
            </p:nvGrpSpPr>
            <p:grpSpPr>
              <a:xfrm>
                <a:off x="7613968" y="6351003"/>
                <a:ext cx="1640271" cy="709992"/>
                <a:chOff x="7613968" y="6316119"/>
                <a:chExt cx="1640271" cy="709992"/>
              </a:xfrm>
            </p:grpSpPr>
            <p:sp>
              <p:nvSpPr>
                <p:cNvPr id="85" name="모서리가 둥근 직사각형 84"/>
                <p:cNvSpPr/>
                <p:nvPr/>
              </p:nvSpPr>
              <p:spPr>
                <a:xfrm>
                  <a:off x="7613968" y="6361171"/>
                  <a:ext cx="1640271" cy="619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9F4F5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86" name="01 성의 발달"/>
                <p:cNvSpPr txBox="1"/>
                <p:nvPr/>
              </p:nvSpPr>
              <p:spPr>
                <a:xfrm>
                  <a:off x="7915591" y="6316119"/>
                  <a:ext cx="1037024" cy="70999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 defTabSz="457200">
                    <a:lnSpc>
                      <a:spcPct val="120000"/>
                    </a:lnSpc>
                    <a:defRPr sz="3200">
                      <a:solidFill>
                        <a:schemeClr val="accent4">
                          <a:hueOff val="349036"/>
                          <a:lumOff val="17111"/>
                        </a:schemeClr>
                      </a:solidFill>
                      <a:latin typeface="나눔고딕 ExtraBold"/>
                      <a:ea typeface="나눔고딕 ExtraBold"/>
                      <a:cs typeface="나눔고딕 ExtraBold"/>
                      <a:sym typeface="나눔고딕 ExtraBold"/>
                    </a:defRPr>
                  </a:lvl1pPr>
                </a:lstStyle>
                <a:p>
                  <a:pPr algn="ctr"/>
                  <a:r>
                    <a:rPr lang="ko-KR" altLang="en-US" sz="5400" dirty="0" smtClean="0">
                      <a:solidFill>
                        <a:schemeClr val="tx1"/>
                      </a:solidFill>
                    </a:rPr>
                    <a:t>자궁</a:t>
                  </a:r>
                  <a:endParaRPr sz="54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그룹 81"/>
              <p:cNvGrpSpPr/>
              <p:nvPr/>
            </p:nvGrpSpPr>
            <p:grpSpPr>
              <a:xfrm>
                <a:off x="9823124" y="6351003"/>
                <a:ext cx="1640271" cy="709992"/>
                <a:chOff x="9823124" y="6316119"/>
                <a:chExt cx="1640271" cy="709992"/>
              </a:xfrm>
            </p:grpSpPr>
            <p:sp>
              <p:nvSpPr>
                <p:cNvPr id="83" name="모서리가 둥근 직사각형 82"/>
                <p:cNvSpPr/>
                <p:nvPr/>
              </p:nvSpPr>
              <p:spPr>
                <a:xfrm>
                  <a:off x="9823124" y="6361171"/>
                  <a:ext cx="1640271" cy="619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9F4F5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84" name="01 성의 발달"/>
                <p:cNvSpPr txBox="1"/>
                <p:nvPr/>
              </p:nvSpPr>
              <p:spPr>
                <a:xfrm>
                  <a:off x="10124747" y="6316119"/>
                  <a:ext cx="1037024" cy="70999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 defTabSz="457200">
                    <a:lnSpc>
                      <a:spcPct val="120000"/>
                    </a:lnSpc>
                    <a:defRPr sz="3200">
                      <a:solidFill>
                        <a:schemeClr val="accent4">
                          <a:hueOff val="349036"/>
                          <a:lumOff val="17111"/>
                        </a:schemeClr>
                      </a:solidFill>
                      <a:latin typeface="나눔고딕 ExtraBold"/>
                      <a:ea typeface="나눔고딕 ExtraBold"/>
                      <a:cs typeface="나눔고딕 ExtraBold"/>
                      <a:sym typeface="나눔고딕 ExtraBold"/>
                    </a:defRPr>
                  </a:lvl1pPr>
                </a:lstStyle>
                <a:p>
                  <a:pPr algn="ctr"/>
                  <a:r>
                    <a:rPr lang="ko-KR" altLang="en-US" sz="5400" dirty="0" smtClean="0">
                      <a:solidFill>
                        <a:schemeClr val="tx1"/>
                      </a:solidFill>
                    </a:rPr>
                    <a:t>난관</a:t>
                  </a:r>
                  <a:endParaRPr sz="54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75" name="모서리가 둥근 직사각형 74"/>
            <p:cNvSpPr/>
            <p:nvPr/>
          </p:nvSpPr>
          <p:spPr>
            <a:xfrm>
              <a:off x="11897167" y="12695381"/>
              <a:ext cx="1640271" cy="619886"/>
            </a:xfrm>
            <a:prstGeom prst="roundRect">
              <a:avLst>
                <a:gd name="adj" fmla="val 50000"/>
              </a:avLst>
            </a:prstGeom>
            <a:solidFill>
              <a:srgbClr val="E9F4F5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6" name="01 성의 발달"/>
            <p:cNvSpPr txBox="1"/>
            <p:nvPr/>
          </p:nvSpPr>
          <p:spPr>
            <a:xfrm>
              <a:off x="11939270" y="12650329"/>
              <a:ext cx="1574313" cy="7099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질</a:t>
              </a:r>
              <a:endParaRPr sz="5400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01 성의 발달"/>
          <p:cNvSpPr txBox="1"/>
          <p:nvPr/>
        </p:nvSpPr>
        <p:spPr>
          <a:xfrm>
            <a:off x="15800420" y="4670912"/>
            <a:ext cx="1700383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2" name="01 성의 발달"/>
          <p:cNvSpPr txBox="1"/>
          <p:nvPr/>
        </p:nvSpPr>
        <p:spPr>
          <a:xfrm>
            <a:off x="17789245" y="4689498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3" name="01 성의 발달"/>
          <p:cNvSpPr txBox="1"/>
          <p:nvPr/>
        </p:nvSpPr>
        <p:spPr>
          <a:xfrm>
            <a:off x="15837519" y="6606989"/>
            <a:ext cx="1726670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4" name="01 성의 발달"/>
          <p:cNvSpPr txBox="1"/>
          <p:nvPr/>
        </p:nvSpPr>
        <p:spPr>
          <a:xfrm>
            <a:off x="17826345" y="6637253"/>
            <a:ext cx="1496338" cy="110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5" name="그룹 94"/>
          <p:cNvGrpSpPr/>
          <p:nvPr/>
        </p:nvGrpSpPr>
        <p:grpSpPr>
          <a:xfrm>
            <a:off x="7485777" y="5803871"/>
            <a:ext cx="1591526" cy="1591526"/>
            <a:chOff x="14777248" y="4536243"/>
            <a:chExt cx="1591526" cy="1591526"/>
          </a:xfrm>
        </p:grpSpPr>
        <p:sp>
          <p:nvSpPr>
            <p:cNvPr id="96" name="타원 95"/>
            <p:cNvSpPr/>
            <p:nvPr/>
          </p:nvSpPr>
          <p:spPr>
            <a:xfrm>
              <a:off x="14777248" y="4536243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7" name="01 성의 발달"/>
            <p:cNvSpPr txBox="1"/>
            <p:nvPr/>
          </p:nvSpPr>
          <p:spPr>
            <a:xfrm>
              <a:off x="15038028" y="4798185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질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4" name="그룹 133"/>
          <p:cNvGrpSpPr/>
          <p:nvPr/>
        </p:nvGrpSpPr>
        <p:grpSpPr>
          <a:xfrm>
            <a:off x="2907249" y="7601273"/>
            <a:ext cx="1591526" cy="1591526"/>
            <a:chOff x="14770043" y="6497102"/>
            <a:chExt cx="1591526" cy="1591526"/>
          </a:xfrm>
        </p:grpSpPr>
        <p:sp>
          <p:nvSpPr>
            <p:cNvPr id="135" name="타원 134"/>
            <p:cNvSpPr/>
            <p:nvPr/>
          </p:nvSpPr>
          <p:spPr>
            <a:xfrm>
              <a:off x="14770043" y="6497102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6" name="01 성의 발달"/>
            <p:cNvSpPr txBox="1"/>
            <p:nvPr/>
          </p:nvSpPr>
          <p:spPr>
            <a:xfrm>
              <a:off x="15025208" y="6817530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난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7" name="그룹 136"/>
          <p:cNvGrpSpPr/>
          <p:nvPr/>
        </p:nvGrpSpPr>
        <p:grpSpPr>
          <a:xfrm>
            <a:off x="4620624" y="7637799"/>
            <a:ext cx="1591526" cy="1591526"/>
            <a:chOff x="16610884" y="6533628"/>
            <a:chExt cx="1591526" cy="1591526"/>
          </a:xfrm>
        </p:grpSpPr>
        <p:sp>
          <p:nvSpPr>
            <p:cNvPr id="138" name="타원 137"/>
            <p:cNvSpPr/>
            <p:nvPr/>
          </p:nvSpPr>
          <p:spPr>
            <a:xfrm>
              <a:off x="16610884" y="6533628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9" name="01 성의 발달"/>
            <p:cNvSpPr txBox="1"/>
            <p:nvPr/>
          </p:nvSpPr>
          <p:spPr>
            <a:xfrm>
              <a:off x="17034352" y="6795059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소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9" name="그룹 148"/>
          <p:cNvGrpSpPr/>
          <p:nvPr/>
        </p:nvGrpSpPr>
        <p:grpSpPr>
          <a:xfrm>
            <a:off x="10077863" y="9097869"/>
            <a:ext cx="1591526" cy="1591526"/>
            <a:chOff x="14770043" y="6497102"/>
            <a:chExt cx="1591526" cy="1591526"/>
          </a:xfrm>
        </p:grpSpPr>
        <p:sp>
          <p:nvSpPr>
            <p:cNvPr id="150" name="타원 149"/>
            <p:cNvSpPr/>
            <p:nvPr/>
          </p:nvSpPr>
          <p:spPr>
            <a:xfrm>
              <a:off x="14770043" y="6497102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1" name="01 성의 발달"/>
            <p:cNvSpPr txBox="1"/>
            <p:nvPr/>
          </p:nvSpPr>
          <p:spPr>
            <a:xfrm>
              <a:off x="15025208" y="6817530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난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2" name="그룹 151"/>
          <p:cNvGrpSpPr/>
          <p:nvPr/>
        </p:nvGrpSpPr>
        <p:grpSpPr>
          <a:xfrm>
            <a:off x="11791238" y="9134395"/>
            <a:ext cx="1591526" cy="1591526"/>
            <a:chOff x="16610884" y="6533628"/>
            <a:chExt cx="1591526" cy="1591526"/>
          </a:xfrm>
        </p:grpSpPr>
        <p:sp>
          <p:nvSpPr>
            <p:cNvPr id="153" name="타원 152"/>
            <p:cNvSpPr/>
            <p:nvPr/>
          </p:nvSpPr>
          <p:spPr>
            <a:xfrm>
              <a:off x="16610884" y="6533628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4" name="01 성의 발달"/>
            <p:cNvSpPr txBox="1"/>
            <p:nvPr/>
          </p:nvSpPr>
          <p:spPr>
            <a:xfrm>
              <a:off x="17034352" y="6795059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관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5" name="그룹 154"/>
          <p:cNvGrpSpPr/>
          <p:nvPr/>
        </p:nvGrpSpPr>
        <p:grpSpPr>
          <a:xfrm>
            <a:off x="1518972" y="11066661"/>
            <a:ext cx="1255484" cy="1312804"/>
            <a:chOff x="558067" y="8296145"/>
            <a:chExt cx="1255484" cy="1312804"/>
          </a:xfrm>
        </p:grpSpPr>
        <p:sp>
          <p:nvSpPr>
            <p:cNvPr id="156" name="타원 155"/>
            <p:cNvSpPr/>
            <p:nvPr/>
          </p:nvSpPr>
          <p:spPr>
            <a:xfrm flipH="1">
              <a:off x="558067" y="8296145"/>
              <a:ext cx="1255484" cy="13128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7" name="01 성의 발달"/>
            <p:cNvSpPr txBox="1"/>
            <p:nvPr/>
          </p:nvSpPr>
          <p:spPr>
            <a:xfrm flipH="1">
              <a:off x="558067" y="8384159"/>
              <a:ext cx="1255484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400" dirty="0" smtClean="0">
                  <a:solidFill>
                    <a:schemeClr val="bg1"/>
                  </a:solidFill>
                </a:rPr>
                <a:t>4</a:t>
              </a:r>
              <a:endParaRPr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907249" y="10894801"/>
            <a:ext cx="1591526" cy="1591526"/>
            <a:chOff x="14770043" y="6497102"/>
            <a:chExt cx="1591526" cy="1591526"/>
          </a:xfrm>
        </p:grpSpPr>
        <p:sp>
          <p:nvSpPr>
            <p:cNvPr id="159" name="타원 158"/>
            <p:cNvSpPr/>
            <p:nvPr/>
          </p:nvSpPr>
          <p:spPr>
            <a:xfrm>
              <a:off x="14770043" y="6497102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0" name="01 성의 발달"/>
            <p:cNvSpPr txBox="1"/>
            <p:nvPr/>
          </p:nvSpPr>
          <p:spPr>
            <a:xfrm>
              <a:off x="15025208" y="6817530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dirty="0" smtClean="0">
                  <a:solidFill>
                    <a:schemeClr val="tx1"/>
                  </a:solidFill>
                </a:rPr>
                <a:t>자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4620624" y="10931327"/>
            <a:ext cx="1591526" cy="1591526"/>
            <a:chOff x="16610884" y="6533628"/>
            <a:chExt cx="1591526" cy="1591526"/>
          </a:xfrm>
        </p:grpSpPr>
        <p:sp>
          <p:nvSpPr>
            <p:cNvPr id="162" name="타원 161"/>
            <p:cNvSpPr/>
            <p:nvPr/>
          </p:nvSpPr>
          <p:spPr>
            <a:xfrm>
              <a:off x="16610884" y="6533628"/>
              <a:ext cx="1591526" cy="15915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3" name="01 성의 발달"/>
            <p:cNvSpPr txBox="1"/>
            <p:nvPr/>
          </p:nvSpPr>
          <p:spPr>
            <a:xfrm>
              <a:off x="17034352" y="6795059"/>
              <a:ext cx="946739" cy="10166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5400" smtClean="0">
                  <a:solidFill>
                    <a:schemeClr val="tx1"/>
                  </a:solidFill>
                </a:rPr>
                <a:t>궁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572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5137277" y="6106787"/>
            <a:ext cx="14109447" cy="2550650"/>
            <a:chOff x="6921499" y="3192137"/>
            <a:chExt cx="14109447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11555476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건강한 친구 관계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이등변 삼각형 12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20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385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4324590" y="4710096"/>
            <a:ext cx="15734821" cy="4295808"/>
            <a:chOff x="12593291" y="3822192"/>
            <a:chExt cx="15734821" cy="4295808"/>
          </a:xfrm>
        </p:grpSpPr>
        <p:sp>
          <p:nvSpPr>
            <p:cNvPr id="28" name="● 생명 탄생의 의미를 말할 수 있다.…"/>
            <p:cNvSpPr txBox="1"/>
            <p:nvPr/>
          </p:nvSpPr>
          <p:spPr>
            <a:xfrm>
              <a:off x="12593291" y="5247150"/>
              <a:ext cx="15734821" cy="28708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 defTabSz="434340">
                <a:lnSpc>
                  <a:spcPct val="160000"/>
                </a:lnSpc>
                <a:buAutoNum type="arabicPeriod"/>
                <a:defRPr sz="5415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ko-KR" altLang="en-US" sz="5500" b="1" dirty="0" smtClean="0">
                  <a:solidFill>
                    <a:schemeClr val="tx1"/>
                  </a:solidFill>
                </a:rPr>
                <a:t>친구에게 올바른 방법으로 마음을</a:t>
              </a:r>
              <a:r>
                <a:rPr lang="en-US" altLang="ko-KR" sz="5500" b="1" dirty="0">
                  <a:solidFill>
                    <a:schemeClr val="tx1"/>
                  </a:solidFill>
                </a:rPr>
                <a:t> </a:t>
              </a:r>
              <a:r>
                <a:rPr lang="ko-KR" altLang="en-US" sz="5500" b="1" dirty="0" smtClean="0">
                  <a:solidFill>
                    <a:schemeClr val="tx1"/>
                  </a:solidFill>
                </a:rPr>
                <a:t>표현할 수 있다</a:t>
              </a:r>
              <a:r>
                <a:rPr lang="en-US" altLang="ko-KR" sz="5500" b="1" dirty="0">
                  <a:solidFill>
                    <a:schemeClr val="tx1"/>
                  </a:solidFill>
                </a:rPr>
                <a:t>.</a:t>
              </a:r>
              <a:endParaRPr lang="en-US" altLang="ko-KR" sz="5500" b="1" dirty="0" smtClean="0">
                <a:solidFill>
                  <a:schemeClr val="tx1"/>
                </a:solidFill>
              </a:endParaRPr>
            </a:p>
            <a:p>
              <a:pPr algn="l" defTabSz="434340">
                <a:lnSpc>
                  <a:spcPct val="160000"/>
                </a:lnSpc>
                <a:defRPr sz="5415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en-US" altLang="ko-KR" sz="5500" b="1" dirty="0" smtClean="0">
                  <a:solidFill>
                    <a:schemeClr val="tx1"/>
                  </a:solidFill>
                </a:rPr>
                <a:t>2. </a:t>
              </a:r>
              <a:r>
                <a:rPr lang="ko-KR" altLang="en-US" sz="5500" b="1" dirty="0" smtClean="0">
                  <a:solidFill>
                    <a:schemeClr val="tx1"/>
                  </a:solidFill>
                </a:rPr>
                <a:t>친구와 함께 할 수 있는 활동을 말할 수 있다</a:t>
              </a:r>
              <a:r>
                <a:rPr lang="en-US" altLang="ko-KR" sz="5500" b="1" dirty="0" smtClean="0">
                  <a:solidFill>
                    <a:schemeClr val="tx1"/>
                  </a:solidFill>
                </a:rPr>
                <a:t>.</a:t>
              </a:r>
              <a:endParaRPr sz="55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6" name="직사각형 35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7" name="이등변 삼각형 36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5" name="직사각형 34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3255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156287" y="9706403"/>
            <a:ext cx="17036277" cy="32698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1413" y="10156075"/>
            <a:ext cx="14765081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0" lang="ko-KR" altLang="en-US" sz="5500" b="1" i="0" u="none" strike="noStrike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친구의 기분이 상하지 않도록 그 상황에서의 나의 기분을 이야기해요</a:t>
            </a:r>
            <a:r>
              <a:rPr kumimoji="0" lang="en-US" altLang="ko-KR" sz="5500" b="1" i="0" u="none" strike="noStrike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</a:t>
            </a:r>
            <a:endParaRPr lang="ko-KR" altLang="en-US" sz="5500" b="1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다음 그림을 보면서 떠오르는 것을 이야기해 보세요."/>
          <p:cNvSpPr txBox="1"/>
          <p:nvPr/>
        </p:nvSpPr>
        <p:spPr>
          <a:xfrm>
            <a:off x="4250606" y="933164"/>
            <a:ext cx="19344890" cy="119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6000" dirty="0"/>
              <a:t>다음과 같은 상황에서 나라면 어떻게 할지 </a:t>
            </a:r>
            <a:r>
              <a:rPr lang="ko-KR" altLang="en-US" sz="6000" dirty="0" smtClean="0"/>
              <a:t>이야기해 </a:t>
            </a:r>
            <a:r>
              <a:rPr lang="ko-KR" altLang="en-US" sz="6000" dirty="0"/>
              <a:t>보세요</a:t>
            </a:r>
            <a:r>
              <a:rPr lang="en-US" altLang="ko-KR" sz="6000" dirty="0"/>
              <a:t>.</a:t>
            </a:r>
            <a:endParaRPr lang="en-US" altLang="ko-KR" sz="8000" dirty="0"/>
          </a:p>
        </p:txBody>
      </p:sp>
      <p:pic>
        <p:nvPicPr>
          <p:cNvPr id="22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646" y="467602"/>
            <a:ext cx="3403079" cy="519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50" y="2374178"/>
            <a:ext cx="12304156" cy="70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03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7" name="가로로 말린 두루마리 모양 6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친구 사이의 정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친구에게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우정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보내는 편지를 썼다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우정</a:t>
            </a:r>
            <a:endParaRPr lang="ko-KR" altLang="en-US" sz="5500" b="1" dirty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벚 우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友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뜻 정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情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59281" y="9901012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가지고 있는 생각이나 뜻이 서로 통함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우리는 언어를 매개체로 하여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의사소통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59280" y="7907620"/>
            <a:ext cx="157839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의사소통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뜻 의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意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생각 사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思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소통할 소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疏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통할 통 </a:t>
            </a:r>
            <a:r>
              <a:rPr lang="ko-KR" altLang="en-US" sz="5500" b="1" dirty="0" err="1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洞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9751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3"/>
          <a:srcRect t="55962"/>
          <a:stretch/>
        </p:blipFill>
        <p:spPr>
          <a:xfrm>
            <a:off x="1348525" y="8077416"/>
            <a:ext cx="20665792" cy="2090186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소중한 친구가 생겼어요</a:t>
              </a:r>
              <a:endParaRPr lang="ko-KR" altLang="en-US" sz="5500" dirty="0"/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5" name="타원 1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1708072" y="4403113"/>
            <a:ext cx="10373526" cy="1049462"/>
            <a:chOff x="1708072" y="2299993"/>
            <a:chExt cx="10373526" cy="1049462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4"/>
            <a:srcRect r="80277"/>
            <a:stretch/>
          </p:blipFill>
          <p:spPr>
            <a:xfrm>
              <a:off x="1708072" y="2299993"/>
              <a:ext cx="1157225" cy="1049462"/>
            </a:xfrm>
            <a:prstGeom prst="rect">
              <a:avLst/>
            </a:prstGeom>
          </p:spPr>
        </p:pic>
        <p:sp>
          <p:nvSpPr>
            <p:cNvPr id="18" name="직사각형 17"/>
            <p:cNvSpPr/>
            <p:nvPr/>
          </p:nvSpPr>
          <p:spPr>
            <a:xfrm>
              <a:off x="3144536" y="2488726"/>
              <a:ext cx="8937062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smtClean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소중한 친구 떠올려 보기</a:t>
              </a:r>
              <a:endParaRPr lang="ko-KR" altLang="en-US" sz="5500" b="1" dirty="0">
                <a:solidFill>
                  <a:srgbClr val="5E2F8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735398" y="5445926"/>
            <a:ext cx="19562501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lnSpc>
                <a:spcPct val="150000"/>
              </a:lnSpc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>
                <a:solidFill>
                  <a:srgbClr val="5E2F8F"/>
                </a:solidFill>
              </a:rPr>
              <a:t>내가 좋아하고 소중히 여기는 친구의 이름을 적고 그 친구의 모습을 떠올려 보세요</a:t>
            </a:r>
            <a:r>
              <a:rPr lang="en-US" altLang="ko-KR" sz="5500" b="1" dirty="0" smtClean="0">
                <a:solidFill>
                  <a:srgbClr val="5E2F8F"/>
                </a:solidFill>
              </a:rPr>
              <a:t>.</a:t>
            </a:r>
            <a:endParaRPr lang="en-US" altLang="ko-KR" sz="5500" b="1" dirty="0">
              <a:solidFill>
                <a:srgbClr val="5E2F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57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친구에게 올바르게 마음을 전해요</a:t>
              </a:r>
              <a:endParaRPr lang="ko-KR" altLang="en-US" sz="5500" dirty="0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8183919" y="3681159"/>
            <a:ext cx="8016162" cy="1163994"/>
            <a:chOff x="2228850" y="3314701"/>
            <a:chExt cx="8016162" cy="1163994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2228850" y="3314701"/>
              <a:ext cx="8016162" cy="1163994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71072" y="3314701"/>
              <a:ext cx="7331718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올바른 의사소통 방법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139522" y="5796235"/>
            <a:ext cx="22104957" cy="3600000"/>
            <a:chOff x="1348525" y="5796235"/>
            <a:chExt cx="22104957" cy="3600000"/>
          </a:xfrm>
        </p:grpSpPr>
        <p:grpSp>
          <p:nvGrpSpPr>
            <p:cNvPr id="2" name="그룹 1"/>
            <p:cNvGrpSpPr/>
            <p:nvPr/>
          </p:nvGrpSpPr>
          <p:grpSpPr>
            <a:xfrm>
              <a:off x="1348525" y="5796235"/>
              <a:ext cx="10800000" cy="3600000"/>
              <a:chOff x="467705" y="3948773"/>
              <a:chExt cx="10800000" cy="3600000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467705" y="3948773"/>
                <a:ext cx="10800000" cy="3600000"/>
              </a:xfrm>
              <a:prstGeom prst="roundRect">
                <a:avLst/>
              </a:prstGeom>
              <a:solidFill>
                <a:srgbClr val="F6BED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1711039" y="4686944"/>
                <a:ext cx="8313332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5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분명하고 정확한 메시지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55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말하기 전에 생각 정리하기</a:t>
                </a:r>
                <a:endParaRPr lang="ko-KR" altLang="en-US" sz="55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12653482" y="5796235"/>
              <a:ext cx="10800000" cy="3600000"/>
              <a:chOff x="12653482" y="3948773"/>
              <a:chExt cx="10800000" cy="3600000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2653482" y="3948773"/>
                <a:ext cx="10800000" cy="3600000"/>
              </a:xfrm>
              <a:prstGeom prst="roundRect">
                <a:avLst/>
              </a:prstGeom>
              <a:solidFill>
                <a:srgbClr val="F6BED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13129899" y="4686944"/>
                <a:ext cx="9847166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5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자신의 속마음 진실하게 말하기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속마음과 다른 말 하지 않기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9516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친구에게 올바르게 마음을 전해요</a:t>
              </a:r>
              <a:endParaRPr lang="ko-KR" altLang="en-US" sz="5500" dirty="0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8183919" y="3681159"/>
            <a:ext cx="8016162" cy="1163994"/>
            <a:chOff x="2228850" y="3314701"/>
            <a:chExt cx="8016162" cy="1163994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2228850" y="3314701"/>
              <a:ext cx="8016162" cy="1163994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71072" y="3314701"/>
              <a:ext cx="7331718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올바른 의사소통 방법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139522" y="5796235"/>
            <a:ext cx="22104957" cy="3600000"/>
            <a:chOff x="1348525" y="5796235"/>
            <a:chExt cx="22104957" cy="3600000"/>
          </a:xfrm>
        </p:grpSpPr>
        <p:grpSp>
          <p:nvGrpSpPr>
            <p:cNvPr id="2" name="그룹 1"/>
            <p:cNvGrpSpPr/>
            <p:nvPr/>
          </p:nvGrpSpPr>
          <p:grpSpPr>
            <a:xfrm>
              <a:off x="1348525" y="5796235"/>
              <a:ext cx="10800000" cy="3600000"/>
              <a:chOff x="467705" y="3948773"/>
              <a:chExt cx="10800000" cy="3600000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467705" y="3948773"/>
                <a:ext cx="10800000" cy="3600000"/>
              </a:xfrm>
              <a:prstGeom prst="roundRect">
                <a:avLst/>
              </a:prstGeom>
              <a:solidFill>
                <a:srgbClr val="FCD27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1711039" y="4686944"/>
                <a:ext cx="8313332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5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나 메시지 </a:t>
                </a:r>
                <a:r>
                  <a:rPr lang="ko-KR" altLang="en-US" sz="55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전달법</a:t>
                </a:r>
                <a:r>
                  <a:rPr lang="ko-KR" altLang="en-US" sz="55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활용하기</a:t>
                </a:r>
                <a:endPara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사실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-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감정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-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요청의 순서</a:t>
                </a: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12653482" y="5796235"/>
              <a:ext cx="10800000" cy="3600000"/>
              <a:chOff x="12653482" y="3948773"/>
              <a:chExt cx="10800000" cy="3600000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2653482" y="3948773"/>
                <a:ext cx="10800000" cy="3600000"/>
              </a:xfrm>
              <a:prstGeom prst="roundRect">
                <a:avLst/>
              </a:prstGeom>
              <a:solidFill>
                <a:srgbClr val="FCD27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13129899" y="4221432"/>
                <a:ext cx="9847166" cy="305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5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상처 주는 말 하지 않기</a:t>
                </a:r>
                <a:endPara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명령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훈계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욕설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비판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비교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인신공격 등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040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친구에게 올바르게 마음을 전해요</a:t>
              </a:r>
              <a:endParaRPr lang="ko-KR" altLang="en-US" sz="5500" dirty="0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8183919" y="3681159"/>
            <a:ext cx="8016162" cy="1163994"/>
            <a:chOff x="2228850" y="3314701"/>
            <a:chExt cx="8016162" cy="1163994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2228850" y="3314701"/>
              <a:ext cx="8016162" cy="1163994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71072" y="3314701"/>
              <a:ext cx="7331718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올바른 의사소통 방법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139522" y="5796235"/>
            <a:ext cx="22104957" cy="3600000"/>
            <a:chOff x="1348525" y="5796235"/>
            <a:chExt cx="22104957" cy="3600000"/>
          </a:xfrm>
        </p:grpSpPr>
        <p:grpSp>
          <p:nvGrpSpPr>
            <p:cNvPr id="2" name="그룹 1"/>
            <p:cNvGrpSpPr/>
            <p:nvPr/>
          </p:nvGrpSpPr>
          <p:grpSpPr>
            <a:xfrm>
              <a:off x="1348525" y="5796235"/>
              <a:ext cx="10800000" cy="3600000"/>
              <a:chOff x="467705" y="3948773"/>
              <a:chExt cx="10800000" cy="3600000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467705" y="3948773"/>
                <a:ext cx="10800000" cy="3600000"/>
              </a:xfrm>
              <a:prstGeom prst="roundRect">
                <a:avLst/>
              </a:prstGeom>
              <a:solidFill>
                <a:srgbClr val="C6E6F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1711039" y="4191657"/>
                <a:ext cx="831333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5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경청하기</a:t>
                </a:r>
                <a:endPara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말의 내용과 표정</a:t>
                </a:r>
                <a:r>
                  <a:rPr lang="en-US" altLang="ko-KR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몸짓에도 </a:t>
                </a:r>
                <a:r>
                  <a:rPr lang="ko-KR" altLang="en-US" sz="55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관심</a:t>
                </a:r>
                <a:r>
                  <a:rPr lang="en-US" altLang="ko-KR" sz="55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5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기울이기</a:t>
                </a:r>
                <a:endParaRPr lang="ko-KR" altLang="en-US" sz="55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12653482" y="5796235"/>
              <a:ext cx="10800000" cy="3600000"/>
              <a:chOff x="12653482" y="3948773"/>
              <a:chExt cx="10800000" cy="3600000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2653482" y="3948773"/>
                <a:ext cx="10800000" cy="3600000"/>
              </a:xfrm>
              <a:prstGeom prst="roundRect">
                <a:avLst/>
              </a:prstGeom>
              <a:solidFill>
                <a:srgbClr val="C6E6F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13129899" y="4729263"/>
                <a:ext cx="9847166" cy="2039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5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존중하는 태도</a:t>
                </a:r>
                <a:endPara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5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상대의 의사를 존중하기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841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이미지" descr="이미지"/>
          <p:cNvPicPr>
            <a:picLocks noChangeAspect="1"/>
          </p:cNvPicPr>
          <p:nvPr/>
        </p:nvPicPr>
        <p:blipFill rotWithShape="1">
          <a:blip r:embed="rId3">
            <a:extLst/>
          </a:blip>
          <a:srcRect l="27116" t="24429" r="56008" b="25773"/>
          <a:stretch/>
        </p:blipFill>
        <p:spPr>
          <a:xfrm>
            <a:off x="1529534" y="4011498"/>
            <a:ext cx="5347515" cy="6354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4" name="그룹 3"/>
          <p:cNvGrpSpPr/>
          <p:nvPr/>
        </p:nvGrpSpPr>
        <p:grpSpPr>
          <a:xfrm>
            <a:off x="467704" y="645520"/>
            <a:ext cx="15040994" cy="1061831"/>
            <a:chOff x="467704" y="890715"/>
            <a:chExt cx="15040994" cy="1061831"/>
          </a:xfrm>
        </p:grpSpPr>
        <p:sp>
          <p:nvSpPr>
            <p:cNvPr id="32" name="타원 31"/>
            <p:cNvSpPr/>
            <p:nvPr/>
          </p:nvSpPr>
          <p:spPr>
            <a:xfrm>
              <a:off x="467704" y="890715"/>
              <a:ext cx="1061831" cy="1061831"/>
            </a:xfrm>
            <a:prstGeom prst="ellipse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생명의 탄생에는 소중한 의미가 담겨 있어요"/>
            <p:cNvSpPr txBox="1"/>
            <p:nvPr/>
          </p:nvSpPr>
          <p:spPr>
            <a:xfrm>
              <a:off x="1735399" y="931612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생명의 탄생에는 소중한 의미가 담겨 있어요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713" y="989460"/>
              <a:ext cx="699812" cy="86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rPr>
                <a:t>1</a:t>
              </a:r>
              <a:endParaRPr kumimoji="0" lang="ko-KR" altLang="en-US" sz="5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학교안심 둥근미소 TTF B" panose="02000703000000000000" pitchFamily="2" charset="-127"/>
                <a:ea typeface="학교안심 둥근미소 TTF B" panose="02000703000000000000" pitchFamily="2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7406970" y="2699143"/>
            <a:ext cx="16043580" cy="897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아빠의 정자와 엄마의 난자가 만나 수정란이 형성되며,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순간부터 생명이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시작됩니다. 수정란은 자궁에 착상해 스스로 세포 분열을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하며 자라나고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임신 사실을 알기도 전인 수정 후 약 3주경에는 심장이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뛰기 시작하며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뇌와 척수 같은 신경계가 형성됩니다. 이처럼 태아는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임신 초기부터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빠르게 발달하는 소중한 생명체입니다.</a:t>
            </a:r>
          </a:p>
        </p:txBody>
      </p:sp>
    </p:spTree>
    <p:extLst>
      <p:ext uri="{BB962C8B-B14F-4D97-AF65-F5344CB8AC3E}">
        <p14:creationId xmlns:p14="http://schemas.microsoft.com/office/powerpoint/2010/main" val="1874811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32498" y="3095010"/>
            <a:ext cx="1585488" cy="17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2310" y="2134767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859481"/>
            <a:ext cx="20700533" cy="2119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 상황에서 나 메시지 </a:t>
            </a:r>
            <a:r>
              <a:rPr lang="ko-KR" altLang="en-US" sz="5500" dirty="0" err="1"/>
              <a:t>전달법을</a:t>
            </a:r>
            <a:r>
              <a:rPr lang="ko-KR" altLang="en-US" sz="5500" dirty="0"/>
              <a:t> 활용하여 </a:t>
            </a:r>
            <a:r>
              <a:rPr lang="ko-KR" altLang="en-US" sz="5500" dirty="0" err="1" smtClean="0"/>
              <a:t>샘이에게</a:t>
            </a:r>
            <a:r>
              <a:rPr lang="ko-KR" altLang="en-US" sz="5500" dirty="0" smtClean="0"/>
              <a:t> 내 </a:t>
            </a:r>
            <a:r>
              <a:rPr lang="ko-KR" altLang="en-US" sz="5500" dirty="0"/>
              <a:t>마음을 어떻게 표현할지 빈칸을 채워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grpSp>
        <p:nvGrpSpPr>
          <p:cNvPr id="83" name="그룹 82"/>
          <p:cNvGrpSpPr/>
          <p:nvPr/>
        </p:nvGrpSpPr>
        <p:grpSpPr>
          <a:xfrm>
            <a:off x="1672310" y="4158758"/>
            <a:ext cx="20134138" cy="9557242"/>
            <a:chOff x="540001" y="3212308"/>
            <a:chExt cx="4307526" cy="2020596"/>
          </a:xfrm>
        </p:grpSpPr>
        <p:pic>
          <p:nvPicPr>
            <p:cNvPr id="84" name="그림 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001" y="3212308"/>
              <a:ext cx="4307526" cy="2020596"/>
            </a:xfrm>
            <a:prstGeom prst="rect">
              <a:avLst/>
            </a:prstGeom>
          </p:spPr>
        </p:pic>
        <p:sp>
          <p:nvSpPr>
            <p:cNvPr id="85" name="직사각형 84"/>
            <p:cNvSpPr/>
            <p:nvPr/>
          </p:nvSpPr>
          <p:spPr>
            <a:xfrm>
              <a:off x="637379" y="3454384"/>
              <a:ext cx="4049757" cy="1468676"/>
            </a:xfrm>
            <a:prstGeom prst="rect">
              <a:avLst/>
            </a:prstGeom>
            <a:solidFill>
              <a:srgbClr val="FEF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747642" y="6352056"/>
            <a:ext cx="1798347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친구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샘이에게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내 비밀을 털어놓았다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그런데 어느 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샘이가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같은 반 친구인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보건이에게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비밀을 이야기하는 모습을 보았다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모습을 보고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불쾌한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기분이 들었고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샘이에게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섭섭한 마음도 들었다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부모님께 감사 편지 쓰기"/>
          <p:cNvSpPr txBox="1"/>
          <p:nvPr/>
        </p:nvSpPr>
        <p:spPr>
          <a:xfrm>
            <a:off x="4572000" y="786824"/>
            <a:ext cx="956731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나 메시지 </a:t>
            </a:r>
            <a:r>
              <a:rPr lang="ko-KR" altLang="en-US" sz="5500" dirty="0" err="1" smtClean="0"/>
              <a:t>전달법으로</a:t>
            </a:r>
            <a:r>
              <a:rPr lang="ko-KR" altLang="en-US" sz="5500" dirty="0" smtClean="0"/>
              <a:t> 표현하기</a:t>
            </a:r>
            <a:endParaRPr sz="5500" dirty="0"/>
          </a:p>
        </p:txBody>
      </p:sp>
      <p:pic>
        <p:nvPicPr>
          <p:cNvPr id="4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그룹 47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49" name="그룹 48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51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2" name="직사각형 51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0" name="직사각형 49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6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696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부모님께 감사 편지 쓰기"/>
          <p:cNvSpPr txBox="1"/>
          <p:nvPr/>
        </p:nvSpPr>
        <p:spPr>
          <a:xfrm>
            <a:off x="4572000" y="786824"/>
            <a:ext cx="956731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나 메시지 </a:t>
            </a:r>
            <a:r>
              <a:rPr lang="ko-KR" altLang="en-US" sz="5500" dirty="0" err="1" smtClean="0"/>
              <a:t>전달법으로</a:t>
            </a:r>
            <a:r>
              <a:rPr lang="ko-KR" altLang="en-US" sz="5500" dirty="0" smtClean="0"/>
              <a:t> 표현하기</a:t>
            </a:r>
            <a:endParaRPr sz="5500" dirty="0"/>
          </a:p>
        </p:txBody>
      </p:sp>
      <p:pic>
        <p:nvPicPr>
          <p:cNvPr id="4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그룹 47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49" name="그룹 48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51" name="이미지" descr="이미지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2" name="직사각형 51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0" name="직사각형 49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6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1829423" y="2132696"/>
            <a:ext cx="20122939" cy="5244937"/>
          </a:xfrm>
          <a:prstGeom prst="roundRect">
            <a:avLst/>
          </a:prstGeom>
          <a:solidFill>
            <a:srgbClr val="F6BED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113656" y="3947078"/>
            <a:ext cx="1616172" cy="1616172"/>
            <a:chOff x="2505456" y="4670852"/>
            <a:chExt cx="1616172" cy="1616172"/>
          </a:xfrm>
        </p:grpSpPr>
        <p:sp>
          <p:nvSpPr>
            <p:cNvPr id="6" name="타원 5"/>
            <p:cNvSpPr/>
            <p:nvPr/>
          </p:nvSpPr>
          <p:spPr>
            <a:xfrm>
              <a:off x="2505456" y="4670852"/>
              <a:ext cx="1616172" cy="1616172"/>
            </a:xfrm>
            <a:prstGeom prst="ellipse">
              <a:avLst/>
            </a:prstGeom>
            <a:solidFill>
              <a:srgbClr val="FEF6E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52252" y="5053693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E3007B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E3007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4276624" y="2536941"/>
            <a:ext cx="16879673" cy="4436447"/>
            <a:chOff x="4276624" y="2632530"/>
            <a:chExt cx="16879673" cy="4436447"/>
          </a:xfrm>
        </p:grpSpPr>
        <p:sp>
          <p:nvSpPr>
            <p:cNvPr id="53" name="직사각형 52"/>
            <p:cNvSpPr/>
            <p:nvPr/>
          </p:nvSpPr>
          <p:spPr>
            <a:xfrm>
              <a:off x="4276624" y="2632530"/>
              <a:ext cx="140956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상대의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행동을 구체적으로 표현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4276624" y="3828977"/>
              <a:ext cx="16879673" cy="3240000"/>
              <a:chOff x="4193480" y="4406563"/>
              <a:chExt cx="16879673" cy="3240000"/>
            </a:xfrm>
          </p:grpSpPr>
          <p:sp>
            <p:nvSpPr>
              <p:cNvPr id="12" name="모서리가 둥근 직사각형 11"/>
              <p:cNvSpPr/>
              <p:nvPr/>
            </p:nvSpPr>
            <p:spPr>
              <a:xfrm>
                <a:off x="4193480" y="4406563"/>
                <a:ext cx="16879673" cy="3240000"/>
              </a:xfrm>
              <a:prstGeom prst="roundRect">
                <a:avLst/>
              </a:prstGeom>
              <a:solidFill>
                <a:srgbClr val="FEF6E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4488090" y="4924758"/>
                <a:ext cx="14805604" cy="2086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샘아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네가 </a:t>
                </a:r>
                <a:r>
                  <a:rPr lang="ko-KR" altLang="en-US" sz="5400" b="1" dirty="0" err="1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보건이에게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내가 너에게</a:t>
                </a:r>
                <a:endPara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말해준 비밀 얘기를 말하는 모습을 봤어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56" name="모서리가 둥근 직사각형 55"/>
          <p:cNvSpPr/>
          <p:nvPr/>
        </p:nvSpPr>
        <p:spPr>
          <a:xfrm>
            <a:off x="1829423" y="7832731"/>
            <a:ext cx="20122939" cy="5244937"/>
          </a:xfrm>
          <a:prstGeom prst="roundRect">
            <a:avLst/>
          </a:prstGeom>
          <a:solidFill>
            <a:srgbClr val="FFF8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2113656" y="9647113"/>
            <a:ext cx="1616172" cy="1616172"/>
            <a:chOff x="2505456" y="4670852"/>
            <a:chExt cx="1616172" cy="1616172"/>
          </a:xfrm>
        </p:grpSpPr>
        <p:sp>
          <p:nvSpPr>
            <p:cNvPr id="58" name="타원 57"/>
            <p:cNvSpPr/>
            <p:nvPr/>
          </p:nvSpPr>
          <p:spPr>
            <a:xfrm>
              <a:off x="2505456" y="4670852"/>
              <a:ext cx="1616172" cy="1616172"/>
            </a:xfrm>
            <a:prstGeom prst="ellipse">
              <a:avLst/>
            </a:prstGeom>
            <a:solidFill>
              <a:srgbClr val="C6E6F9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52252" y="5053693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4276624" y="8229375"/>
            <a:ext cx="16879673" cy="4451648"/>
            <a:chOff x="4276624" y="8321436"/>
            <a:chExt cx="16879673" cy="4451648"/>
          </a:xfrm>
        </p:grpSpPr>
        <p:sp>
          <p:nvSpPr>
            <p:cNvPr id="60" name="직사각형 59"/>
            <p:cNvSpPr/>
            <p:nvPr/>
          </p:nvSpPr>
          <p:spPr>
            <a:xfrm>
              <a:off x="4276624" y="8321436"/>
              <a:ext cx="140956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감정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: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자기감정을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솔직하게 표현</a:t>
              </a:r>
            </a:p>
          </p:txBody>
        </p:sp>
        <p:grpSp>
          <p:nvGrpSpPr>
            <p:cNvPr id="61" name="그룹 60"/>
            <p:cNvGrpSpPr/>
            <p:nvPr/>
          </p:nvGrpSpPr>
          <p:grpSpPr>
            <a:xfrm>
              <a:off x="4276624" y="9533084"/>
              <a:ext cx="16879673" cy="3240000"/>
              <a:chOff x="4193480" y="4406563"/>
              <a:chExt cx="16879673" cy="3240000"/>
            </a:xfrm>
          </p:grpSpPr>
          <p:sp>
            <p:nvSpPr>
              <p:cNvPr id="62" name="모서리가 둥근 직사각형 61"/>
              <p:cNvSpPr/>
              <p:nvPr/>
            </p:nvSpPr>
            <p:spPr>
              <a:xfrm>
                <a:off x="4193480" y="4406563"/>
                <a:ext cx="16879673" cy="3240000"/>
              </a:xfrm>
              <a:prstGeom prst="roundRect">
                <a:avLst/>
              </a:prstGeom>
              <a:solidFill>
                <a:srgbClr val="C6E6F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4488090" y="4983200"/>
                <a:ext cx="14805604" cy="2086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네가 내 비밀을 지켜주지 않고 다른 사람에게 말해서 기분이 나쁘고 </a:t>
                </a:r>
                <a:r>
                  <a:rPr lang="ko-KR" altLang="en-US" sz="5400" b="1" dirty="0" err="1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속상했어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015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부모님께 감사 편지 쓰기"/>
          <p:cNvSpPr txBox="1"/>
          <p:nvPr/>
        </p:nvSpPr>
        <p:spPr>
          <a:xfrm>
            <a:off x="4572000" y="786824"/>
            <a:ext cx="956731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나 메시지 </a:t>
            </a:r>
            <a:r>
              <a:rPr lang="ko-KR" altLang="en-US" sz="5500" dirty="0" err="1" smtClean="0"/>
              <a:t>전달법으로</a:t>
            </a:r>
            <a:r>
              <a:rPr lang="ko-KR" altLang="en-US" sz="5500" dirty="0" smtClean="0"/>
              <a:t> 표현하기</a:t>
            </a:r>
            <a:endParaRPr sz="5500" dirty="0"/>
          </a:p>
        </p:txBody>
      </p:sp>
      <p:pic>
        <p:nvPicPr>
          <p:cNvPr id="4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2498" y="262416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그룹 47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49" name="그룹 48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51" name="이미지" descr="이미지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2" name="직사각형 51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0" name="직사각형 49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6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1829423" y="4638152"/>
            <a:ext cx="20122939" cy="5244937"/>
          </a:xfrm>
          <a:prstGeom prst="roundRect">
            <a:avLst/>
          </a:prstGeom>
          <a:solidFill>
            <a:srgbClr val="FDF7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113656" y="6452534"/>
            <a:ext cx="1616172" cy="1616172"/>
            <a:chOff x="2505456" y="4670852"/>
            <a:chExt cx="1616172" cy="1616172"/>
          </a:xfrm>
        </p:grpSpPr>
        <p:sp>
          <p:nvSpPr>
            <p:cNvPr id="6" name="타원 5"/>
            <p:cNvSpPr/>
            <p:nvPr/>
          </p:nvSpPr>
          <p:spPr>
            <a:xfrm>
              <a:off x="2505456" y="4670852"/>
              <a:ext cx="1616172" cy="1616172"/>
            </a:xfrm>
            <a:prstGeom prst="ellipse">
              <a:avLst/>
            </a:prstGeom>
            <a:solidFill>
              <a:srgbClr val="FCD27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52252" y="5053693"/>
              <a:ext cx="52257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3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276624" y="5038689"/>
            <a:ext cx="16879673" cy="4443862"/>
            <a:chOff x="4276624" y="5325393"/>
            <a:chExt cx="16879673" cy="4443862"/>
          </a:xfrm>
        </p:grpSpPr>
        <p:sp>
          <p:nvSpPr>
            <p:cNvPr id="53" name="직사각형 52"/>
            <p:cNvSpPr/>
            <p:nvPr/>
          </p:nvSpPr>
          <p:spPr>
            <a:xfrm>
              <a:off x="4276624" y="5325393"/>
              <a:ext cx="140956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요청: 상대에게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원하는 행동 말하기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4276624" y="6529255"/>
              <a:ext cx="16879673" cy="3240000"/>
              <a:chOff x="4193480" y="4406563"/>
              <a:chExt cx="16879673" cy="3240000"/>
            </a:xfrm>
            <a:solidFill>
              <a:srgbClr val="FCD277"/>
            </a:solidFill>
          </p:grpSpPr>
          <p:sp>
            <p:nvSpPr>
              <p:cNvPr id="12" name="모서리가 둥근 직사각형 11"/>
              <p:cNvSpPr/>
              <p:nvPr/>
            </p:nvSpPr>
            <p:spPr>
              <a:xfrm>
                <a:off x="4193480" y="4406563"/>
                <a:ext cx="16879673" cy="3240000"/>
              </a:xfrm>
              <a:prstGeom prst="round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4488090" y="4967628"/>
                <a:ext cx="14805604" cy="200362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앞으로는 네가 비밀을 다른 사람에게 이야기하지 않았으면 좋겠어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6204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rcRect t="8986" b="53258"/>
          <a:stretch/>
        </p:blipFill>
        <p:spPr>
          <a:xfrm>
            <a:off x="1529535" y="6016235"/>
            <a:ext cx="20937001" cy="5286482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친구와 함께 기쁨과 슬픔을 나눠요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2228850" y="3314700"/>
            <a:ext cx="5657850" cy="2364043"/>
            <a:chOff x="2228850" y="3314700"/>
            <a:chExt cx="5657850" cy="2364043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2228850" y="3314700"/>
              <a:ext cx="5657850" cy="2364043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64004" y="3429762"/>
              <a:ext cx="4587543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서로의 고민을 이야기 나누기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9363851" y="3314700"/>
            <a:ext cx="5657850" cy="2364043"/>
            <a:chOff x="2228850" y="3314700"/>
            <a:chExt cx="5657850" cy="2364043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2228850" y="3314700"/>
              <a:ext cx="5657850" cy="2364043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64004" y="3429762"/>
              <a:ext cx="4587543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등하교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 함께하기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6498852" y="3312138"/>
            <a:ext cx="5657850" cy="2364043"/>
            <a:chOff x="2228850" y="3314700"/>
            <a:chExt cx="5657850" cy="2364043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2228850" y="3314700"/>
              <a:ext cx="5657850" cy="2364043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64004" y="3429762"/>
              <a:ext cx="4587543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친구</a:t>
              </a:r>
              <a:r>
                <a:rPr lang="en-US" altLang="ko-KR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생일</a:t>
              </a:r>
              <a:endParaRPr lang="en-US" altLang="ko-KR" sz="55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챙겨 주기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021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rcRect t="55516" b="1873"/>
          <a:stretch/>
        </p:blipFill>
        <p:spPr>
          <a:xfrm>
            <a:off x="1529535" y="6016234"/>
            <a:ext cx="20937001" cy="5966215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친구와 함께 기쁨과 슬픔을 나눠요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2228850" y="3314700"/>
            <a:ext cx="5657850" cy="2364043"/>
            <a:chOff x="2228850" y="3314700"/>
            <a:chExt cx="5657850" cy="2364043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2228850" y="3314700"/>
              <a:ext cx="5657850" cy="2364043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64004" y="3429762"/>
              <a:ext cx="4587543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같은 책 읽고 감상 나누기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9363851" y="3314700"/>
            <a:ext cx="5657850" cy="2364043"/>
            <a:chOff x="2228850" y="3314700"/>
            <a:chExt cx="5657850" cy="2364043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2228850" y="3314700"/>
              <a:ext cx="5657850" cy="2364043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64004" y="3429762"/>
              <a:ext cx="4587543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취미 활동 함께하기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6498852" y="3312138"/>
            <a:ext cx="5657850" cy="2364043"/>
            <a:chOff x="2228850" y="3314700"/>
            <a:chExt cx="5657850" cy="2364043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2228850" y="3314700"/>
              <a:ext cx="5657850" cy="2364043"/>
            </a:xfrm>
            <a:prstGeom prst="roundRect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64004" y="3429762"/>
              <a:ext cx="4587543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힘들</a:t>
              </a:r>
              <a:r>
                <a:rPr kumimoji="0" lang="ko-KR" altLang="en-US" sz="5500" b="1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 때 격려</a:t>
              </a:r>
              <a:r>
                <a: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</a:t>
              </a:r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460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96" y="5331906"/>
            <a:ext cx="20024953" cy="6353137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286684" y="6680258"/>
            <a:ext cx="178491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친구들과 현장학습을 가서 함께 사진을 찍었던 일, 친구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집에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모여서 파자마 파티를 했던 일, 체육 대회에서 열심히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응원을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하며 즐거웠던 일 등등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1708072" y="1620778"/>
            <a:ext cx="19589827" cy="3526185"/>
            <a:chOff x="1708072" y="2299993"/>
            <a:chExt cx="19589827" cy="3526185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3"/>
            <a:srcRect r="80277"/>
            <a:stretch/>
          </p:blipFill>
          <p:spPr>
            <a:xfrm>
              <a:off x="1708072" y="2299993"/>
              <a:ext cx="1157225" cy="1049462"/>
            </a:xfrm>
            <a:prstGeom prst="rect">
              <a:avLst/>
            </a:prstGeom>
          </p:spPr>
        </p:pic>
        <p:sp>
          <p:nvSpPr>
            <p:cNvPr id="29" name="직사각형 28"/>
            <p:cNvSpPr/>
            <p:nvPr/>
          </p:nvSpPr>
          <p:spPr>
            <a:xfrm>
              <a:off x="3029005" y="2488726"/>
              <a:ext cx="6551795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smtClean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친구와의 우정 나누기</a:t>
              </a:r>
              <a:endParaRPr lang="ko-KR" altLang="en-US" sz="5500" b="1" dirty="0">
                <a:solidFill>
                  <a:srgbClr val="5E2F8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735398" y="3342806"/>
              <a:ext cx="19562501" cy="2483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500" b="1" dirty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친구와 함께한 일 중에서 오래 기억하고 싶거나 </a:t>
              </a:r>
              <a:r>
                <a:rPr lang="ko-KR" altLang="en-US" sz="5500" b="1" dirty="0" err="1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의미있었던</a:t>
              </a:r>
              <a:r>
                <a:rPr lang="ko-KR" altLang="en-US" sz="5500" b="1" dirty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순간이 있나요</a:t>
              </a:r>
              <a:r>
                <a:rPr lang="en-US" altLang="ko-KR" sz="5500" b="1" dirty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r>
                <a:rPr lang="ko-KR" altLang="en-US" sz="5500" b="1" dirty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함께 이야기 나눠보세요</a:t>
              </a:r>
              <a:r>
                <a:rPr lang="en-US" altLang="ko-KR" sz="5500" b="1" dirty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846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897" y="104099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알맞은 말을 골라 초성 완성해보기"/>
          <p:cNvSpPr txBox="1"/>
          <p:nvPr/>
        </p:nvSpPr>
        <p:spPr>
          <a:xfrm>
            <a:off x="4181815" y="1711870"/>
            <a:ext cx="18102533" cy="2253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/>
              <a:t>친구와 </a:t>
            </a:r>
            <a:r>
              <a:rPr lang="ko-KR" altLang="en-US" sz="5500" dirty="0" err="1"/>
              <a:t>사이좋게</a:t>
            </a:r>
            <a:r>
              <a:rPr lang="ko-KR" altLang="en-US" sz="5500" dirty="0"/>
              <a:t> 지낼 수 있는 의사소통 방법을 모두 골라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sp>
        <p:nvSpPr>
          <p:cNvPr id="83" name="01 성의 발달"/>
          <p:cNvSpPr txBox="1"/>
          <p:nvPr/>
        </p:nvSpPr>
        <p:spPr>
          <a:xfrm>
            <a:off x="5233355" y="4527933"/>
            <a:ext cx="17619424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속마음을 진실하게 말하기</a:t>
            </a:r>
          </a:p>
          <a:p>
            <a:pPr>
              <a:lnSpc>
                <a:spcPct val="200000"/>
              </a:lnSpc>
            </a:pPr>
            <a:r>
              <a:rPr lang="ko-KR" altLang="en-US" sz="50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친구의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말을 잘 들어 </a:t>
            </a:r>
            <a:r>
              <a:rPr lang="ko-KR" altLang="en-US" sz="50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주기</a:t>
            </a:r>
            <a:endParaRPr lang="en-US" altLang="ko-KR" sz="50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50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기분대로 말하고 싶은 대로 말하기</a:t>
            </a:r>
          </a:p>
          <a:p>
            <a:pPr>
              <a:lnSpc>
                <a:spcPct val="200000"/>
              </a:lnSpc>
            </a:pPr>
            <a:r>
              <a:rPr lang="ko-KR" altLang="en-US" sz="50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상대방의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의견을 존중하는 태도 보이기</a:t>
            </a:r>
            <a:endParaRPr sz="50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181815" y="5079574"/>
            <a:ext cx="798535" cy="1025922"/>
            <a:chOff x="3383280" y="4878406"/>
            <a:chExt cx="798535" cy="1025922"/>
          </a:xfrm>
        </p:grpSpPr>
        <p:sp>
          <p:nvSpPr>
            <p:cNvPr id="92" name="타원 91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3" name="01 성의 발달"/>
            <p:cNvSpPr txBox="1"/>
            <p:nvPr/>
          </p:nvSpPr>
          <p:spPr>
            <a:xfrm>
              <a:off x="3383280" y="4878406"/>
              <a:ext cx="798535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</a:rPr>
                <a:t>1</a:t>
              </a:r>
              <a:endParaRPr sz="5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4184812" y="6545680"/>
            <a:ext cx="798535" cy="948978"/>
            <a:chOff x="3383280" y="4859935"/>
            <a:chExt cx="798535" cy="948978"/>
          </a:xfrm>
        </p:grpSpPr>
        <p:sp>
          <p:nvSpPr>
            <p:cNvPr id="22" name="타원 21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01 성의 발달"/>
            <p:cNvSpPr txBox="1"/>
            <p:nvPr/>
          </p:nvSpPr>
          <p:spPr>
            <a:xfrm>
              <a:off x="3383280" y="4859935"/>
              <a:ext cx="798535" cy="9489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</a:rPr>
                <a:t>2</a:t>
              </a:r>
              <a:endParaRPr sz="5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181815" y="8097148"/>
            <a:ext cx="798535" cy="972508"/>
            <a:chOff x="3383280" y="4836405"/>
            <a:chExt cx="798535" cy="972508"/>
          </a:xfrm>
        </p:grpSpPr>
        <p:sp>
          <p:nvSpPr>
            <p:cNvPr id="25" name="타원 24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01 성의 발달"/>
            <p:cNvSpPr txBox="1"/>
            <p:nvPr/>
          </p:nvSpPr>
          <p:spPr>
            <a:xfrm>
              <a:off x="3383280" y="4836405"/>
              <a:ext cx="798535" cy="9489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</a:rPr>
                <a:t>3</a:t>
              </a:r>
              <a:endParaRPr sz="5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4184812" y="9579519"/>
            <a:ext cx="798535" cy="974714"/>
            <a:chOff x="3383280" y="4834199"/>
            <a:chExt cx="798535" cy="974714"/>
          </a:xfrm>
        </p:grpSpPr>
        <p:sp>
          <p:nvSpPr>
            <p:cNvPr id="28" name="타원 27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9" name="01 성의 발달"/>
            <p:cNvSpPr txBox="1"/>
            <p:nvPr/>
          </p:nvSpPr>
          <p:spPr>
            <a:xfrm>
              <a:off x="3383280" y="4834199"/>
              <a:ext cx="798535" cy="9489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</a:rPr>
                <a:t>4</a:t>
              </a:r>
              <a:endParaRPr sz="5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타원 2"/>
          <p:cNvSpPr/>
          <p:nvPr/>
        </p:nvSpPr>
        <p:spPr>
          <a:xfrm>
            <a:off x="4083560" y="5130616"/>
            <a:ext cx="995043" cy="9950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083559" y="6598101"/>
            <a:ext cx="995043" cy="9950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4083558" y="9644666"/>
            <a:ext cx="995043" cy="9950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8131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847205" y="6106787"/>
            <a:ext cx="10689591" cy="2550650"/>
            <a:chOff x="6921499" y="3192137"/>
            <a:chExt cx="10689591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8135620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소중한 가족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이등변 삼각형 12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23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233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362099" y="4698601"/>
            <a:ext cx="15659803" cy="4318798"/>
            <a:chOff x="12593291" y="3822192"/>
            <a:chExt cx="15659803" cy="4318798"/>
          </a:xfrm>
        </p:grpSpPr>
        <p:sp>
          <p:nvSpPr>
            <p:cNvPr id="23" name="● 생명 탄생의 의미를 말할 수 있다.…"/>
            <p:cNvSpPr txBox="1"/>
            <p:nvPr/>
          </p:nvSpPr>
          <p:spPr>
            <a:xfrm>
              <a:off x="12593291" y="5247150"/>
              <a:ext cx="15659803" cy="28938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 defTabSz="434340">
                <a:lnSpc>
                  <a:spcPct val="160000"/>
                </a:lnSpc>
                <a:defRPr sz="5415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en-US" altLang="ko-KR" sz="5500" b="1" dirty="0" smtClean="0">
                  <a:solidFill>
                    <a:schemeClr val="tx1"/>
                  </a:solidFill>
                </a:rPr>
                <a:t>1. </a:t>
              </a:r>
              <a:r>
                <a:rPr lang="ko-KR" altLang="en-US" sz="5500" b="1" dirty="0" smtClean="0">
                  <a:solidFill>
                    <a:schemeClr val="tx1"/>
                  </a:solidFill>
                </a:rPr>
                <a:t>가족의 소중함을 말할 수 있다</a:t>
              </a:r>
              <a:r>
                <a:rPr lang="en-US" altLang="ko-KR" sz="5500" b="1" dirty="0" smtClean="0">
                  <a:solidFill>
                    <a:schemeClr val="tx1"/>
                  </a:solidFill>
                </a:rPr>
                <a:t>.</a:t>
              </a:r>
            </a:p>
            <a:p>
              <a:pPr algn="l" defTabSz="434340">
                <a:lnSpc>
                  <a:spcPct val="160000"/>
                </a:lnSpc>
                <a:defRPr sz="5415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en-US" altLang="ko-KR" sz="5500" b="1" dirty="0" smtClean="0">
                  <a:solidFill>
                    <a:schemeClr val="tx1"/>
                  </a:solidFill>
                </a:rPr>
                <a:t>2. </a:t>
              </a:r>
              <a:r>
                <a:rPr lang="ko-KR" altLang="en-US" sz="5500" b="1" dirty="0" smtClean="0">
                  <a:solidFill>
                    <a:schemeClr val="tx1"/>
                  </a:solidFill>
                </a:rPr>
                <a:t>가족 안에서 내가 할 수 있는 일을 실천할 수 있다</a:t>
              </a:r>
              <a:r>
                <a:rPr lang="en-US" altLang="ko-KR" sz="5500" b="1" dirty="0" smtClean="0">
                  <a:solidFill>
                    <a:schemeClr val="tx1"/>
                  </a:solidFill>
                </a:rPr>
                <a:t>.</a:t>
              </a:r>
            </a:p>
            <a:p>
              <a:pPr algn="l" defTabSz="434340">
                <a:lnSpc>
                  <a:spcPct val="160000"/>
                </a:lnSpc>
                <a:defRPr sz="5415">
                  <a:latin typeface="나눔고딕"/>
                  <a:ea typeface="나눔고딕"/>
                  <a:cs typeface="나눔고딕"/>
                  <a:sym typeface="나눔고딕"/>
                </a:defRPr>
              </a:pPr>
              <a:endParaRPr sz="55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3" name="그룹 32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5" name="직사각형 34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6" name="이등변 삼각형 35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4" name="직사각형 33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7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/>
        </p:nvSpPr>
        <p:spPr>
          <a:xfrm>
            <a:off x="4702633" y="9574306"/>
            <a:ext cx="17485014" cy="34378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1" name="다음 그림을 보면서 떠오르는 것을 이야기해 보세요."/>
          <p:cNvSpPr txBox="1"/>
          <p:nvPr/>
        </p:nvSpPr>
        <p:spPr>
          <a:xfrm>
            <a:off x="4702633" y="509732"/>
            <a:ext cx="17280288" cy="119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/>
              <a:t>표의 내용을 살펴보고 나의 생각이나 느낀 점을 이야기해 보세요</a:t>
            </a:r>
            <a:r>
              <a:rPr lang="en-US" altLang="ko-KR" sz="5500" dirty="0"/>
              <a:t>.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444" y="1701356"/>
            <a:ext cx="11818236" cy="7133530"/>
          </a:xfrm>
          <a:prstGeom prst="rect">
            <a:avLst/>
          </a:prstGeom>
        </p:spPr>
      </p:pic>
      <p:pic>
        <p:nvPicPr>
          <p:cNvPr id="2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직사각형 1"/>
          <p:cNvSpPr/>
          <p:nvPr/>
        </p:nvSpPr>
        <p:spPr>
          <a:xfrm>
            <a:off x="6336038" y="10291419"/>
            <a:ext cx="12234439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일하는 여성들이 많아졌어요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가정을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중요하게 생각하는 사람이 많아요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4557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이미지" descr="이미지"/>
          <p:cNvPicPr>
            <a:picLocks noChangeAspect="1"/>
          </p:cNvPicPr>
          <p:nvPr/>
        </p:nvPicPr>
        <p:blipFill rotWithShape="1">
          <a:blip r:embed="rId3">
            <a:extLst/>
          </a:blip>
          <a:srcRect l="53111" t="5999" r="21461" b="29648"/>
          <a:stretch/>
        </p:blipFill>
        <p:spPr>
          <a:xfrm>
            <a:off x="1529536" y="4053136"/>
            <a:ext cx="5538014" cy="6643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4" name="그룹 3"/>
          <p:cNvGrpSpPr/>
          <p:nvPr/>
        </p:nvGrpSpPr>
        <p:grpSpPr>
          <a:xfrm>
            <a:off x="467704" y="645520"/>
            <a:ext cx="15040994" cy="1061831"/>
            <a:chOff x="467704" y="890715"/>
            <a:chExt cx="15040994" cy="1061831"/>
          </a:xfrm>
        </p:grpSpPr>
        <p:sp>
          <p:nvSpPr>
            <p:cNvPr id="32" name="타원 31"/>
            <p:cNvSpPr/>
            <p:nvPr/>
          </p:nvSpPr>
          <p:spPr>
            <a:xfrm>
              <a:off x="467704" y="890715"/>
              <a:ext cx="1061831" cy="1061831"/>
            </a:xfrm>
            <a:prstGeom prst="ellipse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생명의 탄생에는 소중한 의미가 담겨 있어요"/>
            <p:cNvSpPr txBox="1"/>
            <p:nvPr/>
          </p:nvSpPr>
          <p:spPr>
            <a:xfrm>
              <a:off x="1735399" y="931612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생명의 탄생에는 소중한 의미가 담겨 있어요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713" y="989460"/>
              <a:ext cx="699812" cy="86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rPr>
                <a:t>1</a:t>
              </a:r>
              <a:endParaRPr kumimoji="0" lang="ko-KR" altLang="en-US" sz="5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학교안심 둥근미소 TTF B" panose="02000703000000000000" pitchFamily="2" charset="-127"/>
                <a:ea typeface="학교안심 둥근미소 TTF B" panose="02000703000000000000" pitchFamily="2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8024439" y="3519945"/>
            <a:ext cx="14225961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부모는 태교 음악을 듣고 태아에게 동화책을 읽어 주며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아기가 건강하게 자라도록 엄마는 체력을 관리합니다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아기가 안전하게 성장할 수 있도록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개월 동안 정성껏  준비하며 아기를 맞이할 날을 기다립니다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082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사물의 작용이나 어떤 행동의 주가 되는 것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가계는 중요한 경제 활동의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주체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가운데 하나이다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주체</a:t>
            </a:r>
            <a:endParaRPr lang="ko-KR" altLang="en-US" sz="5500" b="1" dirty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임금 주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主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 체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體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9772952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어린이를 양육하는 사람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사건 본인의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양육자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로 청구인을 지정한다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66800" y="7779560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양육자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기를 양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養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기를 육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育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사람 자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者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3901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어떤 사람을 보호할 책임을 가지고 있는 사람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부모님이 돌아가셔서 할아버지가 그들의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보호자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 되었다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보호자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지킬 보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保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보호할 호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護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사람 자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者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9772952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생활이나 행동 또는 목적 따위를 같이하는 집단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가정은 사회를 이루는 가장 기초적인 단위의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공동체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66800" y="7779560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공동체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함께 공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共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한가지 동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同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 체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體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4301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가족은 함께 할수록 더 소중해요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1" name="그룹 40"/>
          <p:cNvGrpSpPr/>
          <p:nvPr/>
        </p:nvGrpSpPr>
        <p:grpSpPr>
          <a:xfrm>
            <a:off x="467704" y="2657649"/>
            <a:ext cx="15040994" cy="1061831"/>
            <a:chOff x="467704" y="645520"/>
            <a:chExt cx="15040994" cy="1061831"/>
          </a:xfrm>
        </p:grpSpPr>
        <p:sp>
          <p:nvSpPr>
            <p:cNvPr id="4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책임과 배려가 모여 행복한 가족이 돼요</a:t>
              </a:r>
              <a:endParaRPr lang="ko-KR" altLang="en-US" sz="5500" dirty="0"/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820423" y="4307815"/>
            <a:ext cx="5915608" cy="1395596"/>
            <a:chOff x="2015412" y="4706624"/>
            <a:chExt cx="5915608" cy="1395596"/>
          </a:xfrm>
        </p:grpSpPr>
        <p:sp>
          <p:nvSpPr>
            <p:cNvPr id="4" name="모서리가 둥근 사각형 설명선 3"/>
            <p:cNvSpPr/>
            <p:nvPr/>
          </p:nvSpPr>
          <p:spPr>
            <a:xfrm>
              <a:off x="2015412" y="4706624"/>
              <a:ext cx="5915608" cy="1395596"/>
            </a:xfrm>
            <a:prstGeom prst="wedgeRoundRectCallout">
              <a:avLst>
                <a:gd name="adj1" fmla="val -43007"/>
                <a:gd name="adj2" fmla="val 69186"/>
                <a:gd name="adj3" fmla="val 16667"/>
              </a:avLst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9620" y="4972252"/>
              <a:ext cx="5458225" cy="86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부모</a:t>
              </a:r>
              <a:r>
                <a:rPr lang="en-US" altLang="ko-KR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부부</a:t>
              </a:r>
              <a:r>
                <a:rPr lang="en-US" altLang="ko-KR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 역할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858" y="995185"/>
            <a:ext cx="5040000" cy="48372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직사각형 2"/>
          <p:cNvSpPr/>
          <p:nvPr/>
        </p:nvSpPr>
        <p:spPr>
          <a:xfrm>
            <a:off x="1735399" y="6900578"/>
            <a:ext cx="204851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자녀를 사랑으로 돌봐요.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건강하게 자랄 수 있도록 도와줘요.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가정을 안정되게 이끌고 경제적인 책임을 다해요.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올바른 가치와 태도를 가르치며, 좋은 본보기가 되어줘요.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서로를 존중하고 배려하며 함께 결정하고 책임을 나눠요.</a:t>
            </a:r>
          </a:p>
        </p:txBody>
      </p:sp>
    </p:spTree>
    <p:extLst>
      <p:ext uri="{BB962C8B-B14F-4D97-AF65-F5344CB8AC3E}">
        <p14:creationId xmlns:p14="http://schemas.microsoft.com/office/powerpoint/2010/main" val="161338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4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책임과 배려가 모여 행복한 가족이 돼요</a:t>
              </a:r>
              <a:endParaRPr lang="ko-KR" altLang="en-US" sz="5500" dirty="0"/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820423" y="3449398"/>
            <a:ext cx="5915608" cy="1395596"/>
            <a:chOff x="2015412" y="4706624"/>
            <a:chExt cx="5915608" cy="1395596"/>
          </a:xfrm>
        </p:grpSpPr>
        <p:sp>
          <p:nvSpPr>
            <p:cNvPr id="4" name="모서리가 둥근 사각형 설명선 3"/>
            <p:cNvSpPr/>
            <p:nvPr/>
          </p:nvSpPr>
          <p:spPr>
            <a:xfrm>
              <a:off x="2015412" y="4706624"/>
              <a:ext cx="5915608" cy="1395596"/>
            </a:xfrm>
            <a:prstGeom prst="wedgeRoundRectCallout">
              <a:avLst>
                <a:gd name="adj1" fmla="val -43007"/>
                <a:gd name="adj2" fmla="val 69186"/>
                <a:gd name="adj3" fmla="val 16667"/>
              </a:avLst>
            </a:prstGeom>
            <a:solidFill>
              <a:srgbClr val="5C2E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19744" y="4972252"/>
              <a:ext cx="3617978" cy="86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5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자녀의 역할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858" y="995185"/>
            <a:ext cx="5040000" cy="48372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직사각형 10"/>
          <p:cNvSpPr/>
          <p:nvPr/>
        </p:nvSpPr>
        <p:spPr>
          <a:xfrm>
            <a:off x="1735399" y="6900578"/>
            <a:ext cx="20485108" cy="399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사랑과 도움에 감사하는 마음을 가져요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자기 일을 스스로 하고 집안일도 함께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도와요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부모님께 예의 바르게 행동하고 인사도 잘해요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형제자매와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사이좋게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지내고 배려하는 마음을 나눠요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3616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610817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부모님께 감사 편지 쓰기"/>
          <p:cNvSpPr txBox="1"/>
          <p:nvPr/>
        </p:nvSpPr>
        <p:spPr>
          <a:xfrm>
            <a:off x="4571999" y="454710"/>
            <a:ext cx="890153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/>
              <a:t>화목한 가족을 위한 나의 실천</a:t>
            </a:r>
            <a:endParaRPr sz="5500" dirty="0"/>
          </a:p>
        </p:txBody>
      </p:sp>
      <p:grpSp>
        <p:nvGrpSpPr>
          <p:cNvPr id="45" name="그룹 44"/>
          <p:cNvGrpSpPr/>
          <p:nvPr/>
        </p:nvGrpSpPr>
        <p:grpSpPr>
          <a:xfrm>
            <a:off x="1829424" y="433099"/>
            <a:ext cx="2585660" cy="909168"/>
            <a:chOff x="6376024" y="11997636"/>
            <a:chExt cx="2585660" cy="909168"/>
          </a:xfrm>
        </p:grpSpPr>
        <p:grpSp>
          <p:nvGrpSpPr>
            <p:cNvPr id="46" name="그룹 45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48" name="이미지" descr="이미지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9" name="직사각형 48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7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pic>
        <p:nvPicPr>
          <p:cNvPr id="44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2292046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그룹 13"/>
          <p:cNvGrpSpPr/>
          <p:nvPr/>
        </p:nvGrpSpPr>
        <p:grpSpPr>
          <a:xfrm>
            <a:off x="2837318" y="3779827"/>
            <a:ext cx="18151542" cy="8878153"/>
            <a:chOff x="2701698" y="2774582"/>
            <a:chExt cx="18045296" cy="10559005"/>
          </a:xfrm>
        </p:grpSpPr>
        <p:grpSp>
          <p:nvGrpSpPr>
            <p:cNvPr id="8" name="그룹 7"/>
            <p:cNvGrpSpPr/>
            <p:nvPr/>
          </p:nvGrpSpPr>
          <p:grpSpPr>
            <a:xfrm>
              <a:off x="2701698" y="6383905"/>
              <a:ext cx="5859441" cy="3340359"/>
              <a:chOff x="-2129613" y="6643396"/>
              <a:chExt cx="5859441" cy="3340359"/>
            </a:xfrm>
          </p:grpSpPr>
          <p:sp>
            <p:nvSpPr>
              <p:cNvPr id="4" name="직사각형 3"/>
              <p:cNvSpPr/>
              <p:nvPr/>
            </p:nvSpPr>
            <p:spPr>
              <a:xfrm>
                <a:off x="-2129613" y="6643396"/>
                <a:ext cx="5859441" cy="3340359"/>
              </a:xfrm>
              <a:prstGeom prst="rect">
                <a:avLst/>
              </a:prstGeom>
              <a:solidFill>
                <a:srgbClr val="FFFAE6"/>
              </a:solidFill>
              <a:ln w="76200" cap="flat">
                <a:solidFill>
                  <a:srgbClr val="FFE67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-1682456" y="7665016"/>
                <a:ext cx="4955968" cy="1099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고마움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표현하기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8793877" y="2774582"/>
              <a:ext cx="5859441" cy="3340359"/>
              <a:chOff x="-2129613" y="11096874"/>
              <a:chExt cx="5859441" cy="3340359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-2129613" y="11096874"/>
                <a:ext cx="5859441" cy="3340359"/>
              </a:xfrm>
              <a:prstGeom prst="rect">
                <a:avLst/>
              </a:prstGeom>
              <a:solidFill>
                <a:srgbClr val="DBEBC0"/>
              </a:solidFill>
              <a:ln w="76200" cap="flat">
                <a:solidFill>
                  <a:srgbClr val="9BCA5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-1682456" y="11748893"/>
                <a:ext cx="4955968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감정과 기분 나누기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2" name="그룹 11"/>
            <p:cNvGrpSpPr/>
            <p:nvPr/>
          </p:nvGrpSpPr>
          <p:grpSpPr>
            <a:xfrm>
              <a:off x="14868892" y="2774582"/>
              <a:ext cx="5859441" cy="3340359"/>
              <a:chOff x="21405171" y="4665363"/>
              <a:chExt cx="5859441" cy="3340359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21405171" y="4665363"/>
                <a:ext cx="5859441" cy="3340359"/>
              </a:xfrm>
              <a:prstGeom prst="rect">
                <a:avLst/>
              </a:prstGeom>
              <a:solidFill>
                <a:srgbClr val="FFFAE6"/>
              </a:solidFill>
              <a:ln w="76200" cap="flat">
                <a:solidFill>
                  <a:srgbClr val="FFE67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1852328" y="5686983"/>
                <a:ext cx="4955968" cy="1099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다름 인정하기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14887553" y="9993226"/>
              <a:ext cx="5859441" cy="3340359"/>
              <a:chOff x="3767150" y="13053208"/>
              <a:chExt cx="5859441" cy="3340359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3767150" y="13053208"/>
                <a:ext cx="5859441" cy="3340359"/>
              </a:xfrm>
              <a:prstGeom prst="rect">
                <a:avLst/>
              </a:prstGeom>
              <a:solidFill>
                <a:srgbClr val="DBEBC0"/>
              </a:solidFill>
              <a:ln w="76200" cap="flat">
                <a:solidFill>
                  <a:srgbClr val="9BCA5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214307" y="13576230"/>
                <a:ext cx="4955968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짜증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내지 않고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감정 말하기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1" name="그룹 10"/>
            <p:cNvGrpSpPr/>
            <p:nvPr/>
          </p:nvGrpSpPr>
          <p:grpSpPr>
            <a:xfrm>
              <a:off x="8796339" y="9993227"/>
              <a:ext cx="5859441" cy="3340359"/>
              <a:chOff x="15765973" y="12986653"/>
              <a:chExt cx="5859441" cy="3340359"/>
            </a:xfrm>
          </p:grpSpPr>
          <p:sp>
            <p:nvSpPr>
              <p:cNvPr id="55" name="직사각형 54"/>
              <p:cNvSpPr/>
              <p:nvPr/>
            </p:nvSpPr>
            <p:spPr>
              <a:xfrm>
                <a:off x="15765973" y="12986653"/>
                <a:ext cx="5859441" cy="3340359"/>
              </a:xfrm>
              <a:prstGeom prst="rect">
                <a:avLst/>
              </a:prstGeom>
              <a:solidFill>
                <a:srgbClr val="FFFAE6"/>
              </a:solidFill>
              <a:ln w="76200" cap="flat">
                <a:solidFill>
                  <a:srgbClr val="FFE67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6213130" y="13135979"/>
                <a:ext cx="4955968" cy="30941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실수한 경우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미안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죄송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하다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말하기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64" name="그룹 63"/>
            <p:cNvGrpSpPr/>
            <p:nvPr/>
          </p:nvGrpSpPr>
          <p:grpSpPr>
            <a:xfrm>
              <a:off x="14876896" y="6383904"/>
              <a:ext cx="5859441" cy="3340359"/>
              <a:chOff x="-2129613" y="6643396"/>
              <a:chExt cx="5859441" cy="3340359"/>
            </a:xfrm>
          </p:grpSpPr>
          <p:sp>
            <p:nvSpPr>
              <p:cNvPr id="67" name="직사각형 66"/>
              <p:cNvSpPr/>
              <p:nvPr/>
            </p:nvSpPr>
            <p:spPr>
              <a:xfrm>
                <a:off x="-2129613" y="6643396"/>
                <a:ext cx="5859441" cy="3340359"/>
              </a:xfrm>
              <a:prstGeom prst="rect">
                <a:avLst/>
              </a:prstGeom>
              <a:solidFill>
                <a:srgbClr val="ECF4FC"/>
              </a:solidFill>
              <a:ln w="76200" cap="flat">
                <a:solidFill>
                  <a:srgbClr val="90C9EE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-1682456" y="6796816"/>
                <a:ext cx="4955968" cy="30941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서로의 입장을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이해하려고 노력하기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87" name="그룹 86"/>
            <p:cNvGrpSpPr/>
            <p:nvPr/>
          </p:nvGrpSpPr>
          <p:grpSpPr>
            <a:xfrm>
              <a:off x="2729510" y="9993228"/>
              <a:ext cx="5859441" cy="3340359"/>
              <a:chOff x="21386510" y="4665363"/>
              <a:chExt cx="5859441" cy="3340359"/>
            </a:xfrm>
          </p:grpSpPr>
          <p:sp>
            <p:nvSpPr>
              <p:cNvPr id="90" name="직사각형 89"/>
              <p:cNvSpPr/>
              <p:nvPr/>
            </p:nvSpPr>
            <p:spPr>
              <a:xfrm>
                <a:off x="21386510" y="4665363"/>
                <a:ext cx="5859441" cy="3340359"/>
              </a:xfrm>
              <a:prstGeom prst="rect">
                <a:avLst/>
              </a:prstGeom>
              <a:solidFill>
                <a:srgbClr val="F1EFF7"/>
              </a:solidFill>
              <a:ln w="76200" cap="flat">
                <a:solidFill>
                  <a:srgbClr val="B2A0CD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1833667" y="5188383"/>
                <a:ext cx="4955968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맡은 일 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스스로 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96" name="그룹 95"/>
            <p:cNvGrpSpPr/>
            <p:nvPr/>
          </p:nvGrpSpPr>
          <p:grpSpPr>
            <a:xfrm>
              <a:off x="2729510" y="2774582"/>
              <a:ext cx="5859441" cy="3340359"/>
              <a:chOff x="-2129613" y="6643396"/>
              <a:chExt cx="5859441" cy="3340359"/>
            </a:xfrm>
          </p:grpSpPr>
          <p:sp>
            <p:nvSpPr>
              <p:cNvPr id="97" name="직사각형 96"/>
              <p:cNvSpPr/>
              <p:nvPr/>
            </p:nvSpPr>
            <p:spPr>
              <a:xfrm>
                <a:off x="-2129613" y="6643396"/>
                <a:ext cx="5859441" cy="3340359"/>
              </a:xfrm>
              <a:prstGeom prst="rect">
                <a:avLst/>
              </a:prstGeom>
              <a:solidFill>
                <a:srgbClr val="ECF4FC"/>
              </a:solidFill>
              <a:ln w="76200" cap="flat">
                <a:solidFill>
                  <a:srgbClr val="90C9EE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-1682456" y="7295415"/>
                <a:ext cx="4955968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아침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</a:t>
                </a:r>
                <a:r>
                  <a:rPr kumimoji="0" lang="en-US" altLang="ko-KR" sz="5400" b="1" i="0" u="none" strike="noStrike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 </a:t>
                </a:r>
                <a:r>
                  <a:rPr kumimoji="0" lang="ko-KR" altLang="en-US" sz="5400" b="1" i="0" u="none" strike="noStrike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저녁</a:t>
                </a:r>
                <a:endParaRPr kumimoji="0" lang="en-US" altLang="ko-KR" sz="54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baseline="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인사하기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101" name="직사각형 100"/>
            <p:cNvSpPr/>
            <p:nvPr/>
          </p:nvSpPr>
          <p:spPr>
            <a:xfrm>
              <a:off x="8789297" y="6383905"/>
              <a:ext cx="5859441" cy="3340359"/>
            </a:xfrm>
            <a:prstGeom prst="rect">
              <a:avLst/>
            </a:prstGeom>
            <a:solidFill>
              <a:schemeClr val="bg1"/>
            </a:solidFill>
            <a:ln w="762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하트 12"/>
            <p:cNvSpPr/>
            <p:nvPr/>
          </p:nvSpPr>
          <p:spPr>
            <a:xfrm>
              <a:off x="9134859" y="6383905"/>
              <a:ext cx="5305669" cy="3340359"/>
            </a:xfrm>
            <a:prstGeom prst="hear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968246" y="6952350"/>
              <a:ext cx="5507441" cy="252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4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하루에 한 번</a:t>
              </a:r>
              <a:endParaRPr lang="en-US" altLang="ko-KR" sz="4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00000"/>
                </a:lnSpc>
              </a:pPr>
              <a:r>
                <a:rPr lang="ko-KR" altLang="en-US" sz="4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사랑한다</a:t>
              </a:r>
              <a:endParaRPr lang="en-US" altLang="ko-KR" sz="4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00000"/>
                </a:lnSpc>
              </a:pPr>
              <a:r>
                <a:rPr lang="ko-KR" altLang="en-US" sz="4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말하기</a:t>
              </a:r>
              <a:endParaRPr lang="ko-KR" altLang="en-US" sz="4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03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310" y="1743108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467822"/>
            <a:ext cx="20700533" cy="2119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 smtClean="0"/>
              <a:t>화목한 가족이 되기 위해</a:t>
            </a:r>
            <a:r>
              <a:rPr lang="en-US" altLang="ko-KR" sz="5500" dirty="0" smtClean="0"/>
              <a:t>, </a:t>
            </a:r>
            <a:r>
              <a:rPr lang="ko-KR" altLang="en-US" sz="5500" dirty="0" smtClean="0"/>
              <a:t>내가 실천할 수 있는 작은 행동에는</a:t>
            </a:r>
            <a:endParaRPr lang="en-US" altLang="ko-KR" sz="5500" dirty="0" smtClean="0"/>
          </a:p>
          <a:p>
            <a:pPr>
              <a:lnSpc>
                <a:spcPct val="120000"/>
              </a:lnSpc>
            </a:pPr>
            <a:r>
              <a:rPr lang="ko-KR" altLang="en-US" sz="5500" dirty="0" smtClean="0"/>
              <a:t>어떤 것이 있을지 생각하며 써 보세요</a:t>
            </a:r>
            <a:r>
              <a:rPr lang="en-US" altLang="ko-KR" sz="5500" dirty="0" smtClean="0"/>
              <a:t>.</a:t>
            </a:r>
            <a:endParaRPr sz="5500" dirty="0"/>
          </a:p>
        </p:txBody>
      </p:sp>
    </p:spTree>
    <p:extLst>
      <p:ext uri="{BB962C8B-B14F-4D97-AF65-F5344CB8AC3E}">
        <p14:creationId xmlns:p14="http://schemas.microsoft.com/office/powerpoint/2010/main" val="908285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897" y="1307995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알맞은 말을 골라 초성 완성해보기"/>
          <p:cNvSpPr txBox="1"/>
          <p:nvPr/>
        </p:nvSpPr>
        <p:spPr>
          <a:xfrm>
            <a:off x="4181815" y="2253189"/>
            <a:ext cx="18102533" cy="235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/>
              <a:t>아빠</a:t>
            </a:r>
            <a:r>
              <a:rPr lang="en-US" altLang="ko-KR" sz="5400" dirty="0"/>
              <a:t>, </a:t>
            </a:r>
            <a:r>
              <a:rPr lang="ko-KR" altLang="en-US" sz="5400" dirty="0"/>
              <a:t>엄마</a:t>
            </a:r>
            <a:r>
              <a:rPr lang="en-US" altLang="ko-KR" sz="5400" dirty="0"/>
              <a:t>, </a:t>
            </a:r>
            <a:r>
              <a:rPr lang="ko-KR" altLang="en-US" sz="5400" dirty="0"/>
              <a:t>나</a:t>
            </a:r>
            <a:r>
              <a:rPr lang="en-US" altLang="ko-KR" sz="5400" dirty="0"/>
              <a:t>, </a:t>
            </a:r>
            <a:r>
              <a:rPr lang="ko-KR" altLang="en-US" sz="5400" dirty="0"/>
              <a:t>형제자매 등 가족마다 맡은 역할이 달라요</a:t>
            </a:r>
            <a:r>
              <a:rPr lang="en-US" altLang="ko-KR" sz="5400" dirty="0"/>
              <a:t>.</a:t>
            </a:r>
          </a:p>
          <a:p>
            <a:r>
              <a:rPr lang="ko-KR" altLang="en-US" sz="5400" dirty="0"/>
              <a:t>우리 가족 구성원이 어떤 역할을 맡고 있는지 써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grpSp>
        <p:nvGrpSpPr>
          <p:cNvPr id="6" name="그룹 5"/>
          <p:cNvGrpSpPr/>
          <p:nvPr/>
        </p:nvGrpSpPr>
        <p:grpSpPr>
          <a:xfrm>
            <a:off x="3095965" y="5230426"/>
            <a:ext cx="17763785" cy="6715172"/>
            <a:chOff x="-2204402" y="5800678"/>
            <a:chExt cx="17763785" cy="6715172"/>
          </a:xfrm>
        </p:grpSpPr>
        <p:grpSp>
          <p:nvGrpSpPr>
            <p:cNvPr id="5" name="그룹 4"/>
            <p:cNvGrpSpPr/>
            <p:nvPr/>
          </p:nvGrpSpPr>
          <p:grpSpPr>
            <a:xfrm>
              <a:off x="-2204402" y="5800678"/>
              <a:ext cx="4876953" cy="6715172"/>
              <a:chOff x="-1314603" y="4553968"/>
              <a:chExt cx="4876953" cy="5905332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-1314603" y="4559576"/>
                <a:ext cx="4876953" cy="5899724"/>
              </a:xfrm>
              <a:prstGeom prst="roundRect">
                <a:avLst/>
              </a:prstGeom>
              <a:solidFill>
                <a:srgbClr val="ECF6F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" name="양쪽 모서리가 둥근 사각형 2"/>
              <p:cNvSpPr/>
              <p:nvPr/>
            </p:nvSpPr>
            <p:spPr>
              <a:xfrm>
                <a:off x="-1314603" y="4553968"/>
                <a:ext cx="4876953" cy="98216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C4E5E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직사각형 3"/>
              <p:cNvSpPr/>
              <p:nvPr/>
            </p:nvSpPr>
            <p:spPr>
              <a:xfrm>
                <a:off x="-692490" y="4583386"/>
                <a:ext cx="3632725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가족 구성원</a:t>
                </a:r>
                <a:endPara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4" name="그룹 13"/>
            <p:cNvGrpSpPr/>
            <p:nvPr/>
          </p:nvGrpSpPr>
          <p:grpSpPr>
            <a:xfrm>
              <a:off x="2933984" y="5800678"/>
              <a:ext cx="12625399" cy="6715172"/>
              <a:chOff x="-1314603" y="4553968"/>
              <a:chExt cx="3332220" cy="5905332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-1314603" y="4559576"/>
                <a:ext cx="3332220" cy="5899724"/>
              </a:xfrm>
              <a:prstGeom prst="roundRect">
                <a:avLst/>
              </a:prstGeom>
              <a:solidFill>
                <a:srgbClr val="ECF6F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6" name="양쪽 모서리가 둥근 사각형 15"/>
              <p:cNvSpPr/>
              <p:nvPr/>
            </p:nvSpPr>
            <p:spPr>
              <a:xfrm>
                <a:off x="-1314603" y="4553968"/>
                <a:ext cx="3332220" cy="98216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C4E5E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-1191497" y="4583386"/>
                <a:ext cx="109163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역할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하는 일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  <a:endPara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-1151221" y="7345701"/>
              <a:ext cx="250068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아빠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38090" y="7345701"/>
              <a:ext cx="7003520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운전하고 장을 봐요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62347" y="8426790"/>
              <a:ext cx="1404231" cy="3842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엄마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언니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68786" y="8426789"/>
              <a:ext cx="8704306" cy="3842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요리를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 식사를 준비한다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화장실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청소를 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강아지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산책을 시킨다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141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847205" y="6106787"/>
            <a:ext cx="10689591" cy="2550650"/>
            <a:chOff x="6921499" y="3192137"/>
            <a:chExt cx="10689591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8135620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차이와 차별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이등변 삼각형 12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26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968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6098526" y="4801317"/>
            <a:ext cx="12186949" cy="4113367"/>
            <a:chOff x="12593291" y="3822192"/>
            <a:chExt cx="12186949" cy="4113367"/>
          </a:xfrm>
        </p:grpSpPr>
        <p:sp>
          <p:nvSpPr>
            <p:cNvPr id="19" name="● 생명 탄생의 의미를 말할 수 있다.…"/>
            <p:cNvSpPr txBox="1"/>
            <p:nvPr/>
          </p:nvSpPr>
          <p:spPr>
            <a:xfrm>
              <a:off x="12593291" y="5247150"/>
              <a:ext cx="12186949" cy="26884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성 차이와 성차별을 구분할 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양성평등의 실천 방법을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2" name="그룹 21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4" name="직사각형 23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6" name="이등변 삼각형 25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3" name="직사각형 22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4827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3735664" y="8796527"/>
            <a:ext cx="17917328" cy="44256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194" y="2482888"/>
            <a:ext cx="9107974" cy="5974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1641" y="9496330"/>
            <a:ext cx="15952529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여자는 </a:t>
            </a:r>
            <a:r>
              <a:rPr lang="ko-KR" altLang="en-US" sz="55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핑크색</a:t>
            </a:r>
            <a:r>
              <a:rPr lang="en-US" altLang="ko-KR" sz="55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남자는 하늘색</a:t>
            </a:r>
            <a:r>
              <a:rPr lang="en-US" altLang="ko-KR" sz="55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남자는 바지</a:t>
            </a:r>
            <a:r>
              <a:rPr lang="en-US" altLang="ko-KR" sz="55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여자는 </a:t>
            </a:r>
            <a:r>
              <a:rPr lang="ko-KR" altLang="en-US" sz="5500" b="1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치마 등의 경험이 있어요</a:t>
            </a:r>
            <a:r>
              <a:rPr lang="en-US" altLang="ko-KR" sz="5500" b="1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그리고 이런 상황에서는 불공평하다는 생각이 </a:t>
            </a:r>
            <a:r>
              <a:rPr lang="ko-KR" altLang="en-US" sz="5500" b="1" dirty="0" err="1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들었을거</a:t>
            </a:r>
            <a:r>
              <a:rPr lang="ko-KR" altLang="en-US" sz="5500" b="1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같아요</a:t>
            </a:r>
            <a:r>
              <a:rPr lang="en-US" altLang="ko-KR" sz="5500" b="1" dirty="0" smtClean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ysClr val="windowText" lastClr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다음 그림을 보면서 떠오르는 것을 이야기해 보세요."/>
          <p:cNvSpPr txBox="1"/>
          <p:nvPr/>
        </p:nvSpPr>
        <p:spPr>
          <a:xfrm>
            <a:off x="3914704" y="528770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/>
              <a:t>다음과 같은 경험이 있는지</a:t>
            </a:r>
            <a:r>
              <a:rPr lang="en-US" altLang="ko-KR" sz="5400" dirty="0"/>
              <a:t>, </a:t>
            </a:r>
            <a:r>
              <a:rPr lang="ko-KR" altLang="en-US" sz="5400" dirty="0"/>
              <a:t>이런 상황을 어떻게 생각하는지 이야기해 보세요</a:t>
            </a:r>
            <a:r>
              <a:rPr lang="en-US" altLang="ko-KR" sz="5400" dirty="0"/>
              <a:t>.</a:t>
            </a:r>
            <a:endParaRPr lang="en-US" altLang="ko-KR" sz="7200" dirty="0"/>
          </a:p>
        </p:txBody>
      </p:sp>
      <p:pic>
        <p:nvPicPr>
          <p:cNvPr id="23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4412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권리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의무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자격 등이 차별 없이 고르고 한결같음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모든 국민은 법 앞에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평등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평등</a:t>
            </a:r>
            <a:endParaRPr lang="ko-KR" altLang="en-US" sz="5500" b="1" dirty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평평할 평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平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무리 등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等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9821881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공평하고 올바름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국민들로부터 세금을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공정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하게 징수한다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66800" y="7828489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공정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공평할 공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公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바를 정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正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0073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이미지" descr="이미지"/>
          <p:cNvPicPr>
            <a:picLocks noChangeAspect="1"/>
          </p:cNvPicPr>
          <p:nvPr/>
        </p:nvPicPr>
        <p:blipFill rotWithShape="1">
          <a:blip r:embed="rId3">
            <a:extLst/>
          </a:blip>
          <a:srcRect l="77691" t="42737" r="1009" b="12163"/>
          <a:stretch/>
        </p:blipFill>
        <p:spPr>
          <a:xfrm>
            <a:off x="1566515" y="3842441"/>
            <a:ext cx="5748685" cy="699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그룹 3"/>
          <p:cNvGrpSpPr/>
          <p:nvPr/>
        </p:nvGrpSpPr>
        <p:grpSpPr>
          <a:xfrm>
            <a:off x="467704" y="645520"/>
            <a:ext cx="15040994" cy="1061831"/>
            <a:chOff x="467704" y="890715"/>
            <a:chExt cx="15040994" cy="1061831"/>
          </a:xfrm>
        </p:grpSpPr>
        <p:sp>
          <p:nvSpPr>
            <p:cNvPr id="32" name="타원 31"/>
            <p:cNvSpPr/>
            <p:nvPr/>
          </p:nvSpPr>
          <p:spPr>
            <a:xfrm>
              <a:off x="467704" y="890715"/>
              <a:ext cx="1061831" cy="1061831"/>
            </a:xfrm>
            <a:prstGeom prst="ellipse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생명의 탄생에는 소중한 의미가 담겨 있어요"/>
            <p:cNvSpPr txBox="1"/>
            <p:nvPr/>
          </p:nvSpPr>
          <p:spPr>
            <a:xfrm>
              <a:off x="1735399" y="931612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생명의 탄생에는 소중한 의미가 담겨 있어요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713" y="989460"/>
              <a:ext cx="699812" cy="86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rPr>
                <a:t>1</a:t>
              </a:r>
              <a:endParaRPr kumimoji="0" lang="ko-KR" altLang="en-US" sz="5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학교안심 둥근미소 TTF B" panose="02000703000000000000" pitchFamily="2" charset="-127"/>
                <a:ea typeface="학교안심 둥근미소 TTF B" panose="02000703000000000000" pitchFamily="2" charset="-127"/>
                <a:sym typeface="Canela Text Regular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7963984" y="4755810"/>
            <a:ext cx="1508942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열 달(약 40주) 동안 탯줄을 통해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영양분과 산소를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공급 받으며 자라난 아기가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드디어 가족들의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보살핌과 축복을 받으며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세상에 태어납니다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이날이 바로 아기의 생일입니다.</a:t>
            </a:r>
          </a:p>
        </p:txBody>
      </p:sp>
    </p:spTree>
    <p:extLst>
      <p:ext uri="{BB962C8B-B14F-4D97-AF65-F5344CB8AC3E}">
        <p14:creationId xmlns:p14="http://schemas.microsoft.com/office/powerpoint/2010/main" val="988596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공정하지 못하고 한쪽으로 치우친 생각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항상 일시적인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편견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 구속되지 않도록 해야 한다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66800" y="265286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편견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치우칠 편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偏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볼 견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見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9821881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굳게 믿는 마음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신념을 실천하기 위해서 노력했다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66800" y="7828489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신념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믿을 신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信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생각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念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8196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066800" y="1712330"/>
            <a:ext cx="4876800" cy="2115550"/>
            <a:chOff x="21526499" y="4242816"/>
            <a:chExt cx="2339757" cy="1014984"/>
          </a:xfrm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6495995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사물이 지니고 있는 쓸모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dirty="0"/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그의 주장은 경청할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충분히 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066800" y="4502603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가치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값 가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價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값 치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値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6609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성 차이와 성차별을 구분해요</a:t>
              </a: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모서리가 둥근 직사각형 4"/>
          <p:cNvSpPr/>
          <p:nvPr/>
        </p:nvSpPr>
        <p:spPr>
          <a:xfrm>
            <a:off x="1456944" y="2310596"/>
            <a:ext cx="21470112" cy="10607040"/>
          </a:xfrm>
          <a:prstGeom prst="roundRect">
            <a:avLst>
              <a:gd name="adj" fmla="val 9088"/>
            </a:avLst>
          </a:prstGeom>
          <a:solidFill>
            <a:srgbClr val="F5FA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773918" y="1732870"/>
            <a:ext cx="2999232" cy="1190040"/>
            <a:chOff x="10972800" y="2523744"/>
            <a:chExt cx="2999232" cy="119004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10972800" y="2523744"/>
              <a:ext cx="2999232" cy="1190040"/>
            </a:xfrm>
            <a:prstGeom prst="roundRect">
              <a:avLst>
                <a:gd name="adj" fmla="val 43640"/>
              </a:avLst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347909" y="2693519"/>
              <a:ext cx="2249014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성 차이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2661142" y="5245227"/>
            <a:ext cx="199611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남자와 여자가 태어날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때부터 다르게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가지는 신체적 특성의 차이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여자는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아기를 낳을 수 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여자는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XX,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남자는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XY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염색체를 가지고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남자와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여자는 신체 구성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요소의 비율이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다르다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4320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성 차이와 성차별을 구분해요</a:t>
              </a: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467704" y="1988930"/>
            <a:ext cx="11971946" cy="1487728"/>
            <a:chOff x="13773150" y="1251909"/>
            <a:chExt cx="11971946" cy="1487728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3773150" y="1251909"/>
              <a:ext cx="11971946" cy="14877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ap="flat">
              <a:solidFill>
                <a:srgbClr val="6EBA4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304065" y="1407654"/>
              <a:ext cx="10823476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6EBA44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성별 신체 구성 요소</a:t>
              </a:r>
              <a:r>
                <a:rPr lang="en-US" altLang="ko-KR" sz="5400" b="1" dirty="0">
                  <a:solidFill>
                    <a:srgbClr val="6EBA4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 smtClean="0">
                  <a:solidFill>
                    <a:srgbClr val="6EBA4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sz="5400" b="1" dirty="0" smtClean="0">
                  <a:solidFill>
                    <a:srgbClr val="6EBA44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성인 남녀 평균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6EBA4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7999002" y="3758237"/>
            <a:ext cx="8549064" cy="1608870"/>
            <a:chOff x="7999002" y="4185270"/>
            <a:chExt cx="8549064" cy="1608870"/>
          </a:xfrm>
        </p:grpSpPr>
        <p:grpSp>
          <p:nvGrpSpPr>
            <p:cNvPr id="11" name="그룹 10"/>
            <p:cNvGrpSpPr/>
            <p:nvPr/>
          </p:nvGrpSpPr>
          <p:grpSpPr>
            <a:xfrm>
              <a:off x="10078399" y="4355736"/>
              <a:ext cx="4390270" cy="1267939"/>
              <a:chOff x="10828782" y="5997927"/>
              <a:chExt cx="4390270" cy="1267939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10828782" y="5997927"/>
                <a:ext cx="4390270" cy="1267939"/>
              </a:xfrm>
              <a:prstGeom prst="rect">
                <a:avLst/>
              </a:prstGeom>
              <a:solidFill>
                <a:srgbClr val="A590C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670982" y="6165102"/>
                <a:ext cx="2705870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근육조직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3" name="그룹 12"/>
            <p:cNvGrpSpPr/>
            <p:nvPr/>
          </p:nvGrpSpPr>
          <p:grpSpPr>
            <a:xfrm>
              <a:off x="14939196" y="4185270"/>
              <a:ext cx="1608870" cy="1608870"/>
              <a:chOff x="15179902" y="5628300"/>
              <a:chExt cx="1608870" cy="160887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A590C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5233331" y="5965941"/>
                <a:ext cx="1502013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36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7999002" y="4185270"/>
              <a:ext cx="1608870" cy="1608870"/>
              <a:chOff x="15179902" y="5628300"/>
              <a:chExt cx="1608870" cy="1608870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A590C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45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7999002" y="5599144"/>
            <a:ext cx="8549064" cy="1608870"/>
            <a:chOff x="7999002" y="6075525"/>
            <a:chExt cx="8549064" cy="1608870"/>
          </a:xfrm>
        </p:grpSpPr>
        <p:grpSp>
          <p:nvGrpSpPr>
            <p:cNvPr id="28" name="그룹 27"/>
            <p:cNvGrpSpPr/>
            <p:nvPr/>
          </p:nvGrpSpPr>
          <p:grpSpPr>
            <a:xfrm>
              <a:off x="10078399" y="6245991"/>
              <a:ext cx="4390270" cy="1267939"/>
              <a:chOff x="10828782" y="5997927"/>
              <a:chExt cx="4390270" cy="1267939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10828782" y="5997927"/>
                <a:ext cx="4390270" cy="1267939"/>
              </a:xfrm>
              <a:prstGeom prst="rect">
                <a:avLst/>
              </a:prstGeom>
              <a:solidFill>
                <a:srgbClr val="A9CF5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670983" y="6165102"/>
                <a:ext cx="2705870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필수지방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>
              <a:off x="14939196" y="6075525"/>
              <a:ext cx="1608870" cy="1608870"/>
              <a:chOff x="15179902" y="5628300"/>
              <a:chExt cx="1608870" cy="1608870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A9CF5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12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34" name="그룹 33"/>
            <p:cNvGrpSpPr/>
            <p:nvPr/>
          </p:nvGrpSpPr>
          <p:grpSpPr>
            <a:xfrm>
              <a:off x="7999002" y="6075525"/>
              <a:ext cx="1608870" cy="1608870"/>
              <a:chOff x="15179902" y="5628300"/>
              <a:chExt cx="1608870" cy="1608870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A9CF5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5471376" y="5965941"/>
                <a:ext cx="102592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64" name="그룹 63"/>
          <p:cNvGrpSpPr/>
          <p:nvPr/>
        </p:nvGrpSpPr>
        <p:grpSpPr>
          <a:xfrm>
            <a:off x="7999002" y="7412503"/>
            <a:ext cx="8549064" cy="1608870"/>
            <a:chOff x="7999002" y="7965780"/>
            <a:chExt cx="8549064" cy="1608870"/>
          </a:xfrm>
        </p:grpSpPr>
        <p:grpSp>
          <p:nvGrpSpPr>
            <p:cNvPr id="37" name="그룹 36"/>
            <p:cNvGrpSpPr/>
            <p:nvPr/>
          </p:nvGrpSpPr>
          <p:grpSpPr>
            <a:xfrm>
              <a:off x="10078399" y="8136246"/>
              <a:ext cx="4390270" cy="1267939"/>
              <a:chOff x="10828782" y="5997927"/>
              <a:chExt cx="4390270" cy="1267939"/>
            </a:xfrm>
          </p:grpSpPr>
          <p:sp>
            <p:nvSpPr>
              <p:cNvPr id="38" name="직사각형 37"/>
              <p:cNvSpPr/>
              <p:nvPr/>
            </p:nvSpPr>
            <p:spPr>
              <a:xfrm>
                <a:off x="10828782" y="5997927"/>
                <a:ext cx="4390270" cy="1267939"/>
              </a:xfrm>
              <a:prstGeom prst="rect">
                <a:avLst/>
              </a:prstGeom>
              <a:solidFill>
                <a:srgbClr val="2CABA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1345573" y="6165102"/>
                <a:ext cx="335668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비필수지방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0" name="그룹 39"/>
            <p:cNvGrpSpPr/>
            <p:nvPr/>
          </p:nvGrpSpPr>
          <p:grpSpPr>
            <a:xfrm>
              <a:off x="14939196" y="7965780"/>
              <a:ext cx="1608870" cy="1608870"/>
              <a:chOff x="15179902" y="5628300"/>
              <a:chExt cx="1608870" cy="1608870"/>
            </a:xfrm>
          </p:grpSpPr>
          <p:sp>
            <p:nvSpPr>
              <p:cNvPr id="41" name="타원 40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2CABA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15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3" name="그룹 42"/>
            <p:cNvGrpSpPr/>
            <p:nvPr/>
          </p:nvGrpSpPr>
          <p:grpSpPr>
            <a:xfrm>
              <a:off x="7999002" y="7965780"/>
              <a:ext cx="1608870" cy="1608870"/>
              <a:chOff x="15179902" y="5628300"/>
              <a:chExt cx="1608870" cy="1608870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2CABA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12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7999002" y="9280958"/>
            <a:ext cx="8549064" cy="1608870"/>
            <a:chOff x="7999002" y="10164639"/>
            <a:chExt cx="8549064" cy="1608870"/>
          </a:xfrm>
        </p:grpSpPr>
        <p:grpSp>
          <p:nvGrpSpPr>
            <p:cNvPr id="46" name="그룹 45"/>
            <p:cNvGrpSpPr/>
            <p:nvPr/>
          </p:nvGrpSpPr>
          <p:grpSpPr>
            <a:xfrm>
              <a:off x="10078399" y="10335105"/>
              <a:ext cx="4390270" cy="1267939"/>
              <a:chOff x="10828782" y="5997927"/>
              <a:chExt cx="4390270" cy="1267939"/>
            </a:xfrm>
          </p:grpSpPr>
          <p:sp>
            <p:nvSpPr>
              <p:cNvPr id="47" name="직사각형 46"/>
              <p:cNvSpPr/>
              <p:nvPr/>
            </p:nvSpPr>
            <p:spPr>
              <a:xfrm>
                <a:off x="10828782" y="5997927"/>
                <a:ext cx="4390270" cy="1267939"/>
              </a:xfrm>
              <a:prstGeom prst="rect">
                <a:avLst/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2647211" y="6165102"/>
                <a:ext cx="75341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뼈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14939196" y="10164639"/>
              <a:ext cx="1608870" cy="1608870"/>
              <a:chOff x="15179902" y="5628300"/>
              <a:chExt cx="1608870" cy="1608870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12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2" name="그룹 51"/>
            <p:cNvGrpSpPr/>
            <p:nvPr/>
          </p:nvGrpSpPr>
          <p:grpSpPr>
            <a:xfrm>
              <a:off x="7999002" y="10164639"/>
              <a:ext cx="1608870" cy="1608870"/>
              <a:chOff x="15179902" y="5628300"/>
              <a:chExt cx="1608870" cy="1608870"/>
            </a:xfrm>
          </p:grpSpPr>
          <p:sp>
            <p:nvSpPr>
              <p:cNvPr id="53" name="타원 52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15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5" name="그룹 14"/>
          <p:cNvGrpSpPr/>
          <p:nvPr/>
        </p:nvGrpSpPr>
        <p:grpSpPr>
          <a:xfrm>
            <a:off x="7999002" y="11121866"/>
            <a:ext cx="8549064" cy="1608870"/>
            <a:chOff x="7999002" y="11973004"/>
            <a:chExt cx="8549064" cy="1608870"/>
          </a:xfrm>
        </p:grpSpPr>
        <p:grpSp>
          <p:nvGrpSpPr>
            <p:cNvPr id="55" name="그룹 54"/>
            <p:cNvGrpSpPr/>
            <p:nvPr/>
          </p:nvGrpSpPr>
          <p:grpSpPr>
            <a:xfrm>
              <a:off x="10078399" y="12143470"/>
              <a:ext cx="4390270" cy="1267939"/>
              <a:chOff x="10828782" y="5997927"/>
              <a:chExt cx="4390270" cy="1267939"/>
            </a:xfrm>
          </p:grpSpPr>
          <p:sp>
            <p:nvSpPr>
              <p:cNvPr id="56" name="직사각형 55"/>
              <p:cNvSpPr/>
              <p:nvPr/>
            </p:nvSpPr>
            <p:spPr>
              <a:xfrm>
                <a:off x="10828782" y="5997927"/>
                <a:ext cx="4390270" cy="1267939"/>
              </a:xfrm>
              <a:prstGeom prst="rect">
                <a:avLst/>
              </a:prstGeom>
              <a:solidFill>
                <a:srgbClr val="B959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0923182" y="6165102"/>
                <a:ext cx="420147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그외</a:t>
                </a: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장기조직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14939196" y="11973004"/>
              <a:ext cx="1608870" cy="1608870"/>
              <a:chOff x="15179902" y="5628300"/>
              <a:chExt cx="1608870" cy="1608870"/>
            </a:xfrm>
          </p:grpSpPr>
          <p:sp>
            <p:nvSpPr>
              <p:cNvPr id="59" name="타원 58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B959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25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61" name="그룹 60"/>
            <p:cNvGrpSpPr/>
            <p:nvPr/>
          </p:nvGrpSpPr>
          <p:grpSpPr>
            <a:xfrm>
              <a:off x="7999002" y="11973004"/>
              <a:ext cx="1608870" cy="1608870"/>
              <a:chOff x="15179902" y="5628300"/>
              <a:chExt cx="1608870" cy="1608870"/>
            </a:xfrm>
          </p:grpSpPr>
          <p:sp>
            <p:nvSpPr>
              <p:cNvPr id="62" name="타원 61"/>
              <p:cNvSpPr/>
              <p:nvPr/>
            </p:nvSpPr>
            <p:spPr>
              <a:xfrm>
                <a:off x="15179902" y="5628300"/>
                <a:ext cx="1608870" cy="1608870"/>
              </a:xfrm>
              <a:prstGeom prst="ellipse">
                <a:avLst/>
              </a:prstGeom>
              <a:solidFill>
                <a:srgbClr val="B959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5261383" y="5965941"/>
                <a:ext cx="1445909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25</a:t>
                </a:r>
                <a:r>
                  <a:rPr lang="en-US" altLang="ko-KR" sz="36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%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75" name="그룹 74"/>
          <p:cNvGrpSpPr/>
          <p:nvPr/>
        </p:nvGrpSpPr>
        <p:grpSpPr>
          <a:xfrm>
            <a:off x="2941333" y="4095729"/>
            <a:ext cx="3053427" cy="7532514"/>
            <a:chOff x="18808193" y="6637499"/>
            <a:chExt cx="1525718" cy="3763801"/>
          </a:xfrm>
          <a:solidFill>
            <a:srgbClr val="A3D2F1"/>
          </a:solidFill>
        </p:grpSpPr>
        <p:sp>
          <p:nvSpPr>
            <p:cNvPr id="66" name="타원 65"/>
            <p:cNvSpPr/>
            <p:nvPr/>
          </p:nvSpPr>
          <p:spPr>
            <a:xfrm>
              <a:off x="19150300" y="6637499"/>
              <a:ext cx="800100" cy="800100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19164300" y="7457819"/>
              <a:ext cx="819150" cy="161015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8" name="모서리가 둥근 직사각형 67"/>
            <p:cNvSpPr/>
            <p:nvPr/>
          </p:nvSpPr>
          <p:spPr>
            <a:xfrm>
              <a:off x="19164300" y="8711281"/>
              <a:ext cx="368840" cy="1690019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9" name="모서리가 둥근 직사각형 68"/>
            <p:cNvSpPr/>
            <p:nvPr/>
          </p:nvSpPr>
          <p:spPr>
            <a:xfrm>
              <a:off x="19610742" y="8711281"/>
              <a:ext cx="368840" cy="1690019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0" name="모서리가 둥근 직사각형 69"/>
            <p:cNvSpPr/>
            <p:nvPr/>
          </p:nvSpPr>
          <p:spPr>
            <a:xfrm>
              <a:off x="20023709" y="7457819"/>
              <a:ext cx="310201" cy="1440214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1" name="한쪽 모서리가 둥근 사각형 70"/>
            <p:cNvSpPr/>
            <p:nvPr/>
          </p:nvSpPr>
          <p:spPr>
            <a:xfrm>
              <a:off x="19799993" y="7457819"/>
              <a:ext cx="533918" cy="431313"/>
            </a:xfrm>
            <a:prstGeom prst="round1Rect">
              <a:avLst>
                <a:gd name="adj" fmla="val 50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74" name="그룹 73"/>
            <p:cNvGrpSpPr/>
            <p:nvPr/>
          </p:nvGrpSpPr>
          <p:grpSpPr>
            <a:xfrm flipH="1">
              <a:off x="18808193" y="7457819"/>
              <a:ext cx="533918" cy="1440214"/>
              <a:chOff x="19952393" y="7467547"/>
              <a:chExt cx="533918" cy="1440214"/>
            </a:xfrm>
            <a:grpFill/>
          </p:grpSpPr>
          <p:sp>
            <p:nvSpPr>
              <p:cNvPr id="72" name="모서리가 둥근 직사각형 71"/>
              <p:cNvSpPr/>
              <p:nvPr/>
            </p:nvSpPr>
            <p:spPr>
              <a:xfrm>
                <a:off x="20176109" y="7467547"/>
                <a:ext cx="310201" cy="1440214"/>
              </a:xfrm>
              <a:prstGeom prst="roundRect">
                <a:avLst>
                  <a:gd name="adj" fmla="val 5000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3" name="한쪽 모서리가 둥근 사각형 72"/>
              <p:cNvSpPr/>
              <p:nvPr/>
            </p:nvSpPr>
            <p:spPr>
              <a:xfrm>
                <a:off x="19952393" y="7467547"/>
                <a:ext cx="533918" cy="431313"/>
              </a:xfrm>
              <a:prstGeom prst="round1Rect">
                <a:avLst>
                  <a:gd name="adj" fmla="val 5000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  <p:grpSp>
        <p:nvGrpSpPr>
          <p:cNvPr id="87" name="그룹 86"/>
          <p:cNvGrpSpPr/>
          <p:nvPr/>
        </p:nvGrpSpPr>
        <p:grpSpPr>
          <a:xfrm>
            <a:off x="18273279" y="4067789"/>
            <a:ext cx="3053427" cy="7532514"/>
            <a:chOff x="25955354" y="6637499"/>
            <a:chExt cx="1525718" cy="3763801"/>
          </a:xfrm>
        </p:grpSpPr>
        <p:sp>
          <p:nvSpPr>
            <p:cNvPr id="77" name="타원 76"/>
            <p:cNvSpPr/>
            <p:nvPr/>
          </p:nvSpPr>
          <p:spPr>
            <a:xfrm>
              <a:off x="26297461" y="6637499"/>
              <a:ext cx="800100" cy="800100"/>
            </a:xfrm>
            <a:prstGeom prst="ellipse">
              <a:avLst/>
            </a:prstGeom>
            <a:solidFill>
              <a:srgbClr val="B8A7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9" name="모서리가 둥근 직사각형 78"/>
            <p:cNvSpPr/>
            <p:nvPr/>
          </p:nvSpPr>
          <p:spPr>
            <a:xfrm>
              <a:off x="26311461" y="8711281"/>
              <a:ext cx="368840" cy="1690019"/>
            </a:xfrm>
            <a:prstGeom prst="roundRect">
              <a:avLst>
                <a:gd name="adj" fmla="val 50000"/>
              </a:avLst>
            </a:prstGeom>
            <a:solidFill>
              <a:srgbClr val="B8A7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0" name="모서리가 둥근 직사각형 79"/>
            <p:cNvSpPr/>
            <p:nvPr/>
          </p:nvSpPr>
          <p:spPr>
            <a:xfrm>
              <a:off x="26757903" y="8711281"/>
              <a:ext cx="368840" cy="1690019"/>
            </a:xfrm>
            <a:prstGeom prst="roundRect">
              <a:avLst>
                <a:gd name="adj" fmla="val 50000"/>
              </a:avLst>
            </a:prstGeom>
            <a:solidFill>
              <a:srgbClr val="B8A7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1" name="모서리가 둥근 직사각형 80"/>
            <p:cNvSpPr/>
            <p:nvPr/>
          </p:nvSpPr>
          <p:spPr>
            <a:xfrm>
              <a:off x="27170870" y="7457819"/>
              <a:ext cx="310201" cy="1440214"/>
            </a:xfrm>
            <a:prstGeom prst="roundRect">
              <a:avLst>
                <a:gd name="adj" fmla="val 50000"/>
              </a:avLst>
            </a:prstGeom>
            <a:solidFill>
              <a:srgbClr val="B8A7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2" name="한쪽 모서리가 둥근 사각형 81"/>
            <p:cNvSpPr/>
            <p:nvPr/>
          </p:nvSpPr>
          <p:spPr>
            <a:xfrm>
              <a:off x="26947154" y="7457819"/>
              <a:ext cx="533918" cy="431313"/>
            </a:xfrm>
            <a:prstGeom prst="round1Rect">
              <a:avLst>
                <a:gd name="adj" fmla="val 50000"/>
              </a:avLst>
            </a:prstGeom>
            <a:solidFill>
              <a:srgbClr val="B8A7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83" name="그룹 82"/>
            <p:cNvGrpSpPr/>
            <p:nvPr/>
          </p:nvGrpSpPr>
          <p:grpSpPr>
            <a:xfrm flipH="1">
              <a:off x="25955354" y="7457819"/>
              <a:ext cx="533918" cy="1440214"/>
              <a:chOff x="19952393" y="7467547"/>
              <a:chExt cx="533918" cy="1440214"/>
            </a:xfrm>
            <a:solidFill>
              <a:srgbClr val="B8A7D1"/>
            </a:solidFill>
          </p:grpSpPr>
          <p:sp>
            <p:nvSpPr>
              <p:cNvPr id="84" name="모서리가 둥근 직사각형 83"/>
              <p:cNvSpPr/>
              <p:nvPr/>
            </p:nvSpPr>
            <p:spPr>
              <a:xfrm>
                <a:off x="20176109" y="7467547"/>
                <a:ext cx="310201" cy="1440214"/>
              </a:xfrm>
              <a:prstGeom prst="roundRect">
                <a:avLst>
                  <a:gd name="adj" fmla="val 5000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5" name="한쪽 모서리가 둥근 사각형 84"/>
              <p:cNvSpPr/>
              <p:nvPr/>
            </p:nvSpPr>
            <p:spPr>
              <a:xfrm>
                <a:off x="19952393" y="7467547"/>
                <a:ext cx="533918" cy="431313"/>
              </a:xfrm>
              <a:prstGeom prst="round1Rect">
                <a:avLst>
                  <a:gd name="adj" fmla="val 5000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86" name="사다리꼴 85"/>
            <p:cNvSpPr/>
            <p:nvPr/>
          </p:nvSpPr>
          <p:spPr>
            <a:xfrm>
              <a:off x="26147949" y="7457819"/>
              <a:ext cx="1178021" cy="1823139"/>
            </a:xfrm>
            <a:prstGeom prst="trapezoid">
              <a:avLst/>
            </a:prstGeom>
            <a:solidFill>
              <a:srgbClr val="B8A7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89" name="생명의 탄생에는 소중한 의미가 담겨 있어요"/>
          <p:cNvSpPr txBox="1"/>
          <p:nvPr/>
        </p:nvSpPr>
        <p:spPr>
          <a:xfrm>
            <a:off x="3704466" y="11871415"/>
            <a:ext cx="1527161" cy="1008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500" dirty="0" smtClean="0"/>
              <a:t>남성</a:t>
            </a:r>
            <a:endParaRPr lang="ko-KR" altLang="en-US" sz="5500" dirty="0"/>
          </a:p>
        </p:txBody>
      </p:sp>
      <p:sp>
        <p:nvSpPr>
          <p:cNvPr id="90" name="생명의 탄생에는 소중한 의미가 담겨 있어요"/>
          <p:cNvSpPr txBox="1"/>
          <p:nvPr/>
        </p:nvSpPr>
        <p:spPr>
          <a:xfrm>
            <a:off x="19052408" y="11871415"/>
            <a:ext cx="1527161" cy="1008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500" dirty="0" smtClean="0"/>
              <a:t>여성</a:t>
            </a:r>
            <a:endParaRPr lang="ko-KR" altLang="en-US" sz="5500" dirty="0"/>
          </a:p>
        </p:txBody>
      </p:sp>
    </p:spTree>
    <p:extLst>
      <p:ext uri="{BB962C8B-B14F-4D97-AF65-F5344CB8AC3E}">
        <p14:creationId xmlns:p14="http://schemas.microsoft.com/office/powerpoint/2010/main" val="4195905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성 차이와 성차별을 구분해요</a:t>
              </a: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모서리가 둥근 직사각형 4"/>
          <p:cNvSpPr/>
          <p:nvPr/>
        </p:nvSpPr>
        <p:spPr>
          <a:xfrm>
            <a:off x="1456944" y="2310596"/>
            <a:ext cx="21470112" cy="10607040"/>
          </a:xfrm>
          <a:prstGeom prst="roundRect">
            <a:avLst>
              <a:gd name="adj" fmla="val 9088"/>
            </a:avLst>
          </a:prstGeom>
          <a:solidFill>
            <a:srgbClr val="F6F5F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773918" y="1732870"/>
            <a:ext cx="2999232" cy="1190040"/>
            <a:chOff x="10972800" y="2523744"/>
            <a:chExt cx="2999232" cy="119004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10972800" y="2523744"/>
              <a:ext cx="2999232" cy="1190040"/>
            </a:xfrm>
            <a:prstGeom prst="roundRect">
              <a:avLst>
                <a:gd name="adj" fmla="val 4364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444890" y="2693519"/>
              <a:ext cx="205505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성차별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2512551" y="4755593"/>
            <a:ext cx="19521963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남자와 여자를 구별하며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편견이나 고정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관념을 가지고 불공정하게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대하는 태도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남자는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씩씩해야 하고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여자는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얌전해야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우리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학급에서 회장은 남자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부회장은 여자가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해야 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무거운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물건은 남자가 들어야 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3345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rcRect l="6553" t="16915" r="73048" b="57063"/>
          <a:stretch/>
        </p:blipFill>
        <p:spPr>
          <a:xfrm>
            <a:off x="1649678" y="2886443"/>
            <a:ext cx="5825532" cy="4983939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1708072" y="644730"/>
            <a:ext cx="19589827" cy="2236217"/>
            <a:chOff x="1708072" y="2299993"/>
            <a:chExt cx="19589827" cy="2236217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4"/>
            <a:srcRect r="80277"/>
            <a:stretch/>
          </p:blipFill>
          <p:spPr>
            <a:xfrm>
              <a:off x="1708072" y="2299993"/>
              <a:ext cx="1157225" cy="1049462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2851034" y="2488726"/>
              <a:ext cx="8076250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 smtClean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 </a:t>
              </a:r>
              <a:r>
                <a:rPr lang="ko-KR" altLang="en-US" sz="5500" b="1" smtClean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차이와 성차별 구분하기</a:t>
              </a:r>
              <a:endParaRPr lang="ko-KR" altLang="en-US" sz="5500" b="1" dirty="0">
                <a:solidFill>
                  <a:srgbClr val="5E2F8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735398" y="3342806"/>
              <a:ext cx="19562501" cy="1193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457200">
                <a:lnSpc>
                  <a:spcPct val="150000"/>
                </a:lnSpc>
                <a:defRPr sz="540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ko-KR" altLang="en-US" sz="5400" b="1" dirty="0">
                  <a:solidFill>
                    <a:srgbClr val="5E2F8F"/>
                  </a:solidFill>
                  <a:sym typeface="나눔고딕"/>
                </a:rPr>
                <a:t>다음 표에서 성 차이와 성차별을 구분하여 ◯ 표시해 보세요</a:t>
              </a:r>
              <a:r>
                <a:rPr lang="en-US" altLang="ko-KR" sz="5400" b="1" dirty="0">
                  <a:solidFill>
                    <a:srgbClr val="5E2F8F"/>
                  </a:solidFill>
                  <a:sym typeface="나눔고딕"/>
                </a:rPr>
                <a:t>.</a:t>
              </a:r>
              <a:endParaRPr lang="en-US" altLang="ko-KR" sz="5500" b="1" dirty="0">
                <a:solidFill>
                  <a:srgbClr val="5E2F8F"/>
                </a:solidFill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1282796" y="8095322"/>
            <a:ext cx="655929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남자는 턱에 수염이 나서</a:t>
            </a:r>
          </a:p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면도를 한다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510910" y="11095803"/>
            <a:ext cx="6103068" cy="1190041"/>
            <a:chOff x="2227920" y="10635938"/>
            <a:chExt cx="6103068" cy="1190041"/>
          </a:xfrm>
        </p:grpSpPr>
        <p:grpSp>
          <p:nvGrpSpPr>
            <p:cNvPr id="24" name="그룹 23"/>
            <p:cNvGrpSpPr/>
            <p:nvPr/>
          </p:nvGrpSpPr>
          <p:grpSpPr>
            <a:xfrm>
              <a:off x="2227920" y="10635938"/>
              <a:ext cx="2999232" cy="1190040"/>
              <a:chOff x="11000126" y="2523744"/>
              <a:chExt cx="2999232" cy="1190040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347909" y="2693519"/>
                <a:ext cx="224901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성 차이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5331756" y="10635939"/>
              <a:ext cx="2999232" cy="1190040"/>
              <a:chOff x="11000126" y="2523744"/>
              <a:chExt cx="2999232" cy="1190040"/>
            </a:xfrm>
          </p:grpSpPr>
          <p:sp>
            <p:nvSpPr>
              <p:cNvPr id="40" name="모서리가 둥근 직사각형 39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rgbClr val="C4E1F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1444891" y="269351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성차별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3"/>
          <a:srcRect l="35437" t="16915" r="38011" b="57063"/>
          <a:stretch/>
        </p:blipFill>
        <p:spPr>
          <a:xfrm>
            <a:off x="8386332" y="2880947"/>
            <a:ext cx="7582662" cy="4983939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8841330" y="8089826"/>
            <a:ext cx="655929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집안일은 여자가</a:t>
            </a:r>
            <a:endParaRPr lang="en-US" altLang="ko-KR" sz="48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 해야 한다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9069444" y="11090307"/>
            <a:ext cx="6103068" cy="1190041"/>
            <a:chOff x="2227920" y="10635938"/>
            <a:chExt cx="6103068" cy="1190041"/>
          </a:xfrm>
        </p:grpSpPr>
        <p:grpSp>
          <p:nvGrpSpPr>
            <p:cNvPr id="45" name="그룹 44"/>
            <p:cNvGrpSpPr/>
            <p:nvPr/>
          </p:nvGrpSpPr>
          <p:grpSpPr>
            <a:xfrm>
              <a:off x="2227920" y="10635938"/>
              <a:ext cx="2999232" cy="1190040"/>
              <a:chOff x="11000126" y="2523744"/>
              <a:chExt cx="2999232" cy="1190040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347909" y="2693519"/>
                <a:ext cx="224901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성 차이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6" name="그룹 45"/>
            <p:cNvGrpSpPr/>
            <p:nvPr/>
          </p:nvGrpSpPr>
          <p:grpSpPr>
            <a:xfrm>
              <a:off x="5331756" y="10635939"/>
              <a:ext cx="2999232" cy="1190040"/>
              <a:chOff x="11000126" y="2523744"/>
              <a:chExt cx="2999232" cy="1190040"/>
            </a:xfrm>
          </p:grpSpPr>
          <p:sp>
            <p:nvSpPr>
              <p:cNvPr id="47" name="모서리가 둥근 직사각형 46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rgbClr val="C4E1F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1444891" y="269351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성차별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/>
          <a:srcRect l="73926" t="16915" r="5675" b="57063"/>
          <a:stretch/>
        </p:blipFill>
        <p:spPr>
          <a:xfrm>
            <a:off x="16584916" y="2880947"/>
            <a:ext cx="5825532" cy="4983939"/>
          </a:xfrm>
          <a:prstGeom prst="rect">
            <a:avLst/>
          </a:prstGeom>
        </p:spPr>
      </p:pic>
      <p:sp>
        <p:nvSpPr>
          <p:cNvPr id="52" name="직사각형 51"/>
          <p:cNvSpPr/>
          <p:nvPr/>
        </p:nvSpPr>
        <p:spPr>
          <a:xfrm>
            <a:off x="16218034" y="8089826"/>
            <a:ext cx="697454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학생건강체력평가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(PAPS)</a:t>
            </a:r>
          </a:p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등급의 기준치는 성별에 따라 </a:t>
            </a:r>
            <a:r>
              <a:rPr lang="ko-KR" altLang="en-US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다르다</a:t>
            </a:r>
            <a:r>
              <a:rPr lang="en-US" altLang="ko-KR" sz="48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16446148" y="11090307"/>
            <a:ext cx="6103068" cy="1190041"/>
            <a:chOff x="2227920" y="10635938"/>
            <a:chExt cx="6103068" cy="1190041"/>
          </a:xfrm>
        </p:grpSpPr>
        <p:grpSp>
          <p:nvGrpSpPr>
            <p:cNvPr id="54" name="그룹 53"/>
            <p:cNvGrpSpPr/>
            <p:nvPr/>
          </p:nvGrpSpPr>
          <p:grpSpPr>
            <a:xfrm>
              <a:off x="2227920" y="10635938"/>
              <a:ext cx="2999232" cy="1190040"/>
              <a:chOff x="11000126" y="2523744"/>
              <a:chExt cx="2999232" cy="1190040"/>
            </a:xfrm>
          </p:grpSpPr>
          <p:sp>
            <p:nvSpPr>
              <p:cNvPr id="58" name="모서리가 둥근 직사각형 57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1347909" y="2693519"/>
                <a:ext cx="224901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성 차이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5331756" y="10635939"/>
              <a:ext cx="2999232" cy="1190040"/>
              <a:chOff x="11000126" y="2523744"/>
              <a:chExt cx="2999232" cy="1190040"/>
            </a:xfrm>
          </p:grpSpPr>
          <p:sp>
            <p:nvSpPr>
              <p:cNvPr id="56" name="모서리가 둥근 직사각형 55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rgbClr val="C4E1F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1444891" y="269351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성차별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sp>
        <p:nvSpPr>
          <p:cNvPr id="7" name="타원 6"/>
          <p:cNvSpPr/>
          <p:nvPr/>
        </p:nvSpPr>
        <p:spPr>
          <a:xfrm>
            <a:off x="1328170" y="10879104"/>
            <a:ext cx="3203033" cy="16124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11969479" y="10841348"/>
            <a:ext cx="3203033" cy="16124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1" name="타원 60"/>
          <p:cNvSpPr/>
          <p:nvPr/>
        </p:nvSpPr>
        <p:spPr>
          <a:xfrm>
            <a:off x="16260992" y="10828491"/>
            <a:ext cx="3203033" cy="16124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56704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rcRect l="6553" t="61025" r="73048" b="17675"/>
          <a:stretch/>
        </p:blipFill>
        <p:spPr>
          <a:xfrm>
            <a:off x="1663140" y="2343150"/>
            <a:ext cx="5825532" cy="407943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91191" y="6647522"/>
            <a:ext cx="726643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남자의 성염색체는 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XY,</a:t>
            </a:r>
          </a:p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여자의 성염색체는 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XX</a:t>
            </a: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524372" y="9089488"/>
            <a:ext cx="6103068" cy="1190041"/>
            <a:chOff x="2227920" y="10635938"/>
            <a:chExt cx="6103068" cy="1190041"/>
          </a:xfrm>
        </p:grpSpPr>
        <p:grpSp>
          <p:nvGrpSpPr>
            <p:cNvPr id="24" name="그룹 23"/>
            <p:cNvGrpSpPr/>
            <p:nvPr/>
          </p:nvGrpSpPr>
          <p:grpSpPr>
            <a:xfrm>
              <a:off x="2227920" y="10635938"/>
              <a:ext cx="2999232" cy="1190040"/>
              <a:chOff x="11000126" y="2523744"/>
              <a:chExt cx="2999232" cy="1190040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347909" y="2693519"/>
                <a:ext cx="224901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성 차이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5331756" y="10635939"/>
              <a:ext cx="2999232" cy="1190040"/>
              <a:chOff x="11000126" y="2523744"/>
              <a:chExt cx="2999232" cy="1190040"/>
            </a:xfrm>
          </p:grpSpPr>
          <p:sp>
            <p:nvSpPr>
              <p:cNvPr id="40" name="모서리가 둥근 직사각형 39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rgbClr val="C4E1F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1444891" y="269351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성차별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3"/>
          <a:srcRect l="35437" t="62744" r="38011" b="18074"/>
          <a:stretch/>
        </p:blipFill>
        <p:spPr>
          <a:xfrm>
            <a:off x="8607108" y="2743200"/>
            <a:ext cx="7582662" cy="3673886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8557039" y="6642026"/>
            <a:ext cx="726643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이성 교제 시 데이트 비용은</a:t>
            </a:r>
          </a:p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남자가 다 내야 한다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9290220" y="9083992"/>
            <a:ext cx="6103068" cy="1190041"/>
            <a:chOff x="2227920" y="10635938"/>
            <a:chExt cx="6103068" cy="1190041"/>
          </a:xfrm>
        </p:grpSpPr>
        <p:grpSp>
          <p:nvGrpSpPr>
            <p:cNvPr id="45" name="그룹 44"/>
            <p:cNvGrpSpPr/>
            <p:nvPr/>
          </p:nvGrpSpPr>
          <p:grpSpPr>
            <a:xfrm>
              <a:off x="2227920" y="10635938"/>
              <a:ext cx="2999232" cy="1190040"/>
              <a:chOff x="11000126" y="2523744"/>
              <a:chExt cx="2999232" cy="1190040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347909" y="2693519"/>
                <a:ext cx="224901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성 차이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6" name="그룹 45"/>
            <p:cNvGrpSpPr/>
            <p:nvPr/>
          </p:nvGrpSpPr>
          <p:grpSpPr>
            <a:xfrm>
              <a:off x="5331756" y="10635939"/>
              <a:ext cx="2999232" cy="1190040"/>
              <a:chOff x="11000126" y="2523744"/>
              <a:chExt cx="2999232" cy="1190040"/>
            </a:xfrm>
          </p:grpSpPr>
          <p:sp>
            <p:nvSpPr>
              <p:cNvPr id="47" name="모서리가 둥근 직사각형 46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rgbClr val="C4E1F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1444891" y="269351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성차별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/>
          <a:srcRect l="73726" t="59563" r="5875" b="17177"/>
          <a:stretch/>
        </p:blipFill>
        <p:spPr>
          <a:xfrm>
            <a:off x="17073175" y="1962150"/>
            <a:ext cx="5825532" cy="4454936"/>
          </a:xfrm>
          <a:prstGeom prst="rect">
            <a:avLst/>
          </a:prstGeom>
        </p:spPr>
      </p:pic>
      <p:sp>
        <p:nvSpPr>
          <p:cNvPr id="52" name="직사각형 51"/>
          <p:cNvSpPr/>
          <p:nvPr/>
        </p:nvSpPr>
        <p:spPr>
          <a:xfrm>
            <a:off x="16576804" y="6642026"/>
            <a:ext cx="725773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여자는 아기를 낳을 수 있고</a:t>
            </a:r>
          </a:p>
          <a:p>
            <a:pPr>
              <a:lnSpc>
                <a:spcPct val="120000"/>
              </a:lnSpc>
            </a:pPr>
            <a:r>
              <a:rPr lang="ko-KR" altLang="en-US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남자는 낳을 수 없다</a:t>
            </a:r>
            <a:r>
              <a:rPr lang="en-US" altLang="ko-KR" sz="48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16934407" y="9083992"/>
            <a:ext cx="6103068" cy="1190041"/>
            <a:chOff x="2227920" y="10635938"/>
            <a:chExt cx="6103068" cy="1190041"/>
          </a:xfrm>
        </p:grpSpPr>
        <p:grpSp>
          <p:nvGrpSpPr>
            <p:cNvPr id="54" name="그룹 53"/>
            <p:cNvGrpSpPr/>
            <p:nvPr/>
          </p:nvGrpSpPr>
          <p:grpSpPr>
            <a:xfrm>
              <a:off x="2227920" y="10635938"/>
              <a:ext cx="2999232" cy="1190040"/>
              <a:chOff x="11000126" y="2523744"/>
              <a:chExt cx="2999232" cy="1190040"/>
            </a:xfrm>
          </p:grpSpPr>
          <p:sp>
            <p:nvSpPr>
              <p:cNvPr id="58" name="모서리가 둥근 직사각형 57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1347909" y="2693519"/>
                <a:ext cx="224901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성 차이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5331756" y="10635939"/>
              <a:ext cx="2999232" cy="1190040"/>
              <a:chOff x="11000126" y="2523744"/>
              <a:chExt cx="2999232" cy="1190040"/>
            </a:xfrm>
          </p:grpSpPr>
          <p:sp>
            <p:nvSpPr>
              <p:cNvPr id="56" name="모서리가 둥근 직사각형 55"/>
              <p:cNvSpPr/>
              <p:nvPr/>
            </p:nvSpPr>
            <p:spPr>
              <a:xfrm>
                <a:off x="11000126" y="2523744"/>
                <a:ext cx="2999232" cy="1190040"/>
              </a:xfrm>
              <a:prstGeom prst="roundRect">
                <a:avLst>
                  <a:gd name="adj" fmla="val 43640"/>
                </a:avLst>
              </a:prstGeom>
              <a:solidFill>
                <a:srgbClr val="C4E1F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1444891" y="2693519"/>
                <a:ext cx="205505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성차별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sp>
        <p:nvSpPr>
          <p:cNvPr id="7" name="타원 6"/>
          <p:cNvSpPr/>
          <p:nvPr/>
        </p:nvSpPr>
        <p:spPr>
          <a:xfrm>
            <a:off x="1341632" y="8872789"/>
            <a:ext cx="3203033" cy="16124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12190255" y="8835033"/>
            <a:ext cx="3203033" cy="16124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1" name="타원 60"/>
          <p:cNvSpPr/>
          <p:nvPr/>
        </p:nvSpPr>
        <p:spPr>
          <a:xfrm>
            <a:off x="16749251" y="8822176"/>
            <a:ext cx="3203033" cy="1612443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442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양성평등을 실천해요</a:t>
              </a:r>
              <a:endParaRPr lang="ko-KR" altLang="en-US" sz="5500" dirty="0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998619" y="4937760"/>
            <a:ext cx="3840480" cy="3840480"/>
            <a:chOff x="998619" y="2414016"/>
            <a:chExt cx="3840480" cy="3840480"/>
          </a:xfrm>
        </p:grpSpPr>
        <p:sp>
          <p:nvSpPr>
            <p:cNvPr id="2" name="타원 1"/>
            <p:cNvSpPr/>
            <p:nvPr/>
          </p:nvSpPr>
          <p:spPr>
            <a:xfrm>
              <a:off x="998619" y="2414016"/>
              <a:ext cx="3840480" cy="3840480"/>
            </a:xfrm>
            <a:prstGeom prst="ellipse">
              <a:avLst/>
            </a:prstGeom>
            <a:solidFill>
              <a:srgbClr val="99C34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59821" y="2743062"/>
              <a:ext cx="3718076" cy="309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차이를 이해하고 존중하기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797296" y="2652284"/>
            <a:ext cx="16717536" cy="3918859"/>
            <a:chOff x="5797296" y="2139695"/>
            <a:chExt cx="16717536" cy="3918859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2"/>
            <a:srcRect l="17205" t="6485" r="64334" b="70540"/>
            <a:stretch/>
          </p:blipFill>
          <p:spPr>
            <a:xfrm>
              <a:off x="5797296" y="2139695"/>
              <a:ext cx="4114800" cy="3918859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10322832" y="3609760"/>
              <a:ext cx="12192000" cy="10895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버스와 지하철의 임신부 </a:t>
              </a: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배려석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797296" y="7224720"/>
            <a:ext cx="16717536" cy="3744552"/>
            <a:chOff x="5797296" y="6730944"/>
            <a:chExt cx="16717536" cy="3744552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2"/>
            <a:srcRect l="7242" t="35185" r="71074" b="39142"/>
            <a:stretch/>
          </p:blipFill>
          <p:spPr>
            <a:xfrm>
              <a:off x="5797296" y="6730944"/>
              <a:ext cx="4132838" cy="3744552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10322832" y="7670657"/>
              <a:ext cx="12192000" cy="20036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키 작은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남학생에게 높은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곳의 물건을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내려주는 키 큰 여학생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327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양성평등을 실천해요</a:t>
              </a:r>
              <a:endParaRPr lang="ko-KR" altLang="en-US" sz="5500" dirty="0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998619" y="4937760"/>
            <a:ext cx="3840480" cy="3840480"/>
            <a:chOff x="998619" y="2414016"/>
            <a:chExt cx="3840480" cy="3840480"/>
          </a:xfrm>
        </p:grpSpPr>
        <p:sp>
          <p:nvSpPr>
            <p:cNvPr id="2" name="타원 1"/>
            <p:cNvSpPr/>
            <p:nvPr/>
          </p:nvSpPr>
          <p:spPr>
            <a:xfrm>
              <a:off x="998619" y="2414016"/>
              <a:ext cx="3840480" cy="3840480"/>
            </a:xfrm>
            <a:prstGeom prst="ellipse">
              <a:avLst/>
            </a:prstGeom>
            <a:solidFill>
              <a:srgbClr val="5BB7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59821" y="3241660"/>
              <a:ext cx="3718076" cy="209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편견없이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수용하기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7777935" y="1608604"/>
            <a:ext cx="13825930" cy="10216859"/>
            <a:chOff x="7777935" y="1608604"/>
            <a:chExt cx="13825930" cy="10216859"/>
          </a:xfrm>
        </p:grpSpPr>
        <p:grpSp>
          <p:nvGrpSpPr>
            <p:cNvPr id="10" name="그룹 9"/>
            <p:cNvGrpSpPr/>
            <p:nvPr/>
          </p:nvGrpSpPr>
          <p:grpSpPr>
            <a:xfrm>
              <a:off x="7794270" y="1608604"/>
              <a:ext cx="6766583" cy="5007977"/>
              <a:chOff x="7794270" y="1608604"/>
              <a:chExt cx="6766583" cy="5007977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2"/>
              <a:srcRect l="39194" t="-1235" r="42345" b="78260"/>
              <a:stretch/>
            </p:blipFill>
            <p:spPr>
              <a:xfrm>
                <a:off x="9112177" y="1608604"/>
                <a:ext cx="4114800" cy="3918859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>
              <a:xfrm>
                <a:off x="7794270" y="5610152"/>
                <a:ext cx="6766583" cy="100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여자 버스 운전 기사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7777935" y="7417372"/>
              <a:ext cx="6489566" cy="4408091"/>
              <a:chOff x="7777935" y="7417372"/>
              <a:chExt cx="6489566" cy="4408091"/>
            </a:xfrm>
          </p:grpSpPr>
          <p:pic>
            <p:nvPicPr>
              <p:cNvPr id="28" name="그림 27"/>
              <p:cNvPicPr>
                <a:picLocks noChangeAspect="1"/>
              </p:cNvPicPr>
              <p:nvPr/>
            </p:nvPicPr>
            <p:blipFill rotWithShape="1">
              <a:blip r:embed="rId2"/>
              <a:srcRect l="58385" t="3816" r="19931" b="73874"/>
              <a:stretch/>
            </p:blipFill>
            <p:spPr>
              <a:xfrm>
                <a:off x="8924106" y="7417372"/>
                <a:ext cx="4132838" cy="3254022"/>
              </a:xfrm>
              <a:prstGeom prst="rect">
                <a:avLst/>
              </a:prstGeom>
            </p:spPr>
          </p:pic>
          <p:sp>
            <p:nvSpPr>
              <p:cNvPr id="6" name="직사각형 5"/>
              <p:cNvSpPr/>
              <p:nvPr/>
            </p:nvSpPr>
            <p:spPr>
              <a:xfrm>
                <a:off x="7777935" y="10819034"/>
                <a:ext cx="6489566" cy="100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 유치원 선생님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14107406" y="1608604"/>
              <a:ext cx="7496459" cy="5007977"/>
              <a:chOff x="7563850" y="1608604"/>
              <a:chExt cx="7496459" cy="5007977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2"/>
              <a:srcRect l="80405" t="6137" r="5493" b="70888"/>
              <a:stretch/>
            </p:blipFill>
            <p:spPr>
              <a:xfrm>
                <a:off x="9458443" y="1608604"/>
                <a:ext cx="3143251" cy="3918859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7563850" y="5610152"/>
                <a:ext cx="7496459" cy="100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뜨개질 잘하는 남학생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14462840" y="7658100"/>
              <a:ext cx="6945686" cy="4167363"/>
              <a:chOff x="7919284" y="7658100"/>
              <a:chExt cx="6945686" cy="4167363"/>
            </a:xfrm>
          </p:grpSpPr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2"/>
              <a:srcRect l="74577" t="33418" r="3739" b="45923"/>
              <a:stretch/>
            </p:blipFill>
            <p:spPr>
              <a:xfrm>
                <a:off x="8924106" y="7658100"/>
                <a:ext cx="4132838" cy="3013294"/>
              </a:xfrm>
              <a:prstGeom prst="rect">
                <a:avLst/>
              </a:prstGeom>
            </p:spPr>
          </p:pic>
          <p:sp>
            <p:nvSpPr>
              <p:cNvPr id="32" name="직사각형 31"/>
              <p:cNvSpPr/>
              <p:nvPr/>
            </p:nvSpPr>
            <p:spPr>
              <a:xfrm>
                <a:off x="7919284" y="10819034"/>
                <a:ext cx="6945686" cy="100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목공예 잘하는 여학생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953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양성평등을 실천해요</a:t>
              </a:r>
              <a:endParaRPr lang="ko-KR" altLang="en-US" sz="5500" dirty="0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998619" y="4937760"/>
            <a:ext cx="3840480" cy="3840480"/>
            <a:chOff x="998619" y="2414016"/>
            <a:chExt cx="3840480" cy="3840480"/>
          </a:xfrm>
        </p:grpSpPr>
        <p:sp>
          <p:nvSpPr>
            <p:cNvPr id="2" name="타원 1"/>
            <p:cNvSpPr/>
            <p:nvPr/>
          </p:nvSpPr>
          <p:spPr>
            <a:xfrm>
              <a:off x="998619" y="2414016"/>
              <a:ext cx="3840480" cy="3840480"/>
            </a:xfrm>
            <a:prstGeom prst="ellipse">
              <a:avLst/>
            </a:prstGeom>
            <a:solidFill>
              <a:srgbClr val="F6C91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59821" y="3285764"/>
              <a:ext cx="3718076" cy="209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동등한 기회</a:t>
              </a:r>
              <a:endPara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보장하기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7547162" y="1608604"/>
            <a:ext cx="16037705" cy="10596481"/>
            <a:chOff x="7547162" y="1608604"/>
            <a:chExt cx="16037705" cy="10596481"/>
          </a:xfrm>
        </p:grpSpPr>
        <p:grpSp>
          <p:nvGrpSpPr>
            <p:cNvPr id="10" name="그룹 9"/>
            <p:cNvGrpSpPr/>
            <p:nvPr/>
          </p:nvGrpSpPr>
          <p:grpSpPr>
            <a:xfrm>
              <a:off x="7767043" y="1608604"/>
              <a:ext cx="5289985" cy="5091077"/>
              <a:chOff x="7767043" y="1608604"/>
              <a:chExt cx="5289985" cy="5091077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2"/>
              <a:srcRect l="75049" t="58592" r="6490" b="18434"/>
              <a:stretch/>
            </p:blipFill>
            <p:spPr>
              <a:xfrm>
                <a:off x="8489833" y="1608604"/>
                <a:ext cx="4114800" cy="3918859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>
              <a:xfrm>
                <a:off x="7767043" y="5610152"/>
                <a:ext cx="5289985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 전업주부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7547162" y="7327758"/>
              <a:ext cx="12556542" cy="4877327"/>
              <a:chOff x="4576151" y="8028432"/>
              <a:chExt cx="12556542" cy="4877327"/>
            </a:xfrm>
          </p:grpSpPr>
          <p:pic>
            <p:nvPicPr>
              <p:cNvPr id="28" name="그림 27"/>
              <p:cNvPicPr>
                <a:picLocks noChangeAspect="1"/>
              </p:cNvPicPr>
              <p:nvPr/>
            </p:nvPicPr>
            <p:blipFill rotWithShape="1">
              <a:blip r:embed="rId2"/>
              <a:srcRect l="24609" t="74082" r="53707" b="7797"/>
              <a:stretch/>
            </p:blipFill>
            <p:spPr>
              <a:xfrm>
                <a:off x="8641942" y="8028432"/>
                <a:ext cx="4132838" cy="2642962"/>
              </a:xfrm>
              <a:prstGeom prst="rect">
                <a:avLst/>
              </a:prstGeom>
            </p:spPr>
          </p:pic>
          <p:sp>
            <p:nvSpPr>
              <p:cNvPr id="6" name="직사각형 5"/>
              <p:cNvSpPr/>
              <p:nvPr/>
            </p:nvSpPr>
            <p:spPr>
              <a:xfrm>
                <a:off x="4576151" y="10819034"/>
                <a:ext cx="12556542" cy="2086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남녀 소방관 채용 체력시험 기준 동일 적용 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(2027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년부터 시행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13057028" y="2019324"/>
              <a:ext cx="10527839" cy="4680357"/>
              <a:chOff x="6513472" y="2019324"/>
              <a:chExt cx="10527839" cy="4680357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2"/>
              <a:srcRect l="51115" t="72295" r="27798" b="8058"/>
              <a:stretch/>
            </p:blipFill>
            <p:spPr>
              <a:xfrm>
                <a:off x="9781004" y="2019324"/>
                <a:ext cx="4700017" cy="3351191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6513472" y="5610152"/>
                <a:ext cx="10527839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남성 육아휴직제도 보장 확대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975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708072" y="6134100"/>
            <a:ext cx="21190028" cy="7124700"/>
          </a:xfrm>
          <a:prstGeom prst="roundRect">
            <a:avLst>
              <a:gd name="adj" fmla="val 5704"/>
            </a:avLst>
          </a:prstGeom>
          <a:solidFill>
            <a:srgbClr val="F3ED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가족 모두가 출산 과정을 겪는…"/>
          <p:cNvSpPr txBox="1"/>
          <p:nvPr/>
        </p:nvSpPr>
        <p:spPr>
          <a:xfrm>
            <a:off x="2286684" y="6464117"/>
            <a:ext cx="20230416" cy="658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엄마와 </a:t>
            </a:r>
            <a:r>
              <a:rPr lang="ko-KR" altLang="en-US" sz="5500" b="1" dirty="0"/>
              <a:t>아빠는 어떻게 처음 </a:t>
            </a:r>
            <a:r>
              <a:rPr lang="ko-KR" altLang="en-US" sz="5500" b="1" dirty="0" err="1"/>
              <a:t>만나셨나요</a:t>
            </a:r>
            <a:r>
              <a:rPr lang="en-US" altLang="ko-KR" sz="5500" b="1" dirty="0"/>
              <a:t>? </a:t>
            </a:r>
            <a:r>
              <a:rPr lang="ko-KR" altLang="en-US" sz="5500" b="1" dirty="0"/>
              <a:t>그리고 사랑이 시작된 이야기를 들려주세요</a:t>
            </a:r>
            <a:r>
              <a:rPr lang="en-US" altLang="ko-KR" sz="5500" b="1" dirty="0"/>
              <a:t>.</a:t>
            </a:r>
          </a:p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엄마 </a:t>
            </a:r>
            <a:r>
              <a:rPr lang="ko-KR" altLang="en-US" sz="5500" b="1" dirty="0"/>
              <a:t>배 속에 제가 생겼다는 걸 처음 알았을 때</a:t>
            </a:r>
            <a:r>
              <a:rPr lang="en-US" altLang="ko-KR" sz="5500" b="1" dirty="0"/>
              <a:t>, </a:t>
            </a:r>
            <a:r>
              <a:rPr lang="ko-KR" altLang="en-US" sz="5500" b="1" dirty="0"/>
              <a:t>엄마와 아빠의 마음은 어땠나요</a:t>
            </a:r>
            <a:r>
              <a:rPr lang="en-US" altLang="ko-KR" sz="5500" b="1" dirty="0"/>
              <a:t>?</a:t>
            </a:r>
          </a:p>
          <a:p>
            <a:pPr marL="571500" indent="-571500" algn="l" defTabSz="457200">
              <a:lnSpc>
                <a:spcPct val="150000"/>
              </a:lnSpc>
              <a:buFont typeface="Arial" panose="020B0604020202020204" pitchFamily="34" charset="0"/>
              <a:buChar char="•"/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500" b="1" dirty="0" smtClean="0"/>
              <a:t>저를 </a:t>
            </a:r>
            <a:r>
              <a:rPr lang="ko-KR" altLang="en-US" sz="5500" b="1" dirty="0"/>
              <a:t>처음 가졌을 때 태몽을 </a:t>
            </a:r>
            <a:r>
              <a:rPr lang="ko-KR" altLang="en-US" sz="5500" b="1" dirty="0" err="1"/>
              <a:t>꾸셨나요</a:t>
            </a:r>
            <a:r>
              <a:rPr lang="en-US" altLang="ko-KR" sz="5500" b="1" dirty="0"/>
              <a:t>? </a:t>
            </a:r>
            <a:r>
              <a:rPr lang="ko-KR" altLang="en-US" sz="5500" b="1" dirty="0"/>
              <a:t>어떤 </a:t>
            </a:r>
            <a:r>
              <a:rPr lang="ko-KR" altLang="en-US" sz="5500" b="1" dirty="0" err="1"/>
              <a:t>내용이었나요</a:t>
            </a:r>
            <a:r>
              <a:rPr lang="en-US" altLang="ko-KR" sz="5500" b="1" dirty="0" smtClean="0"/>
              <a:t>?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467704" y="645520"/>
            <a:ext cx="15040994" cy="1061831"/>
            <a:chOff x="467704" y="890715"/>
            <a:chExt cx="15040994" cy="1061831"/>
          </a:xfrm>
        </p:grpSpPr>
        <p:sp>
          <p:nvSpPr>
            <p:cNvPr id="14" name="타원 13"/>
            <p:cNvSpPr/>
            <p:nvPr/>
          </p:nvSpPr>
          <p:spPr>
            <a:xfrm>
              <a:off x="467704" y="890715"/>
              <a:ext cx="1061831" cy="1061831"/>
            </a:xfrm>
            <a:prstGeom prst="ellipse">
              <a:avLst/>
            </a:prstGeom>
            <a:solidFill>
              <a:srgbClr val="6FBE5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생명의 탄생에는 소중한 의미가 담겨 있어요"/>
            <p:cNvSpPr txBox="1"/>
            <p:nvPr/>
          </p:nvSpPr>
          <p:spPr>
            <a:xfrm>
              <a:off x="1735399" y="931612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태어나게 해 주셔서 고맙습니다</a:t>
              </a:r>
              <a:r>
                <a:rPr lang="en-US" altLang="ko-KR" sz="5500" dirty="0" smtClean="0"/>
                <a:t>.</a:t>
              </a:r>
              <a:endParaRPr lang="ko-KR" altLang="en-US" sz="55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8713" y="989460"/>
              <a:ext cx="699812" cy="86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rPr>
                <a:t>2</a:t>
              </a:r>
              <a:endParaRPr kumimoji="0" lang="ko-KR" altLang="en-US" sz="5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학교안심 둥근미소 TTF B" panose="02000703000000000000" pitchFamily="2" charset="-127"/>
                <a:ea typeface="학교안심 둥근미소 TTF B" panose="02000703000000000000" pitchFamily="2" charset="-127"/>
                <a:sym typeface="Canela Text Regular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708072" y="2299993"/>
            <a:ext cx="19589827" cy="3674303"/>
            <a:chOff x="1708072" y="2299993"/>
            <a:chExt cx="19589827" cy="3674303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2"/>
            <a:srcRect r="80277"/>
            <a:stretch/>
          </p:blipFill>
          <p:spPr>
            <a:xfrm>
              <a:off x="1708072" y="2299993"/>
              <a:ext cx="1157225" cy="1049462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2865297" y="2488726"/>
              <a:ext cx="7412607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 smtClean="0">
                  <a:solidFill>
                    <a:srgbClr val="5E2F8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탄생 이야기 나누기</a:t>
              </a:r>
              <a:endParaRPr lang="ko-KR" altLang="en-US" sz="5500" b="1" dirty="0">
                <a:solidFill>
                  <a:srgbClr val="5E2F8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1735398" y="3342806"/>
              <a:ext cx="19562501" cy="2631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457200">
                <a:lnSpc>
                  <a:spcPct val="150000"/>
                </a:lnSpc>
                <a:defRPr sz="540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lang="ko-KR" altLang="en-US" sz="5500" b="1" dirty="0">
                  <a:solidFill>
                    <a:srgbClr val="5E2F8F"/>
                  </a:solidFill>
                </a:rPr>
                <a:t>다음과 같은 질문을 통해 나의 탄생에 관하여 부모님과 함께 이야기해 보세요</a:t>
              </a:r>
              <a:r>
                <a:rPr lang="en-US" altLang="ko-KR" sz="5500" b="1" dirty="0">
                  <a:solidFill>
                    <a:srgbClr val="5E2F8F"/>
                  </a:solidFill>
                </a:rPr>
                <a:t>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1699974" y="2151559"/>
            <a:ext cx="20252389" cy="1559500"/>
            <a:chOff x="1672310" y="5046860"/>
            <a:chExt cx="20252389" cy="1559500"/>
          </a:xfrm>
        </p:grpSpPr>
        <p:pic>
          <p:nvPicPr>
            <p:cNvPr id="71" name="이미지" descr="이미지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2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947045" y="5046860"/>
              <a:ext cx="18977654" cy="1559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5500" dirty="0"/>
                <a:t>나도 모르게 남자와 여자의 역할을 </a:t>
              </a:r>
              <a:r>
                <a:rPr lang="ko-KR" altLang="en-US" sz="5500" dirty="0" smtClean="0"/>
                <a:t>구분하고 </a:t>
              </a:r>
              <a:r>
                <a:rPr lang="ko-KR" altLang="en-US" sz="5500" dirty="0"/>
                <a:t>있지는 않나요</a:t>
              </a:r>
              <a:r>
                <a:rPr lang="en-US" altLang="ko-KR" sz="5500" dirty="0"/>
                <a:t>? </a:t>
              </a:r>
              <a:endParaRPr lang="en-US" altLang="ko-KR" sz="5500" dirty="0" smtClean="0"/>
            </a:p>
            <a:p>
              <a:pPr>
                <a:lnSpc>
                  <a:spcPct val="120000"/>
                </a:lnSpc>
              </a:pPr>
              <a:r>
                <a:rPr lang="ko-KR" altLang="en-US" sz="5500" dirty="0" smtClean="0"/>
                <a:t>성별을 기준으로 차별하는 </a:t>
              </a:r>
              <a:r>
                <a:rPr lang="ko-KR" altLang="en-US" sz="5500" dirty="0" smtClean="0">
                  <a:solidFill>
                    <a:schemeClr val="tx1"/>
                  </a:solidFill>
                </a:rPr>
                <a:t>행동을</a:t>
              </a:r>
              <a:r>
                <a:rPr lang="ko-KR" altLang="en-US" sz="5500" dirty="0" smtClean="0"/>
                <a:t> 하고 있지는 않은지 스스로 돌아보세요</a:t>
              </a:r>
              <a:r>
                <a:rPr lang="en-US" altLang="ko-KR" sz="5500" dirty="0" smtClean="0"/>
                <a:t>.</a:t>
              </a:r>
              <a:endParaRPr sz="5500" dirty="0"/>
            </a:p>
          </p:txBody>
        </p:sp>
      </p:grpSp>
      <p:pic>
        <p:nvPicPr>
          <p:cNvPr id="37" name="그림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688" y="5173736"/>
            <a:ext cx="19987617" cy="755676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729828" y="6149298"/>
            <a:ext cx="179048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집에서 설거지나 청소는 엄마나 여동생이 해야 한다고 생각한 적이 있다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친구들과 노는 놀이를 정할 때 </a:t>
            </a:r>
            <a:r>
              <a:rPr lang="ko-KR" altLang="en-US" sz="55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인형놀이는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여자아이들이나 하는 것이라고 생각한 적이 있다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4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부모님께 감사 편지 쓰기"/>
          <p:cNvSpPr txBox="1"/>
          <p:nvPr/>
        </p:nvSpPr>
        <p:spPr>
          <a:xfrm>
            <a:off x="4571999" y="786824"/>
            <a:ext cx="1027785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나의 양성평등 점검하기</a:t>
            </a:r>
            <a:endParaRPr sz="5500" dirty="0"/>
          </a:p>
        </p:txBody>
      </p:sp>
      <p:pic>
        <p:nvPicPr>
          <p:cNvPr id="26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그룹 26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28" name="그룹 27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30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1" name="직사각형 30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9" name="직사각형 28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8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25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부모님께 감사 편지 쓰기"/>
          <p:cNvSpPr txBox="1"/>
          <p:nvPr/>
        </p:nvSpPr>
        <p:spPr>
          <a:xfrm>
            <a:off x="4571999" y="786824"/>
            <a:ext cx="1027785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나의 양성평등 점검하기</a:t>
            </a:r>
            <a:endParaRPr sz="5500" dirty="0"/>
          </a:p>
        </p:txBody>
      </p:sp>
      <p:pic>
        <p:nvPicPr>
          <p:cNvPr id="2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그룹 26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28" name="그룹 27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30" name="이미지" descr="이미지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1" name="직사각형 30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9" name="직사각형 28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8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pic>
        <p:nvPicPr>
          <p:cNvPr id="18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310" y="225292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206843"/>
            <a:ext cx="18977654" cy="155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85000" lnSpcReduction="10000"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 표에서 내가 좋아하거나 잘할 </a:t>
            </a:r>
            <a:r>
              <a:rPr lang="ko-KR" altLang="en-US" sz="5500" dirty="0" smtClean="0"/>
              <a:t>수</a:t>
            </a:r>
            <a:r>
              <a:rPr lang="en-US" altLang="ko-KR" sz="5500" dirty="0" smtClean="0"/>
              <a:t> </a:t>
            </a:r>
            <a:r>
              <a:rPr lang="ko-KR" altLang="en-US" sz="5500" dirty="0" smtClean="0"/>
              <a:t>있는 </a:t>
            </a:r>
            <a:r>
              <a:rPr lang="ko-KR" altLang="en-US" sz="5500" dirty="0"/>
              <a:t>활동을 찾아 표시해 보세요</a:t>
            </a:r>
            <a:r>
              <a:rPr lang="en-US" altLang="ko-KR" sz="5500" dirty="0"/>
              <a:t>.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158024" y="3881470"/>
            <a:ext cx="18297629" cy="8299880"/>
            <a:chOff x="2526882" y="3881470"/>
            <a:chExt cx="16494298" cy="8299880"/>
          </a:xfrm>
        </p:grpSpPr>
        <p:sp>
          <p:nvSpPr>
            <p:cNvPr id="20" name="TextBox 19"/>
            <p:cNvSpPr txBox="1"/>
            <p:nvPr/>
          </p:nvSpPr>
          <p:spPr>
            <a:xfrm>
              <a:off x="8149727" y="7118594"/>
              <a:ext cx="4845878" cy="767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답을 쓸 수 있는 칸</a:t>
              </a:r>
              <a:endParaRPr lang="ko-KR" altLang="en-US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2526882" y="3881470"/>
              <a:ext cx="4094099" cy="8299880"/>
              <a:chOff x="735217" y="4381943"/>
              <a:chExt cx="1354354" cy="2855043"/>
            </a:xfrm>
          </p:grpSpPr>
          <p:sp>
            <p:nvSpPr>
              <p:cNvPr id="73" name="직사각형 72"/>
              <p:cNvSpPr/>
              <p:nvPr/>
            </p:nvSpPr>
            <p:spPr>
              <a:xfrm>
                <a:off x="735217" y="438194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735217" y="495983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735217" y="551691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735217" y="609480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7" name="직사각형 76"/>
              <p:cNvSpPr/>
              <p:nvPr/>
            </p:nvSpPr>
            <p:spPr>
              <a:xfrm>
                <a:off x="735217" y="6662616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6620981" y="3881470"/>
              <a:ext cx="4094099" cy="8299880"/>
              <a:chOff x="735217" y="4381943"/>
              <a:chExt cx="1354354" cy="2855043"/>
            </a:xfrm>
          </p:grpSpPr>
          <p:sp>
            <p:nvSpPr>
              <p:cNvPr id="65" name="직사각형 64"/>
              <p:cNvSpPr/>
              <p:nvPr/>
            </p:nvSpPr>
            <p:spPr>
              <a:xfrm>
                <a:off x="735217" y="438194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735217" y="495983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735217" y="551691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735217" y="609480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735217" y="6662616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10715081" y="3881470"/>
              <a:ext cx="4094099" cy="8299880"/>
              <a:chOff x="735217" y="4381943"/>
              <a:chExt cx="1354354" cy="2855043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735217" y="438194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735217" y="495983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735217" y="551691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735217" y="609480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735217" y="6662616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14809180" y="3881470"/>
              <a:ext cx="4212000" cy="8299880"/>
              <a:chOff x="735217" y="4381943"/>
              <a:chExt cx="1354354" cy="2855043"/>
            </a:xfrm>
          </p:grpSpPr>
          <p:sp>
            <p:nvSpPr>
              <p:cNvPr id="55" name="직사각형 54"/>
              <p:cNvSpPr/>
              <p:nvPr/>
            </p:nvSpPr>
            <p:spPr>
              <a:xfrm>
                <a:off x="735217" y="438194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735217" y="4959833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735217" y="551691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735217" y="6094807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735217" y="6662616"/>
                <a:ext cx="1354354" cy="5743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직사각형 33"/>
            <p:cNvSpPr/>
            <p:nvPr/>
          </p:nvSpPr>
          <p:spPr>
            <a:xfrm>
              <a:off x="3317348" y="4369900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운동하기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610686" y="5984293"/>
              <a:ext cx="1926499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글쓰기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2555820" y="7639935"/>
              <a:ext cx="403622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다른 사람 돕기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2936584" y="9323924"/>
              <a:ext cx="3274700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식물 기르기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2770525" y="10984822"/>
              <a:ext cx="3686531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정리정돈하기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6786721" y="4367645"/>
              <a:ext cx="386137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기계 조작하기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754166" y="5982044"/>
              <a:ext cx="1926499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춤추기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7460823" y="7637686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발표하기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6786721" y="9321660"/>
              <a:ext cx="386137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예쁘게 꾸미기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7500681" y="10982564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청소하기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11094756" y="4368491"/>
              <a:ext cx="3274700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동물 키우기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1094756" y="5982885"/>
              <a:ext cx="3274700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노래 부르기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1475519" y="7638535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계산하기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11475519" y="9322512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게임하기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1515377" y="10983419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기도하기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5673816" y="4329692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연구하기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15293056" y="5944089"/>
              <a:ext cx="3274700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그림 그리기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4905067" y="7599730"/>
              <a:ext cx="405067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치료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간호하기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5673816" y="9283713"/>
              <a:ext cx="251317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보호하기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15236700" y="10962088"/>
              <a:ext cx="3387412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u="sng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요리  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하기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8" name="타원 77"/>
            <p:cNvSpPr/>
            <p:nvPr/>
          </p:nvSpPr>
          <p:spPr>
            <a:xfrm>
              <a:off x="2849902" y="4069538"/>
              <a:ext cx="3391029" cy="1283541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9" name="타원 78"/>
            <p:cNvSpPr/>
            <p:nvPr/>
          </p:nvSpPr>
          <p:spPr>
            <a:xfrm>
              <a:off x="11166400" y="4097728"/>
              <a:ext cx="3391029" cy="1283541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0" name="타원 79"/>
            <p:cNvSpPr/>
            <p:nvPr/>
          </p:nvSpPr>
          <p:spPr>
            <a:xfrm>
              <a:off x="11100790" y="5685279"/>
              <a:ext cx="3391029" cy="1283541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571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1672310" y="2170355"/>
            <a:ext cx="20584186" cy="877230"/>
            <a:chOff x="1672310" y="5194808"/>
            <a:chExt cx="20584186" cy="877230"/>
          </a:xfrm>
        </p:grpSpPr>
        <p:pic>
          <p:nvPicPr>
            <p:cNvPr id="71" name="이미지" descr="이미지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2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194808"/>
              <a:ext cx="19419179" cy="877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sz="5500" dirty="0"/>
                <a:t>내가 선택한 활동과 잘 어울리는 직업을 </a:t>
              </a:r>
              <a:r>
                <a:rPr lang="ko-KR" altLang="en-US" sz="5500" dirty="0" smtClean="0"/>
                <a:t>생각하여 </a:t>
              </a:r>
              <a:r>
                <a:rPr lang="ko-KR" altLang="en-US" sz="5500" dirty="0"/>
                <a:t>적어 보세요</a:t>
              </a:r>
              <a:r>
                <a:rPr lang="en-US" altLang="ko-KR" sz="5500" dirty="0"/>
                <a:t>. </a:t>
              </a: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672310" y="6652609"/>
            <a:ext cx="20767066" cy="1901857"/>
            <a:chOff x="1672310" y="5036307"/>
            <a:chExt cx="20767066" cy="1901857"/>
          </a:xfrm>
        </p:grpSpPr>
        <p:pic>
          <p:nvPicPr>
            <p:cNvPr id="33" name="이미지" descr="이미지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036307"/>
              <a:ext cx="19602059" cy="1901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5500" dirty="0"/>
                <a:t>각자 자신이 선택한 활동과 어울리는 </a:t>
              </a:r>
              <a:r>
                <a:rPr lang="ko-KR" altLang="en-US" sz="5500" dirty="0" smtClean="0"/>
                <a:t>직업을</a:t>
              </a:r>
              <a:r>
                <a:rPr lang="en-US" altLang="ko-KR" sz="5500" dirty="0"/>
                <a:t> </a:t>
              </a:r>
              <a:r>
                <a:rPr lang="ko-KR" altLang="en-US" sz="5500" dirty="0" smtClean="0"/>
                <a:t>발표한 </a:t>
              </a:r>
              <a:r>
                <a:rPr lang="ko-KR" altLang="en-US" sz="5500" dirty="0"/>
                <a:t>후</a:t>
              </a:r>
              <a:r>
                <a:rPr lang="en-US" altLang="ko-KR" sz="5500" dirty="0"/>
                <a:t>, </a:t>
              </a:r>
              <a:r>
                <a:rPr lang="ko-KR" altLang="en-US" sz="5500" dirty="0"/>
                <a:t>발표를 마친 </a:t>
              </a:r>
              <a:r>
                <a:rPr lang="ko-KR" altLang="en-US" sz="5500" dirty="0" smtClean="0"/>
                <a:t>친구에게</a:t>
              </a:r>
              <a:r>
                <a:rPr lang="en-US" altLang="ko-KR" sz="5500" dirty="0"/>
                <a:t> </a:t>
              </a:r>
              <a:r>
                <a:rPr lang="ko-KR" altLang="en-US" sz="5500" dirty="0" smtClean="0"/>
                <a:t>“</a:t>
              </a:r>
              <a:r>
                <a:rPr lang="ko-KR" altLang="en-US" sz="5500" dirty="0"/>
                <a:t>빛나는 너의 꿈을 응원해</a:t>
              </a:r>
              <a:r>
                <a:rPr lang="en-US" altLang="ko-KR" sz="5500" dirty="0"/>
                <a:t>!” </a:t>
              </a:r>
              <a:r>
                <a:rPr lang="ko-KR" altLang="en-US" sz="5500" dirty="0"/>
                <a:t>라고 함께 말해 주세요</a:t>
              </a:r>
              <a:r>
                <a:rPr lang="en-US" altLang="ko-KR" sz="5500" dirty="0"/>
                <a:t>.</a:t>
              </a:r>
            </a:p>
            <a:p>
              <a:pPr>
                <a:lnSpc>
                  <a:spcPct val="120000"/>
                </a:lnSpc>
              </a:pPr>
              <a:r>
                <a:rPr lang="en-US" altLang="ko-KR" dirty="0" smtClean="0"/>
                <a:t> </a:t>
              </a:r>
              <a:endParaRPr lang="en-US" altLang="ko-KR" dirty="0"/>
            </a:p>
          </p:txBody>
        </p:sp>
      </p:grpSp>
      <p:pic>
        <p:nvPicPr>
          <p:cNvPr id="45" name="그림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310" y="2993102"/>
            <a:ext cx="19532487" cy="350166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228978" y="3386172"/>
            <a:ext cx="11235599" cy="2266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운동하기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운동선수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 트레이너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</a:p>
          <a:p>
            <a:pPr algn="l">
              <a:lnSpc>
                <a:spcPct val="15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동물 키우기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수의사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0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애견미용사</a:t>
            </a:r>
            <a:endParaRPr lang="ko-KR" altLang="en-US" sz="50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4" y="8643061"/>
            <a:ext cx="19375373" cy="467457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228977" y="8997108"/>
            <a:ext cx="1807070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동물을 좋아하는 저는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동물 키우기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활동을 선택했고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이와 잘 어울리는 직업은 수의사입니다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아픈 동물을 돌보고 치료하며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함께하는 일상을 보내고 싶습니다</a:t>
            </a:r>
            <a:r>
              <a:rPr lang="en-US" altLang="ko-KR" sz="5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0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6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50" y="942931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부모님께 감사 편지 쓰기"/>
          <p:cNvSpPr txBox="1"/>
          <p:nvPr/>
        </p:nvSpPr>
        <p:spPr>
          <a:xfrm>
            <a:off x="4571999" y="786824"/>
            <a:ext cx="1027785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나의 양성평등 점검하기</a:t>
            </a:r>
            <a:endParaRPr sz="5500" dirty="0"/>
          </a:p>
        </p:txBody>
      </p:sp>
      <p:pic>
        <p:nvPicPr>
          <p:cNvPr id="49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70777" y="2718070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" name="그룹 49"/>
          <p:cNvGrpSpPr/>
          <p:nvPr/>
        </p:nvGrpSpPr>
        <p:grpSpPr>
          <a:xfrm>
            <a:off x="1829424" y="765213"/>
            <a:ext cx="2585660" cy="909168"/>
            <a:chOff x="6376024" y="11997636"/>
            <a:chExt cx="2585660" cy="909168"/>
          </a:xfrm>
        </p:grpSpPr>
        <p:grpSp>
          <p:nvGrpSpPr>
            <p:cNvPr id="51" name="그룹 50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53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4" name="직사각형 53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2" name="직사각형 51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8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590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505" y="1539199"/>
            <a:ext cx="21724991" cy="1063760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직선 연결선 2"/>
          <p:cNvCxnSpPr/>
          <p:nvPr/>
        </p:nvCxnSpPr>
        <p:spPr>
          <a:xfrm>
            <a:off x="5248656" y="5047488"/>
            <a:ext cx="3401568" cy="3291840"/>
          </a:xfrm>
          <a:prstGeom prst="line">
            <a:avLst/>
          </a:prstGeom>
          <a:noFill/>
          <a:ln w="28575" cap="flat">
            <a:solidFill>
              <a:srgbClr val="68BCB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직선 연결선 41"/>
          <p:cNvCxnSpPr>
            <a:endCxn id="31" idx="6"/>
          </p:cNvCxnSpPr>
          <p:nvPr/>
        </p:nvCxnSpPr>
        <p:spPr>
          <a:xfrm flipV="1">
            <a:off x="5230368" y="5205380"/>
            <a:ext cx="3595664" cy="3133948"/>
          </a:xfrm>
          <a:prstGeom prst="line">
            <a:avLst/>
          </a:prstGeom>
          <a:noFill/>
          <a:ln w="28575" cap="flat">
            <a:solidFill>
              <a:srgbClr val="68BCB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알맞은 말을 골라 초성 완성해보기"/>
          <p:cNvSpPr txBox="1"/>
          <p:nvPr/>
        </p:nvSpPr>
        <p:spPr>
          <a:xfrm>
            <a:off x="3589527" y="2449309"/>
            <a:ext cx="18102533" cy="1264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다음에서 단어와 풀이를 알맞게 연결해 보세요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662976" y="4763199"/>
            <a:ext cx="2481751" cy="1058704"/>
          </a:xfrm>
          <a:prstGeom prst="roundRect">
            <a:avLst>
              <a:gd name="adj" fmla="val 45610"/>
            </a:avLst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01 성의 발달"/>
          <p:cNvSpPr txBox="1"/>
          <p:nvPr/>
        </p:nvSpPr>
        <p:spPr>
          <a:xfrm>
            <a:off x="2642397" y="4838341"/>
            <a:ext cx="2522908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ctr"/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 차이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9200098" y="4461609"/>
            <a:ext cx="12690638" cy="2003625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남자와 여자를 구별하며 편견이나 고정 관념을 가지고 불공정하게 대하는 태도</a:t>
            </a:r>
          </a:p>
        </p:txBody>
      </p:sp>
      <p:sp>
        <p:nvSpPr>
          <p:cNvPr id="28" name="모서리가 둥근 직사각형 27"/>
          <p:cNvSpPr/>
          <p:nvPr/>
        </p:nvSpPr>
        <p:spPr>
          <a:xfrm>
            <a:off x="2662976" y="7845616"/>
            <a:ext cx="2481751" cy="1058704"/>
          </a:xfrm>
          <a:prstGeom prst="roundRect">
            <a:avLst>
              <a:gd name="adj" fmla="val 45610"/>
            </a:avLst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9" name="01 성의 발달"/>
          <p:cNvSpPr txBox="1"/>
          <p:nvPr/>
        </p:nvSpPr>
        <p:spPr>
          <a:xfrm>
            <a:off x="2621819" y="7920760"/>
            <a:ext cx="2522908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ctr"/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성차별</a:t>
            </a:r>
            <a:endParaRPr lang="ko-KR" altLang="en-US" sz="5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9200097" y="7459709"/>
            <a:ext cx="11676913" cy="2003625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남자와 여자가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태어날 때부터 다르게 가지는 신체적 특성의 차이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8509166" y="5065161"/>
            <a:ext cx="316866" cy="280438"/>
          </a:xfrm>
          <a:prstGeom prst="ellipse">
            <a:avLst/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8509166" y="8144331"/>
            <a:ext cx="316866" cy="280438"/>
          </a:xfrm>
          <a:prstGeom prst="ellipse">
            <a:avLst/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37682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4286886" y="6106787"/>
            <a:ext cx="15810229" cy="2550650"/>
            <a:chOff x="6921499" y="3192137"/>
            <a:chExt cx="15810229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3256259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err="1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상황별</a:t>
              </a:r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 성폭력 예방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이등변 삼각형 12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29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575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5787630" y="4828749"/>
            <a:ext cx="12808741" cy="4058503"/>
            <a:chOff x="12593291" y="3822192"/>
            <a:chExt cx="12808741" cy="4058503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0"/>
              <a:ext cx="12808741" cy="2633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성폭력의 뜻을 설명할 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상황별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성폭력의 위험에 대처할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2" name="직사각형 21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3" name="이등변 삼각형 32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8795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3735664" y="10076688"/>
            <a:ext cx="17899040" cy="2889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9" name="다음 그림을 보면서 떠오르는 것을 이야기해 보세요."/>
          <p:cNvSpPr txBox="1"/>
          <p:nvPr/>
        </p:nvSpPr>
        <p:spPr>
          <a:xfrm>
            <a:off x="4250606" y="595171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/>
              <a:t>낯선 사람이 다가와 아래와 같이 말한다면 어떻게 대처해야 하는지 이야기해 보세요</a:t>
            </a:r>
            <a:r>
              <a:rPr lang="en-US" altLang="ko-KR" sz="5400" dirty="0"/>
              <a:t>.</a:t>
            </a:r>
            <a:endParaRPr lang="en-US" altLang="ko-KR" sz="72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609" y="3039051"/>
            <a:ext cx="9850205" cy="6269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2208" y="11086027"/>
            <a:ext cx="16145950" cy="864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괜찮습니다” 말하고 피해요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못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들은 척하고 도망가요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915" y="517736"/>
            <a:ext cx="2438749" cy="3725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4817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다른 사람의 생명이나 신체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재산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명예 따위에 해를 끼침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학교 내에서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가해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행동을 일절 금한다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가해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더할 가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加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해할 해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害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9994139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수치를 느끼는 마음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그는 </a:t>
            </a:r>
            <a:r>
              <a:rPr lang="ko-KR" altLang="en-US" sz="5500" b="1" dirty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수치심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 분노로 인해 이성을 잃고 날뛰었다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66800" y="8000747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수치심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부끄러울 수 </a:t>
            </a:r>
            <a:r>
              <a:rPr lang="ko-KR" altLang="en-US" sz="5500" b="1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羞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부끄러울 치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恥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마음 심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心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0244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8" name="가로로 말린 두루마리 모양 7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모욕을 당하는 느낌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그는 친구들의 심한 놀림에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모욕감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느꼈다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모욕감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업신여길 모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侮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욕될 욕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辱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느낄 감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感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800" y="9994139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상대편의 요구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부탁 따위를 받아들이지 </a:t>
            </a:r>
            <a:r>
              <a:rPr lang="ko-KR" altLang="en-US" sz="5500" b="1">
                <a:latin typeface="나눔고딕" panose="020D0604000000000000" pitchFamily="50" charset="-127"/>
                <a:ea typeface="나눔고딕" panose="020D0604000000000000" pitchFamily="50" charset="-127"/>
              </a:rPr>
              <a:t>않고 </a:t>
            </a:r>
            <a:r>
              <a:rPr lang="ko-KR" altLang="en-US" sz="55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물리침</a:t>
            </a:r>
            <a:r>
              <a:rPr lang="en-US" altLang="ko-KR" sz="55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친구의 부탁이라 </a:t>
            </a: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거절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 못 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66800" y="8000747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6FBE5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거절</a:t>
            </a:r>
            <a:endParaRPr lang="en-US" altLang="ko-KR" sz="5500" b="1" dirty="0" smtClean="0">
              <a:solidFill>
                <a:srgbClr val="6FBE54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막을 거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拒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끊을 절 </a:t>
            </a:r>
            <a:r>
              <a:rPr lang="ko-KR" altLang="en-US" sz="55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絶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2092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성폭력이 무엇일까요</a:t>
              </a:r>
              <a:r>
                <a:rPr lang="en-US" altLang="ko-KR" sz="5500" dirty="0" smtClean="0"/>
                <a:t>?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1977236" y="11383115"/>
            <a:ext cx="8688276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타인의 특정 신체 부위 만지기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403336" y="2635870"/>
            <a:ext cx="4700016" cy="1207008"/>
            <a:chOff x="1883664" y="4882896"/>
            <a:chExt cx="4700016" cy="1207008"/>
          </a:xfrm>
        </p:grpSpPr>
        <p:sp>
          <p:nvSpPr>
            <p:cNvPr id="7" name="대각선 방향의 모서리가 잘린 사각형 6"/>
            <p:cNvSpPr/>
            <p:nvPr/>
          </p:nvSpPr>
          <p:spPr>
            <a:xfrm>
              <a:off x="1883664" y="4882896"/>
              <a:ext cx="4700016" cy="1207008"/>
            </a:xfrm>
            <a:prstGeom prst="snip2DiagRect">
              <a:avLst/>
            </a:prstGeom>
            <a:solidFill>
              <a:srgbClr val="2CABA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2937" y="5061156"/>
              <a:ext cx="42014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신체적 성폭력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675752" y="11383115"/>
            <a:ext cx="9989914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갑자기 뒤에 서 껴안으며 </a:t>
            </a: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놀래키기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2354381" y="4283998"/>
            <a:ext cx="7819353" cy="6511057"/>
            <a:chOff x="2354381" y="4283998"/>
            <a:chExt cx="7819353" cy="6511057"/>
          </a:xfrm>
        </p:grpSpPr>
        <p:grpSp>
          <p:nvGrpSpPr>
            <p:cNvPr id="14" name="그룹 13"/>
            <p:cNvGrpSpPr/>
            <p:nvPr/>
          </p:nvGrpSpPr>
          <p:grpSpPr>
            <a:xfrm>
              <a:off x="2354381" y="4283998"/>
              <a:ext cx="7819353" cy="6511057"/>
              <a:chOff x="5110263" y="3735591"/>
              <a:chExt cx="4700016" cy="3913632"/>
            </a:xfrm>
          </p:grpSpPr>
          <p:sp>
            <p:nvSpPr>
              <p:cNvPr id="10" name="모서리가 둥근 직사각형 9"/>
              <p:cNvSpPr/>
              <p:nvPr/>
            </p:nvSpPr>
            <p:spPr>
              <a:xfrm>
                <a:off x="5110263" y="3735591"/>
                <a:ext cx="4700016" cy="3913632"/>
              </a:xfrm>
              <a:prstGeom prst="roundRect">
                <a:avLst/>
              </a:prstGeom>
              <a:solidFill>
                <a:srgbClr val="00A0C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1404" y="3910147"/>
                <a:ext cx="3928213" cy="3543096"/>
              </a:xfrm>
              <a:prstGeom prst="rect">
                <a:avLst/>
              </a:prstGeom>
            </p:spPr>
          </p:pic>
        </p:grpSp>
        <p:sp>
          <p:nvSpPr>
            <p:cNvPr id="2" name="직사각형 1"/>
            <p:cNvSpPr/>
            <p:nvPr/>
          </p:nvSpPr>
          <p:spPr>
            <a:xfrm>
              <a:off x="8814816" y="4663440"/>
              <a:ext cx="987552" cy="1810512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9089136" y="6766560"/>
              <a:ext cx="634301" cy="2523744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 rot="20772950">
              <a:off x="5400665" y="9515217"/>
              <a:ext cx="3994618" cy="575197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4059936" y="10244617"/>
              <a:ext cx="1828800" cy="313424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3035808" y="9047610"/>
              <a:ext cx="731520" cy="1197007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 rot="558269">
              <a:off x="3378485" y="10244627"/>
              <a:ext cx="1329726" cy="313404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 rot="1660949">
              <a:off x="3207614" y="5022516"/>
              <a:ext cx="698040" cy="2430637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620256" y="4338862"/>
              <a:ext cx="2194560" cy="379442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 rot="4064269">
              <a:off x="4976771" y="3893571"/>
              <a:ext cx="235789" cy="2430637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888736" y="4338862"/>
              <a:ext cx="965344" cy="379442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8557293" y="4718304"/>
              <a:ext cx="454310" cy="441192"/>
            </a:xfrm>
            <a:prstGeom prst="rect">
              <a:avLst/>
            </a:prstGeom>
            <a:solidFill>
              <a:srgbClr val="00A0C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13671609" y="4266177"/>
            <a:ext cx="7819353" cy="6511057"/>
            <a:chOff x="13671609" y="4266177"/>
            <a:chExt cx="7819353" cy="6511057"/>
          </a:xfrm>
        </p:grpSpPr>
        <p:grpSp>
          <p:nvGrpSpPr>
            <p:cNvPr id="15" name="그룹 14"/>
            <p:cNvGrpSpPr/>
            <p:nvPr/>
          </p:nvGrpSpPr>
          <p:grpSpPr>
            <a:xfrm>
              <a:off x="13671609" y="4266177"/>
              <a:ext cx="7819353" cy="6511057"/>
              <a:chOff x="5110263" y="8228714"/>
              <a:chExt cx="4700016" cy="3913632"/>
            </a:xfrm>
          </p:grpSpPr>
          <p:sp>
            <p:nvSpPr>
              <p:cNvPr id="35" name="모서리가 둥근 직사각형 34"/>
              <p:cNvSpPr/>
              <p:nvPr/>
            </p:nvSpPr>
            <p:spPr>
              <a:xfrm>
                <a:off x="5110263" y="8228714"/>
                <a:ext cx="4700016" cy="3913632"/>
              </a:xfrm>
              <a:prstGeom prst="roundRect">
                <a:avLst/>
              </a:prstGeom>
              <a:solidFill>
                <a:srgbClr val="00AA8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4535" y="8548857"/>
                <a:ext cx="3659641" cy="3273346"/>
              </a:xfrm>
              <a:prstGeom prst="rect">
                <a:avLst/>
              </a:prstGeom>
            </p:spPr>
          </p:pic>
        </p:grpSp>
        <p:sp>
          <p:nvSpPr>
            <p:cNvPr id="24" name="직사각형 23"/>
            <p:cNvSpPr/>
            <p:nvPr/>
          </p:nvSpPr>
          <p:spPr>
            <a:xfrm>
              <a:off x="14303645" y="4663440"/>
              <a:ext cx="966835" cy="4809744"/>
            </a:xfrm>
            <a:prstGeom prst="rect">
              <a:avLst/>
            </a:prstGeom>
            <a:solidFill>
              <a:srgbClr val="00AA8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20040819" y="5200329"/>
              <a:ext cx="658368" cy="4809744"/>
            </a:xfrm>
            <a:prstGeom prst="rect">
              <a:avLst/>
            </a:prstGeom>
            <a:solidFill>
              <a:srgbClr val="00AA8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8470880" y="10003536"/>
              <a:ext cx="1938528" cy="554485"/>
            </a:xfrm>
            <a:prstGeom prst="rect">
              <a:avLst/>
            </a:prstGeom>
            <a:solidFill>
              <a:srgbClr val="00AA8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9769328" y="9473184"/>
              <a:ext cx="640080" cy="771433"/>
            </a:xfrm>
            <a:prstGeom prst="rect">
              <a:avLst/>
            </a:prstGeom>
            <a:solidFill>
              <a:srgbClr val="00AA8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 rot="661712">
              <a:off x="15223983" y="9797735"/>
              <a:ext cx="2120934" cy="669044"/>
            </a:xfrm>
            <a:prstGeom prst="rect">
              <a:avLst/>
            </a:prstGeom>
            <a:solidFill>
              <a:srgbClr val="00AA8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6349472" y="4663440"/>
              <a:ext cx="3419856" cy="336041"/>
            </a:xfrm>
            <a:prstGeom prst="rect">
              <a:avLst/>
            </a:prstGeom>
            <a:solidFill>
              <a:srgbClr val="00AA8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 rot="18921596">
              <a:off x="19667329" y="4664261"/>
              <a:ext cx="475488" cy="1072135"/>
            </a:xfrm>
            <a:prstGeom prst="rect">
              <a:avLst/>
            </a:prstGeom>
            <a:solidFill>
              <a:srgbClr val="00AA8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749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5651</Words>
  <Application>Microsoft Office PowerPoint</Application>
  <PresentationFormat>사용자 지정</PresentationFormat>
  <Paragraphs>1209</Paragraphs>
  <Slides>149</Slides>
  <Notes>71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149</vt:i4>
      </vt:variant>
    </vt:vector>
  </HeadingPairs>
  <TitlesOfParts>
    <vt:vector size="165" baseType="lpstr">
      <vt:lpstr>Arial</vt:lpstr>
      <vt:lpstr>Helvetica Neue</vt:lpstr>
      <vt:lpstr>학교안심 둥근미소 TTF B</vt:lpstr>
      <vt:lpstr>AvenirNext-DemiBold</vt:lpstr>
      <vt:lpstr>Canela Deck Regular</vt:lpstr>
      <vt:lpstr>Sandoll 고딕NeoRound 07 Bd</vt:lpstr>
      <vt:lpstr>나눔고딕 ExtraBold</vt:lpstr>
      <vt:lpstr>Canela Bold</vt:lpstr>
      <vt:lpstr>HakgyoansimDunggeunmisoOTF-B</vt:lpstr>
      <vt:lpstr>나눔고딕</vt:lpstr>
      <vt:lpstr>Avenir Next Regular</vt:lpstr>
      <vt:lpstr>맑은 고딕</vt:lpstr>
      <vt:lpstr>Canela Regular</vt:lpstr>
      <vt:lpstr>Avenir Next Medium</vt:lpstr>
      <vt:lpstr>Canela Text Regular</vt:lpstr>
      <vt:lpstr>23_ClassicWhite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279</cp:revision>
  <dcterms:modified xsi:type="dcterms:W3CDTF">2026-02-25T06:27:26Z</dcterms:modified>
</cp:coreProperties>
</file>