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0"/>
  </p:notesMasterIdLst>
  <p:sldIdLst>
    <p:sldId id="425" r:id="rId2"/>
    <p:sldId id="426" r:id="rId3"/>
    <p:sldId id="259" r:id="rId4"/>
    <p:sldId id="355" r:id="rId5"/>
    <p:sldId id="439" r:id="rId6"/>
    <p:sldId id="260" r:id="rId7"/>
    <p:sldId id="445" r:id="rId8"/>
    <p:sldId id="446" r:id="rId9"/>
    <p:sldId id="430" r:id="rId10"/>
    <p:sldId id="448" r:id="rId11"/>
    <p:sldId id="449" r:id="rId12"/>
    <p:sldId id="261" r:id="rId13"/>
    <p:sldId id="442" r:id="rId14"/>
    <p:sldId id="356" r:id="rId15"/>
    <p:sldId id="451" r:id="rId16"/>
    <p:sldId id="452" r:id="rId17"/>
    <p:sldId id="453" r:id="rId18"/>
    <p:sldId id="357" r:id="rId19"/>
    <p:sldId id="454" r:id="rId20"/>
    <p:sldId id="265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80" r:id="rId47"/>
    <p:sldId id="481" r:id="rId48"/>
    <p:sldId id="482" r:id="rId49"/>
    <p:sldId id="483" r:id="rId50"/>
    <p:sldId id="484" r:id="rId51"/>
    <p:sldId id="485" r:id="rId52"/>
    <p:sldId id="486" r:id="rId53"/>
    <p:sldId id="487" r:id="rId54"/>
    <p:sldId id="488" r:id="rId55"/>
    <p:sldId id="489" r:id="rId56"/>
    <p:sldId id="490" r:id="rId57"/>
    <p:sldId id="491" r:id="rId58"/>
    <p:sldId id="492" r:id="rId59"/>
    <p:sldId id="493" r:id="rId60"/>
    <p:sldId id="494" r:id="rId61"/>
    <p:sldId id="495" r:id="rId62"/>
    <p:sldId id="496" r:id="rId63"/>
    <p:sldId id="497" r:id="rId64"/>
    <p:sldId id="498" r:id="rId65"/>
    <p:sldId id="499" r:id="rId66"/>
    <p:sldId id="500" r:id="rId67"/>
    <p:sldId id="501" r:id="rId68"/>
    <p:sldId id="502" r:id="rId69"/>
    <p:sldId id="503" r:id="rId70"/>
    <p:sldId id="504" r:id="rId71"/>
    <p:sldId id="505" r:id="rId72"/>
    <p:sldId id="506" r:id="rId73"/>
    <p:sldId id="507" r:id="rId74"/>
    <p:sldId id="508" r:id="rId75"/>
    <p:sldId id="509" r:id="rId76"/>
    <p:sldId id="510" r:id="rId77"/>
    <p:sldId id="511" r:id="rId78"/>
    <p:sldId id="512" r:id="rId79"/>
    <p:sldId id="513" r:id="rId80"/>
    <p:sldId id="514" r:id="rId81"/>
    <p:sldId id="515" r:id="rId82"/>
    <p:sldId id="516" r:id="rId83"/>
    <p:sldId id="517" r:id="rId84"/>
    <p:sldId id="518" r:id="rId85"/>
    <p:sldId id="519" r:id="rId86"/>
    <p:sldId id="520" r:id="rId87"/>
    <p:sldId id="521" r:id="rId88"/>
    <p:sldId id="522" r:id="rId89"/>
    <p:sldId id="523" r:id="rId90"/>
    <p:sldId id="524" r:id="rId91"/>
    <p:sldId id="525" r:id="rId92"/>
    <p:sldId id="526" r:id="rId93"/>
    <p:sldId id="527" r:id="rId94"/>
    <p:sldId id="528" r:id="rId95"/>
    <p:sldId id="529" r:id="rId96"/>
    <p:sldId id="530" r:id="rId97"/>
    <p:sldId id="531" r:id="rId98"/>
    <p:sldId id="532" r:id="rId99"/>
    <p:sldId id="533" r:id="rId100"/>
    <p:sldId id="534" r:id="rId101"/>
    <p:sldId id="535" r:id="rId102"/>
    <p:sldId id="536" r:id="rId103"/>
    <p:sldId id="537" r:id="rId104"/>
    <p:sldId id="538" r:id="rId105"/>
    <p:sldId id="539" r:id="rId106"/>
    <p:sldId id="540" r:id="rId107"/>
    <p:sldId id="541" r:id="rId108"/>
    <p:sldId id="542" r:id="rId109"/>
  </p:sldIdLst>
  <p:sldSz cx="24384000" cy="13716000"/>
  <p:notesSz cx="6858000" cy="9144000"/>
  <p:embeddedFontLst>
    <p:embeddedFont>
      <p:font typeface="학교안심 둥근미소 TTF B" panose="02000703000000000000" pitchFamily="2" charset="-127"/>
      <p:bold r:id="rId111"/>
    </p:embeddedFont>
    <p:embeddedFont>
      <p:font typeface="Sandoll 고딕NeoRound 07 Bd" panose="020B0600000101010101" pitchFamily="34" charset="-127"/>
      <p:regular r:id="rId112"/>
    </p:embeddedFont>
    <p:embeddedFont>
      <p:font typeface="나눔고딕 ExtraBold" panose="020D0904000000000000" pitchFamily="50" charset="-127"/>
      <p:bold r:id="rId113"/>
    </p:embeddedFont>
    <p:embeddedFont>
      <p:font typeface="HakgyoansimDunggeunmisoOTF-B" panose="02000703000000000000" pitchFamily="50" charset="-127"/>
      <p:bold r:id="rId114"/>
    </p:embeddedFont>
    <p:embeddedFont>
      <p:font typeface="나눔고딕" panose="020D0604000000000000" pitchFamily="50" charset="-127"/>
      <p:regular r:id="rId115"/>
      <p:bold r:id="rId116"/>
    </p:embeddedFont>
    <p:embeddedFont>
      <p:font typeface="맑은 고딕" panose="020B0503020000020004" pitchFamily="50" charset="-127"/>
      <p:regular r:id="rId117"/>
      <p:bold r:id="rId118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C2F1"/>
    <a:srgbClr val="D89B5D"/>
    <a:srgbClr val="E397BF"/>
    <a:srgbClr val="F9C170"/>
    <a:srgbClr val="9CD1D4"/>
    <a:srgbClr val="C9B7D9"/>
    <a:srgbClr val="BFDC9D"/>
    <a:srgbClr val="E3D2E7"/>
    <a:srgbClr val="2490D2"/>
    <a:srgbClr val="8CA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4" autoAdjust="0"/>
    <p:restoredTop sz="94725" autoAdjust="0"/>
  </p:normalViewPr>
  <p:slideViewPr>
    <p:cSldViewPr snapToGrid="0">
      <p:cViewPr varScale="1">
        <p:scale>
          <a:sx n="53" d="100"/>
          <a:sy n="53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7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2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3.fntdata"/><Relationship Id="rId118" Type="http://schemas.openxmlformats.org/officeDocument/2006/relationships/font" Target="fonts/font8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4.fntdata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320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2462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282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8706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7374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8648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846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7797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1989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244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426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4410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3837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5794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9088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5662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8559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7296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816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5194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985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137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72771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7725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0100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4818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16500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4944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44273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6814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8700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00662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104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88604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35369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34972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02699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12751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47032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97152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17918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68935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07540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55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66011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14336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81492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90945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7611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56047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60980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77003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17529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5758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4876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6026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45251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63991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05685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62075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7801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63942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71938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49164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1460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952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504408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11484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031085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819647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061765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687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3057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185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해 질 무렵의 해변과 바다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프레젠테이션 제목</a:t>
            </a:r>
          </a:p>
        </p:txBody>
      </p:sp>
      <p:sp>
        <p:nvSpPr>
          <p:cNvPr id="2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40" spc="-29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저자 및 날짜</a:t>
            </a:r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사실 정보</a:t>
            </a:r>
          </a:p>
        </p:txBody>
      </p:sp>
      <p:sp>
        <p:nvSpPr>
          <p:cNvPr id="107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해 질 무렵의 하늘을 배경으로 둔 바다 2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해 질 무렵의 하늘을 배경으로 둔 바다 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해 질 무렵의 해변과 바다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해 질 무렵의 해변과 바다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3" name="해 질 무렵의 하늘을 배경으로 둔 바다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슬라이드 부제</a:t>
            </a:r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1" name="해 질 무렵의 하늘을 배경으로 둔 바다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슬라이드 부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슬라이드 부제</a:t>
            </a:r>
          </a:p>
        </p:txBody>
      </p:sp>
      <p:sp>
        <p:nvSpPr>
          <p:cNvPr id="63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의제 부제</a:t>
            </a:r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8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775450" y="6045065"/>
            <a:ext cx="17560237" cy="2550650"/>
            <a:chOff x="6921499" y="3192137"/>
            <a:chExt cx="17560237" cy="2550650"/>
          </a:xfrm>
        </p:grpSpPr>
        <p:sp>
          <p:nvSpPr>
            <p:cNvPr id="2" name="직사각형 1"/>
            <p:cNvSpPr/>
            <p:nvPr/>
          </p:nvSpPr>
          <p:spPr>
            <a:xfrm>
              <a:off x="9475469" y="3448016"/>
              <a:ext cx="15006267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12400" dirty="0" smtClean="0">
                  <a:latin typeface="HakgyoansimDunggeunmisoOTF-B" panose="02000703000000000000" pitchFamily="50" charset="-127"/>
                  <a:ea typeface="HakgyoansimDunggeunmisoOTF-B" panose="02000703000000000000" pitchFamily="50" charset="-127"/>
                </a:rPr>
                <a:t>건강의 이해</a:t>
              </a: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6921499" y="3192137"/>
              <a:ext cx="2286818" cy="2550650"/>
              <a:chOff x="5728225" y="3192137"/>
              <a:chExt cx="2286818" cy="2550650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5728225" y="3192137"/>
                <a:ext cx="2286818" cy="2286818"/>
              </a:xfrm>
              <a:prstGeom prst="ellipse">
                <a:avLst/>
              </a:prstGeom>
              <a:noFill/>
              <a:ln w="127000" cap="flat">
                <a:solidFill>
                  <a:srgbClr val="EE77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190358" y="3341104"/>
                <a:ext cx="1362552" cy="2401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200" b="0" i="0" u="none" strike="noStrike" cap="none" spc="0" normalizeH="0" baseline="0" dirty="0" smtClean="0">
                    <a:ln>
                      <a:noFill/>
                    </a:ln>
                    <a:solidFill>
                      <a:srgbClr val="EE7700"/>
                    </a:solidFill>
                    <a:effectLst/>
                    <a:uFillTx/>
                    <a:latin typeface="Sandoll 고딕NeoRound 07 Bd" panose="020B0600000101010101" pitchFamily="34" charset="-127"/>
                    <a:ea typeface="Sandoll 고딕NeoRound 07 Bd" panose="020B0600000101010101" pitchFamily="34" charset="-127"/>
                    <a:sym typeface="Canela Text Regular"/>
                  </a:rPr>
                  <a:t>1</a:t>
                </a:r>
                <a:endParaRPr kumimoji="0" lang="ko-KR" altLang="en-US" sz="16200" b="0" i="0" u="none" strike="noStrike" cap="none" spc="0" normalizeH="0" baseline="0" dirty="0">
                  <a:ln>
                    <a:noFill/>
                  </a:ln>
                  <a:solidFill>
                    <a:srgbClr val="EE7700"/>
                  </a:solidFill>
                  <a:effectLst/>
                  <a:uFillTx/>
                  <a:latin typeface="Sandoll 고딕NeoRound 07 Bd" panose="020B0600000101010101" pitchFamily="34" charset="-127"/>
                  <a:ea typeface="Sandoll 고딕NeoRound 07 Bd" panose="020B0600000101010101" pitchFamily="34" charset="-127"/>
                  <a:sym typeface="Canela Text Regular"/>
                </a:endParaRP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20152613" y="0"/>
            <a:ext cx="2250739" cy="2705100"/>
            <a:chOff x="19790663" y="0"/>
            <a:chExt cx="2250739" cy="2705100"/>
          </a:xfrm>
        </p:grpSpPr>
        <p:sp>
          <p:nvSpPr>
            <p:cNvPr id="11" name="직사각형 10"/>
            <p:cNvSpPr/>
            <p:nvPr/>
          </p:nvSpPr>
          <p:spPr>
            <a:xfrm>
              <a:off x="19792950" y="0"/>
              <a:ext cx="2247900" cy="2705100"/>
            </a:xfrm>
            <a:prstGeom prst="rect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19790663" y="2057100"/>
              <a:ext cx="2250739" cy="648000"/>
            </a:xfrm>
            <a:prstGeom prst="triangl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04912" y="245040"/>
              <a:ext cx="1622239" cy="1710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0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교과서</a:t>
              </a:r>
              <a:endParaRPr kumimoji="0" lang="en-US" altLang="ko-KR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46</a:t>
              </a:r>
              <a:r>
                <a:rPr kumimoji="0" lang="ko-KR" altLang="en-US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쪽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336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1672313" y="2818681"/>
            <a:ext cx="20754964" cy="9195799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7977442" y="3263203"/>
            <a:ext cx="850004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나는 소중한 사람이라고 생각한다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7977443" y="5411163"/>
            <a:ext cx="934421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나의 장점을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 이상 말할 수 있다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7977442" y="7559123"/>
            <a:ext cx="811510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어려움이 생기면 이겨낼 수 있다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7977443" y="9707083"/>
            <a:ext cx="795167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나만의 스트레스 해소법이 있다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708134" y="4999639"/>
            <a:ext cx="3632726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정신적 건강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893788" y="3385242"/>
            <a:ext cx="913986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475204" y="3405494"/>
            <a:ext cx="2337929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아니오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893788" y="5561607"/>
            <a:ext cx="913986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451295" y="5581859"/>
            <a:ext cx="2337929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아니오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893788" y="7714418"/>
            <a:ext cx="913986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526702" y="7734665"/>
            <a:ext cx="2337929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아니오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893788" y="9967017"/>
            <a:ext cx="913986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526702" y="9987269"/>
            <a:ext cx="2337929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아니오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7265164" y="3229674"/>
            <a:ext cx="2150873" cy="847580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3" name="타원 92"/>
          <p:cNvSpPr/>
          <p:nvPr/>
        </p:nvSpPr>
        <p:spPr>
          <a:xfrm>
            <a:off x="19574963" y="5519826"/>
            <a:ext cx="2150873" cy="847580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4" name="타원 93"/>
          <p:cNvSpPr/>
          <p:nvPr/>
        </p:nvSpPr>
        <p:spPr>
          <a:xfrm>
            <a:off x="17265165" y="7623942"/>
            <a:ext cx="2150873" cy="847580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17324801" y="9917662"/>
            <a:ext cx="2150873" cy="847580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pic>
        <p:nvPicPr>
          <p:cNvPr id="104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부모님께 감사 편지 쓰기"/>
          <p:cNvSpPr txBox="1"/>
          <p:nvPr/>
        </p:nvSpPr>
        <p:spPr>
          <a:xfrm>
            <a:off x="4571999" y="484984"/>
            <a:ext cx="7626097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나의 건강 상태 알아보기</a:t>
            </a:r>
          </a:p>
        </p:txBody>
      </p:sp>
      <p:pic>
        <p:nvPicPr>
          <p:cNvPr id="106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60709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7" name="그룹 106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108" name="그룹 107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110" name="이미지" descr="이미지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11" name="직사각형 110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109" name="직사각형 108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13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6"/>
          <a:srcRect l="3569" t="42999" r="73675" b="34211"/>
          <a:stretch/>
        </p:blipFill>
        <p:spPr>
          <a:xfrm>
            <a:off x="2433667" y="6231625"/>
            <a:ext cx="4276663" cy="350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24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01 성의 발달"/>
          <p:cNvSpPr txBox="1"/>
          <p:nvPr/>
        </p:nvSpPr>
        <p:spPr>
          <a:xfrm>
            <a:off x="6125755" y="9769311"/>
            <a:ext cx="1037024" cy="63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/>
            <a:endParaRPr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01 성의 발달"/>
          <p:cNvSpPr txBox="1"/>
          <p:nvPr/>
        </p:nvSpPr>
        <p:spPr>
          <a:xfrm>
            <a:off x="6469078" y="9796970"/>
            <a:ext cx="435442" cy="63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/>
            <a:endParaRPr lang="en-US" altLang="ko-KR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01 성의 발달"/>
          <p:cNvSpPr txBox="1"/>
          <p:nvPr/>
        </p:nvSpPr>
        <p:spPr>
          <a:xfrm>
            <a:off x="7485777" y="9796970"/>
            <a:ext cx="390331" cy="63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/>
            <a:endParaRPr lang="en-US" altLang="ko-KR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9" name="01 성의 발달"/>
          <p:cNvSpPr txBox="1"/>
          <p:nvPr/>
        </p:nvSpPr>
        <p:spPr>
          <a:xfrm>
            <a:off x="6125755" y="10188538"/>
            <a:ext cx="1037024" cy="63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/>
            <a:endParaRPr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0" name="01 성의 발달"/>
          <p:cNvSpPr txBox="1"/>
          <p:nvPr/>
        </p:nvSpPr>
        <p:spPr>
          <a:xfrm>
            <a:off x="6469078" y="10216197"/>
            <a:ext cx="435442" cy="63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/>
            <a:endParaRPr lang="en-US" altLang="ko-KR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" name="01 성의 발달"/>
          <p:cNvSpPr txBox="1"/>
          <p:nvPr/>
        </p:nvSpPr>
        <p:spPr>
          <a:xfrm>
            <a:off x="7485777" y="10216197"/>
            <a:ext cx="390331" cy="63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/>
            <a:endParaRPr lang="en-US" altLang="ko-KR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0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9868" y="1778368"/>
            <a:ext cx="21724991" cy="106376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그룹 3"/>
          <p:cNvGrpSpPr/>
          <p:nvPr/>
        </p:nvGrpSpPr>
        <p:grpSpPr>
          <a:xfrm>
            <a:off x="1559859" y="3724219"/>
            <a:ext cx="20254677" cy="6809629"/>
            <a:chOff x="1178859" y="4105107"/>
            <a:chExt cx="20254677" cy="6809629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1178859" y="4105107"/>
              <a:ext cx="20254677" cy="68096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5033" y="5430673"/>
              <a:ext cx="19273338" cy="4091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들아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많이 힘들지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감기에 걸리지 않으려면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날씨가 쌀쌀하고 추울 때는 따뜻한 옷을 입어서 체온을 보호해야 해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따뜻한 물을 많이 마셔도 좋아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추운 날씨에는 밖에서 오래 뛰어놀지 않고 따뜻한 집에서 충분히 쉬면 면역력도 높일 수 있어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70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673136" y="749900"/>
            <a:ext cx="4641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6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단원 마무리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4740419" y="3543130"/>
            <a:ext cx="3814281" cy="1080000"/>
            <a:chOff x="5522259" y="5761813"/>
            <a:chExt cx="3191435" cy="857430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5522259" y="5773271"/>
              <a:ext cx="3191435" cy="827575"/>
            </a:xfrm>
            <a:prstGeom prst="roundRect">
              <a:avLst>
                <a:gd name="adj" fmla="val 50000"/>
              </a:avLst>
            </a:prstGeom>
            <a:solidFill>
              <a:srgbClr val="8CC55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12547" y="5761813"/>
              <a:ext cx="3082575" cy="857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건강이란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706422" y="4417338"/>
            <a:ext cx="13567642" cy="3094180"/>
            <a:chOff x="-3365008" y="4651477"/>
            <a:chExt cx="12216104" cy="3094180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-3365008" y="4857270"/>
              <a:ext cx="12216104" cy="2785760"/>
            </a:xfrm>
            <a:prstGeom prst="roundRect">
              <a:avLst>
                <a:gd name="adj" fmla="val 15154"/>
              </a:avLst>
            </a:prstGeom>
            <a:solidFill>
              <a:srgbClr val="EBF4E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2144092" y="4651477"/>
              <a:ext cx="10008386" cy="30941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몸이 허약하지 않고 질병이 없으며 정신적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·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사회적으로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안녕한 상태이다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617847" y="7706325"/>
            <a:ext cx="13230481" cy="2659673"/>
            <a:chOff x="-4262849" y="8846977"/>
            <a:chExt cx="13230481" cy="2659673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-4262849" y="8846977"/>
              <a:ext cx="13230481" cy="2659673"/>
            </a:xfrm>
            <a:prstGeom prst="roundRect">
              <a:avLst>
                <a:gd name="adj" fmla="val 15154"/>
              </a:avLst>
            </a:prstGeom>
            <a:solidFill>
              <a:srgbClr val="EBF4E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3295579" y="9212737"/>
              <a:ext cx="10155847" cy="209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건강한 생활 습관으로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나를 건강하게 만들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 있다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4991100" y="10617886"/>
            <a:ext cx="10135722" cy="1080000"/>
            <a:chOff x="2891175" y="5773270"/>
            <a:chExt cx="10135722" cy="1080000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2891175" y="5773270"/>
              <a:ext cx="10135722" cy="1080000"/>
            </a:xfrm>
            <a:prstGeom prst="roundRect">
              <a:avLst>
                <a:gd name="adj" fmla="val 50000"/>
              </a:avLst>
            </a:prstGeom>
            <a:solidFill>
              <a:srgbClr val="8CC55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80675" y="5853017"/>
              <a:ext cx="8494313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건강한 생활 습관을 기르려면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1301414" y="12050851"/>
            <a:ext cx="9399124" cy="1271706"/>
            <a:chOff x="746440" y="11340738"/>
            <a:chExt cx="9399124" cy="1271706"/>
          </a:xfrm>
        </p:grpSpPr>
        <p:sp>
          <p:nvSpPr>
            <p:cNvPr id="50" name="모서리가 둥근 직사각형 49"/>
            <p:cNvSpPr/>
            <p:nvPr/>
          </p:nvSpPr>
          <p:spPr>
            <a:xfrm>
              <a:off x="746440" y="11340738"/>
              <a:ext cx="9399124" cy="1271706"/>
            </a:xfrm>
            <a:prstGeom prst="roundRect">
              <a:avLst>
                <a:gd name="adj" fmla="val 15154"/>
              </a:avLst>
            </a:prstGeom>
            <a:solidFill>
              <a:srgbClr val="EBF4E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68567" y="11404183"/>
              <a:ext cx="6901046" cy="10997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아침밥을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꼭 먹겠다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cxnSp>
        <p:nvCxnSpPr>
          <p:cNvPr id="75" name="꺾인 연결선 74"/>
          <p:cNvCxnSpPr>
            <a:stCxn id="6" idx="1"/>
            <a:endCxn id="45" idx="1"/>
          </p:cNvCxnSpPr>
          <p:nvPr/>
        </p:nvCxnSpPr>
        <p:spPr>
          <a:xfrm rot="10800000" flipV="1">
            <a:off x="1617847" y="4078760"/>
            <a:ext cx="13122572" cy="4957402"/>
          </a:xfrm>
          <a:prstGeom prst="bentConnector3">
            <a:avLst>
              <a:gd name="adj1" fmla="val 101742"/>
            </a:avLst>
          </a:prstGeom>
          <a:noFill/>
          <a:ln w="76200" cap="flat">
            <a:solidFill>
              <a:srgbClr val="8CC55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직선 화살표 연결선 76"/>
          <p:cNvCxnSpPr/>
          <p:nvPr/>
        </p:nvCxnSpPr>
        <p:spPr>
          <a:xfrm flipH="1">
            <a:off x="13400424" y="4214936"/>
            <a:ext cx="1726399" cy="385021"/>
          </a:xfrm>
          <a:prstGeom prst="straightConnector1">
            <a:avLst/>
          </a:prstGeom>
          <a:noFill/>
          <a:ln w="76200" cap="flat">
            <a:solidFill>
              <a:srgbClr val="8CC55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꺾인 연결선 81"/>
          <p:cNvCxnSpPr>
            <a:endCxn id="45" idx="3"/>
          </p:cNvCxnSpPr>
          <p:nvPr/>
        </p:nvCxnSpPr>
        <p:spPr>
          <a:xfrm rot="5400000">
            <a:off x="13571756" y="5765927"/>
            <a:ext cx="4546808" cy="1993663"/>
          </a:xfrm>
          <a:prstGeom prst="bentConnector2">
            <a:avLst/>
          </a:prstGeom>
          <a:noFill/>
          <a:ln w="76200" cap="flat">
            <a:solidFill>
              <a:srgbClr val="8CC55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직선 화살표 연결선 84"/>
          <p:cNvCxnSpPr/>
          <p:nvPr/>
        </p:nvCxnSpPr>
        <p:spPr>
          <a:xfrm flipH="1" flipV="1">
            <a:off x="17803906" y="4840941"/>
            <a:ext cx="1126509" cy="1883991"/>
          </a:xfrm>
          <a:prstGeom prst="straightConnector1">
            <a:avLst/>
          </a:prstGeom>
          <a:noFill/>
          <a:ln w="76200" cap="flat">
            <a:solidFill>
              <a:srgbClr val="8CC55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2" name="직선 화살표 연결선 101"/>
          <p:cNvCxnSpPr>
            <a:endCxn id="50" idx="1"/>
          </p:cNvCxnSpPr>
          <p:nvPr/>
        </p:nvCxnSpPr>
        <p:spPr>
          <a:xfrm>
            <a:off x="10191750" y="11427724"/>
            <a:ext cx="1109664" cy="1258980"/>
          </a:xfrm>
          <a:prstGeom prst="straightConnector1">
            <a:avLst/>
          </a:prstGeom>
          <a:noFill/>
          <a:ln w="76200" cap="flat">
            <a:solidFill>
              <a:srgbClr val="8CC55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" name="그룹 4"/>
          <p:cNvGrpSpPr/>
          <p:nvPr/>
        </p:nvGrpSpPr>
        <p:grpSpPr>
          <a:xfrm>
            <a:off x="17950465" y="5929034"/>
            <a:ext cx="4962415" cy="4962415"/>
            <a:chOff x="6082104" y="5665694"/>
            <a:chExt cx="4962415" cy="4962415"/>
          </a:xfrm>
        </p:grpSpPr>
        <p:sp>
          <p:nvSpPr>
            <p:cNvPr id="4" name="타원 3"/>
            <p:cNvSpPr/>
            <p:nvPr/>
          </p:nvSpPr>
          <p:spPr>
            <a:xfrm>
              <a:off x="6082104" y="5665694"/>
              <a:ext cx="4962415" cy="4962415"/>
            </a:xfrm>
            <a:prstGeom prst="ellipse">
              <a:avLst/>
            </a:prstGeom>
            <a:solidFill>
              <a:srgbClr val="FFF2D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2183" y="6461592"/>
              <a:ext cx="3677592" cy="3431245"/>
            </a:xfrm>
            <a:prstGeom prst="rect">
              <a:avLst/>
            </a:prstGeom>
          </p:spPr>
        </p:pic>
      </p:grpSp>
      <p:grpSp>
        <p:nvGrpSpPr>
          <p:cNvPr id="60" name="그룹 59"/>
          <p:cNvGrpSpPr/>
          <p:nvPr/>
        </p:nvGrpSpPr>
        <p:grpSpPr>
          <a:xfrm>
            <a:off x="1044588" y="2382392"/>
            <a:ext cx="3230183" cy="1097280"/>
            <a:chOff x="1049209" y="3108960"/>
            <a:chExt cx="3230183" cy="1097280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F29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확인하기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63" name="직사각형 62"/>
          <p:cNvSpPr/>
          <p:nvPr/>
        </p:nvSpPr>
        <p:spPr>
          <a:xfrm>
            <a:off x="6439728" y="689084"/>
            <a:ext cx="15496795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>
              <a:lnSpc>
                <a:spcPct val="120000"/>
              </a:lnSpc>
              <a:buAutoNum type="arabicPeriod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예방과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단원에서 배운 내용을 정리하며 다음 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빈칸을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채워 보세요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65" name="오각형 64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6" name="오각형 65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430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8837783" y="2642359"/>
            <a:ext cx="7248580" cy="1080000"/>
            <a:chOff x="713419" y="5773270"/>
            <a:chExt cx="7248580" cy="1080000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713419" y="5773270"/>
              <a:ext cx="7248580" cy="1080000"/>
            </a:xfrm>
            <a:prstGeom prst="roundRect">
              <a:avLst>
                <a:gd name="adj" fmla="val 50000"/>
              </a:avLst>
            </a:prstGeom>
            <a:solidFill>
              <a:srgbClr val="F398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0565" y="5880199"/>
              <a:ext cx="6073779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수면은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왜 중요할까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6360161" y="4004371"/>
            <a:ext cx="11251101" cy="3246573"/>
            <a:chOff x="-2181050" y="5224694"/>
            <a:chExt cx="11251101" cy="3246573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-2181050" y="5224694"/>
              <a:ext cx="11251101" cy="3246573"/>
            </a:xfrm>
            <a:prstGeom prst="roundRect">
              <a:avLst>
                <a:gd name="adj" fmla="val 15154"/>
              </a:avLst>
            </a:prstGeom>
            <a:solidFill>
              <a:srgbClr val="FDECD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005129" y="5862716"/>
              <a:ext cx="8967938" cy="209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성장 호르몬이 잘 분비되어 키가 잘 자란다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9602090" y="7676699"/>
            <a:ext cx="7560541" cy="1080000"/>
            <a:chOff x="5522260" y="5773270"/>
            <a:chExt cx="5890990" cy="1080000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5522260" y="5773270"/>
              <a:ext cx="5890990" cy="1080000"/>
            </a:xfrm>
            <a:prstGeom prst="roundRect">
              <a:avLst>
                <a:gd name="adj" fmla="val 50000"/>
              </a:avLst>
            </a:prstGeom>
            <a:solidFill>
              <a:srgbClr val="F398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41973" y="5870988"/>
              <a:ext cx="4732541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건강한 수면 방법은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12923518" y="9041668"/>
            <a:ext cx="9931702" cy="3044630"/>
            <a:chOff x="1853264" y="5224694"/>
            <a:chExt cx="9931702" cy="3044630"/>
          </a:xfrm>
        </p:grpSpPr>
        <p:sp>
          <p:nvSpPr>
            <p:cNvPr id="59" name="모서리가 둥근 직사각형 58"/>
            <p:cNvSpPr/>
            <p:nvPr/>
          </p:nvSpPr>
          <p:spPr>
            <a:xfrm>
              <a:off x="1853264" y="5224694"/>
              <a:ext cx="9931702" cy="3044630"/>
            </a:xfrm>
            <a:prstGeom prst="roundRect">
              <a:avLst>
                <a:gd name="adj" fmla="val 15154"/>
              </a:avLst>
            </a:prstGeom>
            <a:solidFill>
              <a:srgbClr val="FDECD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39704" y="5748745"/>
              <a:ext cx="6696576" cy="209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잠자기 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 전부터 음식을 먹지 않는다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2559126" y="10237693"/>
            <a:ext cx="9736325" cy="2772700"/>
            <a:chOff x="-135994" y="4703728"/>
            <a:chExt cx="9736325" cy="2772700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-135994" y="4703728"/>
              <a:ext cx="9736325" cy="2772700"/>
            </a:xfrm>
            <a:prstGeom prst="roundRect">
              <a:avLst>
                <a:gd name="adj" fmla="val 15154"/>
              </a:avLst>
            </a:prstGeom>
            <a:solidFill>
              <a:srgbClr val="FDECD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61460" y="5029198"/>
              <a:ext cx="6696576" cy="209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규칙적인 시간에 잠들고 일어난다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cxnSp>
        <p:nvCxnSpPr>
          <p:cNvPr id="12" name="직선 화살표 연결선 11"/>
          <p:cNvCxnSpPr>
            <a:endCxn id="6" idx="3"/>
          </p:cNvCxnSpPr>
          <p:nvPr/>
        </p:nvCxnSpPr>
        <p:spPr>
          <a:xfrm flipH="1" flipV="1">
            <a:off x="16086363" y="3182359"/>
            <a:ext cx="2967822" cy="1110185"/>
          </a:xfrm>
          <a:prstGeom prst="straightConnector1">
            <a:avLst/>
          </a:prstGeom>
          <a:noFill/>
          <a:ln w="76200" cap="flat">
            <a:solidFill>
              <a:srgbClr val="F398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꺾인 연결선 15"/>
          <p:cNvCxnSpPr>
            <a:stCxn id="6" idx="0"/>
            <a:endCxn id="42" idx="1"/>
          </p:cNvCxnSpPr>
          <p:nvPr/>
        </p:nvCxnSpPr>
        <p:spPr>
          <a:xfrm rot="16200000" flipH="1" flipV="1">
            <a:off x="7918467" y="1084052"/>
            <a:ext cx="2985299" cy="6101912"/>
          </a:xfrm>
          <a:prstGeom prst="bentConnector4">
            <a:avLst>
              <a:gd name="adj1" fmla="val -7658"/>
              <a:gd name="adj2" fmla="val 115646"/>
            </a:avLst>
          </a:prstGeom>
          <a:noFill/>
          <a:ln w="76200" cap="flat">
            <a:solidFill>
              <a:srgbClr val="F398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꺾인 연결선 26"/>
          <p:cNvCxnSpPr>
            <a:stCxn id="6" idx="1"/>
          </p:cNvCxnSpPr>
          <p:nvPr/>
        </p:nvCxnSpPr>
        <p:spPr>
          <a:xfrm rot="10800000" flipH="1" flipV="1">
            <a:off x="8837783" y="3182358"/>
            <a:ext cx="708856" cy="5322513"/>
          </a:xfrm>
          <a:prstGeom prst="bentConnector4">
            <a:avLst>
              <a:gd name="adj1" fmla="val -654468"/>
              <a:gd name="adj2" fmla="val 100212"/>
            </a:avLst>
          </a:prstGeom>
          <a:noFill/>
          <a:ln w="76200" cap="flat">
            <a:solidFill>
              <a:srgbClr val="F398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직선 화살표 연결선 29"/>
          <p:cNvCxnSpPr/>
          <p:nvPr/>
        </p:nvCxnSpPr>
        <p:spPr>
          <a:xfrm flipH="1">
            <a:off x="8659703" y="8587359"/>
            <a:ext cx="1609392" cy="1650334"/>
          </a:xfrm>
          <a:prstGeom prst="straightConnector1">
            <a:avLst/>
          </a:prstGeom>
          <a:noFill/>
          <a:ln w="76200" cap="flat">
            <a:solidFill>
              <a:srgbClr val="F398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직선 화살표 연결선 31"/>
          <p:cNvCxnSpPr>
            <a:endCxn id="59" idx="1"/>
          </p:cNvCxnSpPr>
          <p:nvPr/>
        </p:nvCxnSpPr>
        <p:spPr>
          <a:xfrm>
            <a:off x="11650609" y="8587359"/>
            <a:ext cx="1272909" cy="1976624"/>
          </a:xfrm>
          <a:prstGeom prst="straightConnector1">
            <a:avLst/>
          </a:prstGeom>
          <a:noFill/>
          <a:ln w="76200" cap="flat">
            <a:solidFill>
              <a:srgbClr val="F398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" name="그룹 4"/>
          <p:cNvGrpSpPr/>
          <p:nvPr/>
        </p:nvGrpSpPr>
        <p:grpSpPr>
          <a:xfrm>
            <a:off x="18105018" y="3158017"/>
            <a:ext cx="4962415" cy="4962415"/>
            <a:chOff x="6082104" y="5665694"/>
            <a:chExt cx="4962415" cy="4962415"/>
          </a:xfrm>
        </p:grpSpPr>
        <p:sp>
          <p:nvSpPr>
            <p:cNvPr id="4" name="타원 3"/>
            <p:cNvSpPr/>
            <p:nvPr/>
          </p:nvSpPr>
          <p:spPr>
            <a:xfrm>
              <a:off x="6082104" y="5665694"/>
              <a:ext cx="4962415" cy="4962415"/>
            </a:xfrm>
            <a:prstGeom prst="ellipse">
              <a:avLst/>
            </a:prstGeom>
            <a:solidFill>
              <a:srgbClr val="FFF2D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2183" y="6461592"/>
              <a:ext cx="3677592" cy="3431245"/>
            </a:xfrm>
            <a:prstGeom prst="rect">
              <a:avLst/>
            </a:prstGeom>
          </p:spPr>
        </p:pic>
      </p:grpSp>
      <p:sp>
        <p:nvSpPr>
          <p:cNvPr id="26" name="직사각형 25"/>
          <p:cNvSpPr/>
          <p:nvPr/>
        </p:nvSpPr>
        <p:spPr>
          <a:xfrm>
            <a:off x="673136" y="749900"/>
            <a:ext cx="4641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6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단원 마무리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6224183" y="763924"/>
            <a:ext cx="3230183" cy="1097280"/>
            <a:chOff x="1049209" y="3108960"/>
            <a:chExt cx="3230183" cy="1097280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F29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확인하기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34" name="오각형 33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5" name="오각형 34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408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그룹 62"/>
          <p:cNvGrpSpPr/>
          <p:nvPr/>
        </p:nvGrpSpPr>
        <p:grpSpPr>
          <a:xfrm>
            <a:off x="7090023" y="4747611"/>
            <a:ext cx="7578477" cy="1080000"/>
            <a:chOff x="2582321" y="5773270"/>
            <a:chExt cx="7578477" cy="1080000"/>
          </a:xfrm>
        </p:grpSpPr>
        <p:sp>
          <p:nvSpPr>
            <p:cNvPr id="64" name="모서리가 둥근 직사각형 63"/>
            <p:cNvSpPr/>
            <p:nvPr/>
          </p:nvSpPr>
          <p:spPr>
            <a:xfrm>
              <a:off x="2582321" y="5773270"/>
              <a:ext cx="7578477" cy="1080000"/>
            </a:xfrm>
            <a:prstGeom prst="roundRect">
              <a:avLst>
                <a:gd name="adj" fmla="val 50000"/>
              </a:avLst>
            </a:prstGeom>
            <a:solidFill>
              <a:srgbClr val="EF897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97613" y="5870563"/>
              <a:ext cx="634789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치아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건강을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위해서는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11391197" y="6139469"/>
            <a:ext cx="11038496" cy="3115670"/>
            <a:chOff x="537709" y="5224694"/>
            <a:chExt cx="11038496" cy="3115670"/>
          </a:xfrm>
        </p:grpSpPr>
        <p:sp>
          <p:nvSpPr>
            <p:cNvPr id="67" name="모서리가 둥근 직사각형 66"/>
            <p:cNvSpPr/>
            <p:nvPr/>
          </p:nvSpPr>
          <p:spPr>
            <a:xfrm>
              <a:off x="537709" y="5224694"/>
              <a:ext cx="11038496" cy="3115670"/>
            </a:xfrm>
            <a:prstGeom prst="roundRect">
              <a:avLst>
                <a:gd name="adj" fmla="val 15154"/>
              </a:avLst>
            </a:prstGeom>
            <a:solidFill>
              <a:srgbClr val="FDEAE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537219" y="5717974"/>
              <a:ext cx="9039476" cy="209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음식을 섭취한 후와 자기 전에는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칫솔질을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해야 한다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2994042" y="9537745"/>
            <a:ext cx="11674458" cy="2783519"/>
            <a:chOff x="1853264" y="5224693"/>
            <a:chExt cx="11674458" cy="2783519"/>
          </a:xfrm>
        </p:grpSpPr>
        <p:sp>
          <p:nvSpPr>
            <p:cNvPr id="74" name="모서리가 둥근 직사각형 73"/>
            <p:cNvSpPr/>
            <p:nvPr/>
          </p:nvSpPr>
          <p:spPr>
            <a:xfrm>
              <a:off x="1853264" y="5224693"/>
              <a:ext cx="11674458" cy="2783519"/>
            </a:xfrm>
            <a:prstGeom prst="roundRect">
              <a:avLst>
                <a:gd name="adj" fmla="val 15154"/>
              </a:avLst>
            </a:prstGeom>
            <a:solidFill>
              <a:srgbClr val="FDEAE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63933" y="5567960"/>
              <a:ext cx="9219810" cy="209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치아에 좋지 않은 달고 딱딱한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음식의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섭취를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줄이겠다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cxnSp>
        <p:nvCxnSpPr>
          <p:cNvPr id="84" name="꺾인 연결선 83"/>
          <p:cNvCxnSpPr>
            <a:stCxn id="4" idx="0"/>
          </p:cNvCxnSpPr>
          <p:nvPr/>
        </p:nvCxnSpPr>
        <p:spPr>
          <a:xfrm rot="16200000" flipH="1">
            <a:off x="5834844" y="864714"/>
            <a:ext cx="1060873" cy="6704920"/>
          </a:xfrm>
          <a:prstGeom prst="bentConnector4">
            <a:avLst>
              <a:gd name="adj1" fmla="val -21548"/>
              <a:gd name="adj2" fmla="val 99790"/>
            </a:avLst>
          </a:prstGeom>
          <a:noFill/>
          <a:ln w="76200" cap="flat">
            <a:solidFill>
              <a:srgbClr val="EF897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꺾인 연결선 87"/>
          <p:cNvCxnSpPr>
            <a:endCxn id="67" idx="3"/>
          </p:cNvCxnSpPr>
          <p:nvPr/>
        </p:nvCxnSpPr>
        <p:spPr>
          <a:xfrm>
            <a:off x="14381630" y="5229963"/>
            <a:ext cx="8048063" cy="2467341"/>
          </a:xfrm>
          <a:prstGeom prst="bentConnector3">
            <a:avLst>
              <a:gd name="adj1" fmla="val 113533"/>
            </a:avLst>
          </a:prstGeom>
          <a:noFill/>
          <a:ln w="76200" cap="flat">
            <a:solidFill>
              <a:srgbClr val="EF897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직선 화살표 연결선 96"/>
          <p:cNvCxnSpPr/>
          <p:nvPr/>
        </p:nvCxnSpPr>
        <p:spPr>
          <a:xfrm flipH="1">
            <a:off x="7807362" y="5537572"/>
            <a:ext cx="40535" cy="3867955"/>
          </a:xfrm>
          <a:prstGeom prst="straightConnector1">
            <a:avLst/>
          </a:prstGeom>
          <a:noFill/>
          <a:ln w="76200" cap="flat">
            <a:solidFill>
              <a:srgbClr val="EF897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" name="그룹 4"/>
          <p:cNvGrpSpPr/>
          <p:nvPr/>
        </p:nvGrpSpPr>
        <p:grpSpPr>
          <a:xfrm>
            <a:off x="531613" y="3686738"/>
            <a:ext cx="4962415" cy="4962415"/>
            <a:chOff x="6082104" y="5665694"/>
            <a:chExt cx="4962415" cy="4962415"/>
          </a:xfrm>
        </p:grpSpPr>
        <p:sp>
          <p:nvSpPr>
            <p:cNvPr id="4" name="타원 3"/>
            <p:cNvSpPr/>
            <p:nvPr/>
          </p:nvSpPr>
          <p:spPr>
            <a:xfrm>
              <a:off x="6082104" y="5665694"/>
              <a:ext cx="4962415" cy="4962415"/>
            </a:xfrm>
            <a:prstGeom prst="ellipse">
              <a:avLst/>
            </a:prstGeom>
            <a:solidFill>
              <a:srgbClr val="FFF2D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2183" y="6461592"/>
              <a:ext cx="3677592" cy="3431245"/>
            </a:xfrm>
            <a:prstGeom prst="rect">
              <a:avLst/>
            </a:prstGeom>
          </p:spPr>
        </p:pic>
      </p:grpSp>
      <p:grpSp>
        <p:nvGrpSpPr>
          <p:cNvPr id="18" name="그룹 17"/>
          <p:cNvGrpSpPr/>
          <p:nvPr/>
        </p:nvGrpSpPr>
        <p:grpSpPr>
          <a:xfrm>
            <a:off x="6224183" y="763924"/>
            <a:ext cx="3230183" cy="1097280"/>
            <a:chOff x="1049209" y="3108960"/>
            <a:chExt cx="3230183" cy="1097280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F29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확인하기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22" name="오각형 21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3" name="오각형 22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5534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593070" y="4830628"/>
            <a:ext cx="4962415" cy="4962415"/>
            <a:chOff x="6082104" y="5665694"/>
            <a:chExt cx="4962415" cy="4962415"/>
          </a:xfrm>
        </p:grpSpPr>
        <p:sp>
          <p:nvSpPr>
            <p:cNvPr id="4" name="타원 3"/>
            <p:cNvSpPr/>
            <p:nvPr/>
          </p:nvSpPr>
          <p:spPr>
            <a:xfrm>
              <a:off x="6082104" y="5665694"/>
              <a:ext cx="4962415" cy="4962415"/>
            </a:xfrm>
            <a:prstGeom prst="ellipse">
              <a:avLst/>
            </a:prstGeom>
            <a:solidFill>
              <a:srgbClr val="FFF2D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2183" y="6461592"/>
              <a:ext cx="3677592" cy="3431245"/>
            </a:xfrm>
            <a:prstGeom prst="rect">
              <a:avLst/>
            </a:prstGeom>
          </p:spPr>
        </p:pic>
      </p:grpSp>
      <p:grpSp>
        <p:nvGrpSpPr>
          <p:cNvPr id="51" name="그룹 50"/>
          <p:cNvGrpSpPr/>
          <p:nvPr/>
        </p:nvGrpSpPr>
        <p:grpSpPr>
          <a:xfrm>
            <a:off x="5801445" y="2628264"/>
            <a:ext cx="7476405" cy="1080000"/>
            <a:chOff x="2582321" y="5773270"/>
            <a:chExt cx="7476405" cy="1080000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2582321" y="5773270"/>
              <a:ext cx="7476405" cy="1080000"/>
            </a:xfrm>
            <a:prstGeom prst="roundRect">
              <a:avLst>
                <a:gd name="adj" fmla="val 50000"/>
              </a:avLst>
            </a:prstGeom>
            <a:solidFill>
              <a:srgbClr val="858EC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30634" y="5854239"/>
              <a:ext cx="6918561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눈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건강은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왜 중요할까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9038751" y="4502791"/>
            <a:ext cx="12745483" cy="2868371"/>
            <a:chOff x="1853263" y="5530228"/>
            <a:chExt cx="12745483" cy="2868371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1853263" y="5530228"/>
              <a:ext cx="12745483" cy="2868371"/>
            </a:xfrm>
            <a:prstGeom prst="roundRect">
              <a:avLst>
                <a:gd name="adj" fmla="val 15154"/>
              </a:avLst>
            </a:prstGeom>
            <a:solidFill>
              <a:srgbClr val="E8E9F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93908" y="5954930"/>
              <a:ext cx="10064192" cy="209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눈은 한번 나빠지면 다시 좋아지기가 어렵다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8463878" y="8118309"/>
            <a:ext cx="6131373" cy="1080000"/>
            <a:chOff x="2582321" y="5773270"/>
            <a:chExt cx="6131373" cy="1080000"/>
          </a:xfrm>
        </p:grpSpPr>
        <p:sp>
          <p:nvSpPr>
            <p:cNvPr id="64" name="모서리가 둥근 직사각형 63"/>
            <p:cNvSpPr/>
            <p:nvPr/>
          </p:nvSpPr>
          <p:spPr>
            <a:xfrm>
              <a:off x="2582321" y="5773270"/>
              <a:ext cx="6131373" cy="1080000"/>
            </a:xfrm>
            <a:prstGeom prst="roundRect">
              <a:avLst>
                <a:gd name="adj" fmla="val 50000"/>
              </a:avLst>
            </a:prstGeom>
            <a:solidFill>
              <a:srgbClr val="858EC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99471" y="5899251"/>
              <a:ext cx="569707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눈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건강을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위해서는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8086166" y="9441603"/>
            <a:ext cx="12525934" cy="3192273"/>
            <a:chOff x="296353" y="5224694"/>
            <a:chExt cx="12525934" cy="3192273"/>
          </a:xfrm>
        </p:grpSpPr>
        <p:sp>
          <p:nvSpPr>
            <p:cNvPr id="67" name="모서리가 둥근 직사각형 66"/>
            <p:cNvSpPr/>
            <p:nvPr/>
          </p:nvSpPr>
          <p:spPr>
            <a:xfrm>
              <a:off x="296353" y="5224694"/>
              <a:ext cx="12525934" cy="3192273"/>
            </a:xfrm>
            <a:prstGeom prst="roundRect">
              <a:avLst>
                <a:gd name="adj" fmla="val 15154"/>
              </a:avLst>
            </a:prstGeom>
            <a:solidFill>
              <a:srgbClr val="E8E9F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90346" y="5826284"/>
              <a:ext cx="10818394" cy="209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밤에 자기 전에 핸드폰을 </a:t>
              </a:r>
              <a:endPara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보지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않겠다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cxnSp>
        <p:nvCxnSpPr>
          <p:cNvPr id="89" name="직선 화살표 연결선 88"/>
          <p:cNvCxnSpPr/>
          <p:nvPr/>
        </p:nvCxnSpPr>
        <p:spPr>
          <a:xfrm flipV="1">
            <a:off x="6145559" y="3341553"/>
            <a:ext cx="782425" cy="1745688"/>
          </a:xfrm>
          <a:prstGeom prst="straightConnector1">
            <a:avLst/>
          </a:prstGeom>
          <a:noFill/>
          <a:ln w="76200" cap="flat">
            <a:solidFill>
              <a:srgbClr val="858E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직선 화살표 연결선 90"/>
          <p:cNvCxnSpPr/>
          <p:nvPr/>
        </p:nvCxnSpPr>
        <p:spPr>
          <a:xfrm>
            <a:off x="7305863" y="3450005"/>
            <a:ext cx="1374296" cy="5435170"/>
          </a:xfrm>
          <a:prstGeom prst="straightConnector1">
            <a:avLst/>
          </a:prstGeom>
          <a:noFill/>
          <a:ln w="76200" cap="flat">
            <a:solidFill>
              <a:srgbClr val="858E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꺾인 연결선 92"/>
          <p:cNvCxnSpPr/>
          <p:nvPr/>
        </p:nvCxnSpPr>
        <p:spPr>
          <a:xfrm>
            <a:off x="12952676" y="3042053"/>
            <a:ext cx="5281536" cy="1117571"/>
          </a:xfrm>
          <a:prstGeom prst="bentConnector3">
            <a:avLst>
              <a:gd name="adj1" fmla="val 99903"/>
            </a:avLst>
          </a:prstGeom>
          <a:noFill/>
          <a:ln w="76200" cap="flat">
            <a:solidFill>
              <a:srgbClr val="858E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꺾인 연결선 94"/>
          <p:cNvCxnSpPr/>
          <p:nvPr/>
        </p:nvCxnSpPr>
        <p:spPr>
          <a:xfrm>
            <a:off x="14200094" y="8444753"/>
            <a:ext cx="6546043" cy="2395699"/>
          </a:xfrm>
          <a:prstGeom prst="bentConnector3">
            <a:avLst>
              <a:gd name="adj1" fmla="val 119844"/>
            </a:avLst>
          </a:prstGeom>
          <a:noFill/>
          <a:ln w="76200" cap="flat">
            <a:solidFill>
              <a:srgbClr val="858E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2" name="그룹 21"/>
          <p:cNvGrpSpPr/>
          <p:nvPr/>
        </p:nvGrpSpPr>
        <p:grpSpPr>
          <a:xfrm>
            <a:off x="6224183" y="763924"/>
            <a:ext cx="3230183" cy="1097280"/>
            <a:chOff x="1049209" y="3108960"/>
            <a:chExt cx="3230183" cy="1097280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F29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확인하기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26" name="오각형 25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7" name="오각형 26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8756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그룹 50"/>
          <p:cNvGrpSpPr/>
          <p:nvPr/>
        </p:nvGrpSpPr>
        <p:grpSpPr>
          <a:xfrm>
            <a:off x="7556188" y="6646592"/>
            <a:ext cx="7273677" cy="1080000"/>
            <a:chOff x="2582321" y="5773270"/>
            <a:chExt cx="7273677" cy="1080000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2582321" y="5773270"/>
              <a:ext cx="7273677" cy="1080000"/>
            </a:xfrm>
            <a:prstGeom prst="roundRect">
              <a:avLst>
                <a:gd name="adj" fmla="val 50000"/>
              </a:avLst>
            </a:prstGeom>
            <a:solidFill>
              <a:srgbClr val="A588B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45213" y="5871573"/>
              <a:ext cx="634789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감기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예방을 위해서는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11857362" y="8140380"/>
            <a:ext cx="11415760" cy="2555440"/>
            <a:chOff x="1853264" y="5231842"/>
            <a:chExt cx="11415760" cy="2555440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1853264" y="5231842"/>
              <a:ext cx="11415760" cy="2555440"/>
            </a:xfrm>
            <a:prstGeom prst="roundRect">
              <a:avLst>
                <a:gd name="adj" fmla="val 15154"/>
              </a:avLst>
            </a:prstGeom>
            <a:solidFill>
              <a:srgbClr val="EDE8F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17119" y="5461070"/>
              <a:ext cx="8140249" cy="209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규칙적으로 운동을 해서 면역력을 높이겠다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</p:grpSp>
      <p:cxnSp>
        <p:nvCxnSpPr>
          <p:cNvPr id="81" name="꺾인 연결선 80"/>
          <p:cNvCxnSpPr/>
          <p:nvPr/>
        </p:nvCxnSpPr>
        <p:spPr>
          <a:xfrm>
            <a:off x="8023412" y="7646894"/>
            <a:ext cx="3686149" cy="1684119"/>
          </a:xfrm>
          <a:prstGeom prst="bentConnector3">
            <a:avLst>
              <a:gd name="adj1" fmla="val 50000"/>
            </a:avLst>
          </a:prstGeom>
          <a:noFill/>
          <a:ln w="76200" cap="flat">
            <a:solidFill>
              <a:srgbClr val="A588BD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꺾인 연결선 28"/>
          <p:cNvCxnSpPr/>
          <p:nvPr/>
        </p:nvCxnSpPr>
        <p:spPr>
          <a:xfrm>
            <a:off x="5148728" y="4662827"/>
            <a:ext cx="3686149" cy="1684119"/>
          </a:xfrm>
          <a:prstGeom prst="bentConnector3">
            <a:avLst>
              <a:gd name="adj1" fmla="val 99613"/>
            </a:avLst>
          </a:prstGeom>
          <a:noFill/>
          <a:ln w="76200" cap="flat">
            <a:solidFill>
              <a:srgbClr val="A588BD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" name="그룹 4"/>
          <p:cNvGrpSpPr/>
          <p:nvPr/>
        </p:nvGrpSpPr>
        <p:grpSpPr>
          <a:xfrm>
            <a:off x="997778" y="3812244"/>
            <a:ext cx="4962415" cy="4962415"/>
            <a:chOff x="6082104" y="5665694"/>
            <a:chExt cx="4962415" cy="4962415"/>
          </a:xfrm>
        </p:grpSpPr>
        <p:sp>
          <p:nvSpPr>
            <p:cNvPr id="4" name="타원 3"/>
            <p:cNvSpPr/>
            <p:nvPr/>
          </p:nvSpPr>
          <p:spPr>
            <a:xfrm>
              <a:off x="6082104" y="5665694"/>
              <a:ext cx="4962415" cy="4962415"/>
            </a:xfrm>
            <a:prstGeom prst="ellipse">
              <a:avLst/>
            </a:prstGeom>
            <a:solidFill>
              <a:srgbClr val="FFF2D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2183" y="6461592"/>
              <a:ext cx="3677592" cy="3431245"/>
            </a:xfrm>
            <a:prstGeom prst="rect">
              <a:avLst/>
            </a:prstGeom>
          </p:spPr>
        </p:pic>
      </p:grpSp>
      <p:grpSp>
        <p:nvGrpSpPr>
          <p:cNvPr id="14" name="그룹 13"/>
          <p:cNvGrpSpPr/>
          <p:nvPr/>
        </p:nvGrpSpPr>
        <p:grpSpPr>
          <a:xfrm>
            <a:off x="6224183" y="763924"/>
            <a:ext cx="3230183" cy="1097280"/>
            <a:chOff x="1049209" y="3108960"/>
            <a:chExt cx="3230183" cy="1097280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F29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확인하기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18" name="오각형 17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" name="오각형 18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726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044587" y="2411623"/>
            <a:ext cx="3230183" cy="1097280"/>
            <a:chOff x="1049209" y="3108960"/>
            <a:chExt cx="3230183" cy="1097280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00A3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실천하기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6430719" y="650612"/>
            <a:ext cx="168954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건강을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증진하고 질병을 예방하기 위해서는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건강한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endParaRPr lang="en-US" altLang="ko-KR" sz="5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생활 습관이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중요하다는 것을 배웠습니다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‘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건강한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’로 자랄 수 있도록 건강 선언문을 읽고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endParaRPr lang="en-US" altLang="ko-KR" sz="5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이를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실천해 보세요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867615" y="5132075"/>
            <a:ext cx="20648771" cy="7997388"/>
            <a:chOff x="673136" y="5001375"/>
            <a:chExt cx="20648771" cy="7997388"/>
          </a:xfrm>
        </p:grpSpPr>
        <p:grpSp>
          <p:nvGrpSpPr>
            <p:cNvPr id="4" name="그룹 3"/>
            <p:cNvGrpSpPr/>
            <p:nvPr/>
          </p:nvGrpSpPr>
          <p:grpSpPr>
            <a:xfrm>
              <a:off x="673136" y="5001375"/>
              <a:ext cx="20648771" cy="7997388"/>
              <a:chOff x="4143834" y="5001375"/>
              <a:chExt cx="17178073" cy="7997388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3834" y="5001375"/>
                <a:ext cx="17178073" cy="7997388"/>
              </a:xfrm>
              <a:prstGeom prst="rect">
                <a:avLst/>
              </a:prstGeom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5619750" y="5305360"/>
                <a:ext cx="14420850" cy="7152633"/>
              </a:xfrm>
              <a:prstGeom prst="rect">
                <a:avLst/>
              </a:prstGeom>
              <a:solidFill>
                <a:srgbClr val="DBEDF8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3" name="직사각형 2"/>
            <p:cNvSpPr/>
            <p:nvPr/>
          </p:nvSpPr>
          <p:spPr>
            <a:xfrm>
              <a:off x="1634051" y="6367047"/>
              <a:ext cx="18960870" cy="607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‘건강한 </a:t>
              </a: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나’로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성장하기 위해 건강한 생활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습관을 실천하겠습니다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나는 매일 활기찬 </a:t>
              </a:r>
              <a:r>
                <a:rPr lang="ko-KR" altLang="en-US" sz="5400" b="1" dirty="0">
                  <a:solidFill>
                    <a:srgbClr val="1A8D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신체 활동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을 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분 이상 하겠습니다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2.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나는 매일 </a:t>
              </a:r>
              <a:r>
                <a:rPr lang="ko-KR" altLang="en-US" sz="5400" b="1" dirty="0">
                  <a:solidFill>
                    <a:srgbClr val="1A8D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아침 식사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를 하고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잠들기 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 전에는 야식을 먹지 </a:t>
              </a:r>
              <a:endPara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않겠습니다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3.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나는 매일 </a:t>
              </a:r>
              <a:r>
                <a:rPr lang="ko-KR" altLang="en-US" sz="5400" b="1" dirty="0">
                  <a:solidFill>
                    <a:srgbClr val="1A8D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잠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을 충분히 자고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일찍 일어나겠습니다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4.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나는 </a:t>
              </a:r>
              <a:r>
                <a:rPr lang="ko-KR" altLang="en-US" sz="5400" b="1" dirty="0">
                  <a:solidFill>
                    <a:srgbClr val="1A8D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스마트폰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사용을 하루 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 이내로 줄이겠습니다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8417331" y="5085015"/>
              <a:ext cx="4362691" cy="1097280"/>
              <a:chOff x="1128416" y="3108960"/>
              <a:chExt cx="4362691" cy="1097280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1128416" y="3108960"/>
                <a:ext cx="4362691" cy="1097280"/>
              </a:xfrm>
              <a:prstGeom prst="roundRect">
                <a:avLst>
                  <a:gd name="adj" fmla="val 38334"/>
                </a:avLst>
              </a:prstGeom>
              <a:solidFill>
                <a:srgbClr val="59BAC7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534436" y="3232356"/>
                <a:ext cx="355065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건강 선언문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</p:grpSp>
      <p:grpSp>
        <p:nvGrpSpPr>
          <p:cNvPr id="25" name="그룹 24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26" name="오각형 25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7" name="오각형 26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35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165243" y="2203812"/>
            <a:ext cx="22053514" cy="11074713"/>
            <a:chOff x="673136" y="1885950"/>
            <a:chExt cx="22053514" cy="11074713"/>
          </a:xfrm>
        </p:grpSpPr>
        <p:grpSp>
          <p:nvGrpSpPr>
            <p:cNvPr id="6" name="그룹 5"/>
            <p:cNvGrpSpPr/>
            <p:nvPr/>
          </p:nvGrpSpPr>
          <p:grpSpPr>
            <a:xfrm>
              <a:off x="673136" y="1885950"/>
              <a:ext cx="22053514" cy="11074713"/>
              <a:chOff x="4062415" y="1885950"/>
              <a:chExt cx="19623124" cy="11074713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2415" y="1885950"/>
                <a:ext cx="19623124" cy="11074713"/>
              </a:xfrm>
              <a:prstGeom prst="rect">
                <a:avLst/>
              </a:prstGeom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5619750" y="2323465"/>
                <a:ext cx="17308134" cy="10184905"/>
              </a:xfrm>
              <a:prstGeom prst="rect">
                <a:avLst/>
              </a:prstGeom>
              <a:solidFill>
                <a:srgbClr val="DBEDF8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3" name="직사각형 2"/>
            <p:cNvSpPr/>
            <p:nvPr/>
          </p:nvSpPr>
          <p:spPr>
            <a:xfrm>
              <a:off x="1925670" y="2641857"/>
              <a:ext cx="20267580" cy="7072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5.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나는 건강한 환경을 위해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solidFill>
                    <a:srgbClr val="1A8D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일회용품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사용을 줄이겠습니다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나는 소중한 눈을 위해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en-US" altLang="ko-KR" sz="5400" b="1" dirty="0">
                  <a:solidFill>
                    <a:srgbClr val="1A8D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분마다 눈에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휴식을 주겠습니다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7.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나는 소중한 치아를 위해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하루에 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회 이상 </a:t>
              </a:r>
              <a:r>
                <a:rPr lang="ko-KR" altLang="en-US" sz="5400" b="1" dirty="0">
                  <a:solidFill>
                    <a:srgbClr val="1A8D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칫솔질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을 </a:t>
              </a:r>
              <a:endPara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하겠습니다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8.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나는 질병 예방을 위해 올바른 </a:t>
              </a:r>
              <a:r>
                <a:rPr lang="ko-KR" altLang="en-US" sz="5400" b="1" dirty="0">
                  <a:solidFill>
                    <a:srgbClr val="1A8D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손 씻기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를 자주 하겠습니다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9.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나는 작은 일에도 </a:t>
              </a:r>
              <a:r>
                <a:rPr lang="ko-KR" altLang="en-US" sz="5400" b="1" dirty="0">
                  <a:solidFill>
                    <a:srgbClr val="1A8D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감사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하고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나를 </a:t>
              </a:r>
              <a:r>
                <a:rPr lang="ko-KR" altLang="en-US" sz="5400" b="1" dirty="0">
                  <a:solidFill>
                    <a:srgbClr val="1A8D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사랑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하고 친구를 </a:t>
              </a:r>
              <a:r>
                <a:rPr lang="ko-KR" altLang="en-US" sz="5400" b="1" dirty="0" smtClean="0">
                  <a:solidFill>
                    <a:srgbClr val="1A8D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존중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하겠습니다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10. </a:t>
              </a:r>
              <a:r>
                <a:rPr lang="ko-KR" altLang="en-US" sz="5400" b="1" dirty="0">
                  <a:solidFill>
                    <a:srgbClr val="1A8D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나만의 건강 생활 목표를 아래 빈칸에 써 보세요</a:t>
              </a:r>
              <a:r>
                <a:rPr lang="en-US" altLang="ko-KR" sz="5400" b="1" dirty="0">
                  <a:solidFill>
                    <a:srgbClr val="1A8D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solidFill>
                  <a:srgbClr val="1A8D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105259" y="9714562"/>
              <a:ext cx="19769898" cy="2644394"/>
              <a:chOff x="4426166" y="8638194"/>
              <a:chExt cx="19769898" cy="2644394"/>
            </a:xfrm>
          </p:grpSpPr>
          <p:sp>
            <p:nvSpPr>
              <p:cNvPr id="4" name="모서리가 둥근 직사각형 3"/>
              <p:cNvSpPr/>
              <p:nvPr/>
            </p:nvSpPr>
            <p:spPr>
              <a:xfrm>
                <a:off x="4426166" y="8638194"/>
                <a:ext cx="19769898" cy="2644394"/>
              </a:xfrm>
              <a:prstGeom prst="round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4904753" y="8638194"/>
                <a:ext cx="1792394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ko-KR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· </a:t>
                </a: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나는 </a:t>
                </a: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채소와 야채를 골고루 잘 먹겠습니다.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· </a:t>
                </a: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나는 </a:t>
                </a: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잠자기 1시간 전부터는 핸드폰을 하지 않겠습니다</a:t>
                </a: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5" name="직사각형 4"/>
          <p:cNvSpPr/>
          <p:nvPr/>
        </p:nvSpPr>
        <p:spPr>
          <a:xfrm>
            <a:off x="9546838" y="861665"/>
            <a:ext cx="1264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 </a:t>
            </a:r>
            <a:r>
              <a:rPr lang="ko-KR" altLang="en-US" sz="4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년</a:t>
            </a:r>
            <a:r>
              <a:rPr lang="ko-KR" altLang="en-US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4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월           일 </a:t>
            </a:r>
            <a:r>
              <a:rPr lang="ko-KR" altLang="en-US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이름: </a:t>
            </a:r>
            <a:r>
              <a:rPr lang="ko-KR" altLang="en-US" sz="4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( </a:t>
            </a:r>
            <a:r>
              <a:rPr lang="ko-KR" altLang="en-US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서명)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15" name="오각형 14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6" name="오각형 15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098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044587" y="2411623"/>
            <a:ext cx="3230183" cy="1097280"/>
            <a:chOff x="1049209" y="3108960"/>
            <a:chExt cx="3230183" cy="1097280"/>
          </a:xfrm>
          <a:solidFill>
            <a:srgbClr val="FF66CC"/>
          </a:solidFill>
        </p:grpSpPr>
        <p:sp>
          <p:nvSpPr>
            <p:cNvPr id="9" name="모서리가 둥근 직사각형 8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D13F9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평가하기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6461724" y="764019"/>
            <a:ext cx="17121908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예방과 관리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단원을 배운 뒤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건강한 생활 습관을 얼마나 </a:t>
            </a:r>
            <a:endParaRPr lang="en-US" altLang="ko-KR" sz="5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실천했는지 스스로 평가해 보세요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/>
          </p:nvPr>
        </p:nvGraphicFramePr>
        <p:xfrm>
          <a:off x="832233" y="4702484"/>
          <a:ext cx="22223709" cy="6449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2465">
                  <a:extLst>
                    <a:ext uri="{9D8B030D-6E8A-4147-A177-3AD203B41FA5}">
                      <a16:colId xmlns:a16="http://schemas.microsoft.com/office/drawing/2014/main" val="4010960312"/>
                    </a:ext>
                  </a:extLst>
                </a:gridCol>
                <a:gridCol w="3511244">
                  <a:extLst>
                    <a:ext uri="{9D8B030D-6E8A-4147-A177-3AD203B41FA5}">
                      <a16:colId xmlns:a16="http://schemas.microsoft.com/office/drawing/2014/main" val="3436518736"/>
                    </a:ext>
                  </a:extLst>
                </a:gridCol>
              </a:tblGrid>
              <a:tr h="1074935"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평가 항목</a:t>
                      </a: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D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평가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7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144497"/>
                  </a:ext>
                </a:extLst>
              </a:tr>
              <a:tr h="1074935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신체적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, </a:t>
                      </a: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정신적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, </a:t>
                      </a: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사회적 건강을 위한 생활 습관을 </a:t>
                      </a:r>
                      <a:r>
                        <a:rPr lang="ko-KR" altLang="en-US" sz="5400" b="1" i="0" u="none" strike="noStrike" cap="none" spc="0" baseline="0" dirty="0" err="1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실천했나요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?</a:t>
                      </a:r>
                      <a:endParaRPr lang="ko-KR" altLang="en-US" sz="54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rgbClr val="F8B755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☆ ☆ ☆</a:t>
                      </a:r>
                      <a:endParaRPr lang="ko-KR" altLang="en-US" sz="5400" b="1" dirty="0">
                        <a:solidFill>
                          <a:srgbClr val="F8B755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85512"/>
                  </a:ext>
                </a:extLst>
              </a:tr>
              <a:tr h="1074935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나에게 적절한 수면 시간을 </a:t>
                      </a:r>
                      <a:r>
                        <a:rPr lang="ko-KR" altLang="en-US" sz="5400" b="1" i="0" u="none" strike="noStrike" cap="none" spc="0" baseline="0" dirty="0" err="1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지켰나요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?</a:t>
                      </a:r>
                      <a:endParaRPr lang="ko-KR" altLang="en-US" sz="54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rgbClr val="F8B755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☆ ☆ ☆</a:t>
                      </a:r>
                      <a:endParaRPr lang="ko-KR" altLang="en-US" sz="5400" b="1" dirty="0">
                        <a:solidFill>
                          <a:srgbClr val="F8B755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498425"/>
                  </a:ext>
                </a:extLst>
              </a:tr>
              <a:tr h="1074935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눈 건강을 위해 전자 기기를 볼 때 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20</a:t>
                      </a: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분마다 휴식을 </a:t>
                      </a:r>
                      <a:r>
                        <a:rPr lang="ko-KR" altLang="en-US" sz="5400" b="1" i="0" u="none" strike="noStrike" cap="none" spc="0" baseline="0" dirty="0" err="1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취했나요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?</a:t>
                      </a:r>
                      <a:endParaRPr lang="ko-KR" altLang="en-US" sz="54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rgbClr val="F8B755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☆ ☆ ☆</a:t>
                      </a:r>
                      <a:endParaRPr lang="ko-KR" altLang="en-US" sz="5400" b="1" dirty="0">
                        <a:solidFill>
                          <a:srgbClr val="F8B755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668378"/>
                  </a:ext>
                </a:extLst>
              </a:tr>
              <a:tr h="1074935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치아 건강을 위해 올바른 칫솔질을 하루 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3</a:t>
                      </a: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회 이상 </a:t>
                      </a:r>
                      <a:r>
                        <a:rPr lang="ko-KR" altLang="en-US" sz="5400" b="1" i="0" u="none" strike="noStrike" cap="none" spc="0" baseline="0" dirty="0" err="1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실천했나요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?</a:t>
                      </a:r>
                      <a:endParaRPr lang="ko-KR" altLang="en-US" sz="54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rgbClr val="F8B755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☆ ☆ ☆</a:t>
                      </a:r>
                      <a:endParaRPr lang="ko-KR" altLang="en-US" sz="5400" b="1" dirty="0">
                        <a:solidFill>
                          <a:srgbClr val="F8B755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67571"/>
                  </a:ext>
                </a:extLst>
              </a:tr>
              <a:tr h="1074935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감기 예방을 위해 올바른 손 씻기를 잘 </a:t>
                      </a:r>
                      <a:r>
                        <a:rPr lang="ko-KR" altLang="en-US" sz="5400" b="1" i="0" u="none" strike="noStrike" cap="none" spc="0" baseline="0" dirty="0" err="1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실천했나요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?</a:t>
                      </a:r>
                      <a:endParaRPr lang="ko-KR" altLang="en-US" sz="54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rgbClr val="F8B755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☆ ☆ ☆</a:t>
                      </a:r>
                      <a:endParaRPr lang="ko-KR" altLang="en-US" sz="5400" b="1" dirty="0">
                        <a:solidFill>
                          <a:srgbClr val="F8B755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573344"/>
                  </a:ext>
                </a:extLst>
              </a:tr>
            </a:tbl>
          </a:graphicData>
        </a:graphic>
      </p:graphicFrame>
      <p:grpSp>
        <p:nvGrpSpPr>
          <p:cNvPr id="16" name="그룹 15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17" name="오각형 16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8" name="오각형 17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291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1672313" y="2818681"/>
            <a:ext cx="20754964" cy="9195799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7977442" y="3852339"/>
            <a:ext cx="850004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친구들과 </a:t>
            </a:r>
            <a:r>
              <a:rPr lang="ko-KR" altLang="en-US" sz="5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사이좋게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지낸다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7977443" y="5095346"/>
            <a:ext cx="934421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어려운 일이 생기면 도와달라고 말한다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7977442" y="7243306"/>
            <a:ext cx="811510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나를 도와줄 어른이 있다고 생각한다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7977443" y="9391266"/>
            <a:ext cx="795167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어려운 처지의 사람을 보면 도와주고 싶다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08134" y="4999639"/>
            <a:ext cx="3632726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사회적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건강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893788" y="3974378"/>
            <a:ext cx="913986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475204" y="3994630"/>
            <a:ext cx="2337929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아니오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893788" y="5308786"/>
            <a:ext cx="913986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451295" y="5329038"/>
            <a:ext cx="2337929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아니오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893788" y="7383423"/>
            <a:ext cx="913986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526702" y="7403670"/>
            <a:ext cx="2337929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아니오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893788" y="9636022"/>
            <a:ext cx="913986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526702" y="9656274"/>
            <a:ext cx="2337929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아니오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7265165" y="3818810"/>
            <a:ext cx="2150873" cy="847580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3" name="타원 92"/>
          <p:cNvSpPr/>
          <p:nvPr/>
        </p:nvSpPr>
        <p:spPr>
          <a:xfrm>
            <a:off x="19574963" y="5267005"/>
            <a:ext cx="2150873" cy="847580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4" name="타원 93"/>
          <p:cNvSpPr/>
          <p:nvPr/>
        </p:nvSpPr>
        <p:spPr>
          <a:xfrm>
            <a:off x="17265165" y="7292947"/>
            <a:ext cx="2150873" cy="847580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17324801" y="9586667"/>
            <a:ext cx="2150873" cy="847580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pic>
        <p:nvPicPr>
          <p:cNvPr id="104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부모님께 감사 편지 쓰기"/>
          <p:cNvSpPr txBox="1"/>
          <p:nvPr/>
        </p:nvSpPr>
        <p:spPr>
          <a:xfrm>
            <a:off x="4571999" y="484984"/>
            <a:ext cx="7626097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나의 건강 상태 알아보기</a:t>
            </a:r>
          </a:p>
        </p:txBody>
      </p:sp>
      <p:pic>
        <p:nvPicPr>
          <p:cNvPr id="106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60709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7" name="그룹 106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108" name="그룹 107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110" name="이미지" descr="이미지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11" name="직사각형 110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109" name="직사각형 108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13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6"/>
          <a:srcRect l="4053" t="73243" r="73676" b="2145"/>
          <a:stretch/>
        </p:blipFill>
        <p:spPr>
          <a:xfrm>
            <a:off x="2686309" y="6062659"/>
            <a:ext cx="3713956" cy="36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64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6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건강에 영향을 주는 요인을 살펴요</a:t>
              </a: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1" name="타원 20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4648498" y="2475980"/>
            <a:ext cx="15087004" cy="8985640"/>
            <a:chOff x="4471179" y="2270816"/>
            <a:chExt cx="15087004" cy="8985640"/>
          </a:xfrm>
        </p:grpSpPr>
        <p:grpSp>
          <p:nvGrpSpPr>
            <p:cNvPr id="8" name="그룹 7"/>
            <p:cNvGrpSpPr/>
            <p:nvPr/>
          </p:nvGrpSpPr>
          <p:grpSpPr>
            <a:xfrm>
              <a:off x="4471179" y="2270816"/>
              <a:ext cx="6236208" cy="8985640"/>
              <a:chOff x="-185391" y="2350349"/>
              <a:chExt cx="6236208" cy="8985640"/>
            </a:xfrm>
          </p:grpSpPr>
          <p:pic>
            <p:nvPicPr>
              <p:cNvPr id="30" name="그림 29"/>
              <p:cNvPicPr>
                <a:picLocks noChangeAspect="1"/>
              </p:cNvPicPr>
              <p:nvPr/>
            </p:nvPicPr>
            <p:blipFill rotWithShape="1">
              <a:blip r:embed="rId2"/>
              <a:srcRect l="2601" r="75024" b="46811"/>
              <a:stretch/>
            </p:blipFill>
            <p:spPr>
              <a:xfrm>
                <a:off x="473868" y="2350349"/>
                <a:ext cx="4917691" cy="4650096"/>
              </a:xfrm>
              <a:prstGeom prst="rect">
                <a:avLst/>
              </a:prstGeom>
            </p:spPr>
          </p:pic>
          <p:grpSp>
            <p:nvGrpSpPr>
              <p:cNvPr id="4" name="그룹 3"/>
              <p:cNvGrpSpPr/>
              <p:nvPr/>
            </p:nvGrpSpPr>
            <p:grpSpPr>
              <a:xfrm>
                <a:off x="-185391" y="7099192"/>
                <a:ext cx="6236208" cy="950976"/>
                <a:chOff x="4133088" y="6528816"/>
                <a:chExt cx="6236208" cy="950976"/>
              </a:xfrm>
            </p:grpSpPr>
            <p:sp>
              <p:nvSpPr>
                <p:cNvPr id="2" name="모서리가 둥근 직사각형 1"/>
                <p:cNvSpPr/>
                <p:nvPr/>
              </p:nvSpPr>
              <p:spPr>
                <a:xfrm>
                  <a:off x="4133088" y="6528816"/>
                  <a:ext cx="6236208" cy="95097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588BD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4302468" y="6579060"/>
                  <a:ext cx="5897448" cy="85048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ko-KR" altLang="en-US" sz="5400" b="1" dirty="0" smtClean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타고난 몸 상태</a:t>
                  </a:r>
                  <a:r>
                    <a:rPr lang="en-US" altLang="ko-KR" sz="5400" b="1" dirty="0" smtClean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·</a:t>
                  </a:r>
                  <a:r>
                    <a:rPr lang="ko-KR" altLang="en-US" sz="5400" b="1" dirty="0" smtClean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유전</a:t>
                  </a:r>
                  <a:endParaRPr kumimoji="0" lang="ko-KR" altLang="en-US" sz="5400" b="1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endParaRPr>
                </a:p>
              </p:txBody>
            </p:sp>
          </p:grpSp>
          <p:sp>
            <p:nvSpPr>
              <p:cNvPr id="5" name="직사각형 4"/>
              <p:cNvSpPr/>
              <p:nvPr/>
            </p:nvSpPr>
            <p:spPr>
              <a:xfrm>
                <a:off x="705870" y="8252068"/>
                <a:ext cx="4453686" cy="3083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ko-KR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•</a:t>
                </a: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허약 체질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altLang="ko-KR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•</a:t>
                </a: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선천성 질병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altLang="ko-KR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•</a:t>
                </a: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뛰어난 체력</a:t>
                </a:r>
                <a:endPara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13321975" y="2274921"/>
              <a:ext cx="6236208" cy="8949478"/>
              <a:chOff x="6881749" y="2274921"/>
              <a:chExt cx="6236208" cy="8949478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 rotWithShape="1">
              <a:blip r:embed="rId2"/>
              <a:srcRect l="26426" r="51199" b="46811"/>
              <a:stretch/>
            </p:blipFill>
            <p:spPr>
              <a:xfrm>
                <a:off x="7729407" y="2274921"/>
                <a:ext cx="4784749" cy="4524388"/>
              </a:xfrm>
              <a:prstGeom prst="rect">
                <a:avLst/>
              </a:prstGeom>
            </p:spPr>
          </p:pic>
          <p:sp>
            <p:nvSpPr>
              <p:cNvPr id="6" name="직사각형 5"/>
              <p:cNvSpPr/>
              <p:nvPr/>
            </p:nvSpPr>
            <p:spPr>
              <a:xfrm>
                <a:off x="6881749" y="8140478"/>
                <a:ext cx="6147534" cy="3083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•균형 잡힌 식생활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•규칙적인 운동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•청결한 개인위생</a:t>
                </a:r>
                <a:endPara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5" name="모서리가 둥근 직사각형 34"/>
              <p:cNvSpPr/>
              <p:nvPr/>
            </p:nvSpPr>
            <p:spPr>
              <a:xfrm>
                <a:off x="6881749" y="7003634"/>
                <a:ext cx="6236208" cy="950976"/>
              </a:xfrm>
              <a:prstGeom prst="roundRect">
                <a:avLst>
                  <a:gd name="adj" fmla="val 50000"/>
                </a:avLst>
              </a:prstGeom>
              <a:solidFill>
                <a:srgbClr val="A588B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549938" y="7053878"/>
                <a:ext cx="2899833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생활 습관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6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건강에 영향을 주는 요인을 살펴요</a:t>
              </a: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1" name="타원 20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rcRect l="51909" t="5907" r="25716" b="46810"/>
          <a:stretch/>
        </p:blipFill>
        <p:spPr>
          <a:xfrm>
            <a:off x="5237818" y="2616615"/>
            <a:ext cx="5057568" cy="425132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rcRect l="74594" t="11810" r="3031" b="46811"/>
          <a:stretch/>
        </p:blipFill>
        <p:spPr>
          <a:xfrm>
            <a:off x="13625370" y="2791831"/>
            <a:ext cx="5984055" cy="4401977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4259818" y="7208798"/>
            <a:ext cx="7013568" cy="3223569"/>
            <a:chOff x="15054827" y="14225732"/>
            <a:chExt cx="7013568" cy="3223569"/>
          </a:xfrm>
        </p:grpSpPr>
        <p:grpSp>
          <p:nvGrpSpPr>
            <p:cNvPr id="7" name="그룹 6"/>
            <p:cNvGrpSpPr/>
            <p:nvPr/>
          </p:nvGrpSpPr>
          <p:grpSpPr>
            <a:xfrm>
              <a:off x="15054827" y="14225732"/>
              <a:ext cx="7013568" cy="3223569"/>
              <a:chOff x="15054827" y="14225732"/>
              <a:chExt cx="7013568" cy="3223569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15054827" y="15362576"/>
                <a:ext cx="7013568" cy="2086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•맑은 공기</a:t>
                </a:r>
                <a:r>
                  <a:rPr lang="en-US" altLang="ko-KR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깨끗한 물</a:t>
                </a:r>
                <a:endPara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•자연 친화적 환경</a:t>
                </a:r>
                <a:endPara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8" name="모서리가 둥근 직사각형 37"/>
              <p:cNvSpPr/>
              <p:nvPr/>
            </p:nvSpPr>
            <p:spPr>
              <a:xfrm>
                <a:off x="15443507" y="14225732"/>
                <a:ext cx="6236208" cy="950976"/>
              </a:xfrm>
              <a:prstGeom prst="roundRect">
                <a:avLst>
                  <a:gd name="adj" fmla="val 50000"/>
                </a:avLst>
              </a:prstGeom>
              <a:solidFill>
                <a:srgbClr val="A588B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7859496" y="14275976"/>
              <a:ext cx="1404231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환경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48" name="직사각형 47"/>
          <p:cNvSpPr/>
          <p:nvPr/>
        </p:nvSpPr>
        <p:spPr>
          <a:xfrm>
            <a:off x="13499294" y="8345642"/>
            <a:ext cx="583938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•건강보험 제도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•학생 </a:t>
            </a:r>
            <a:r>
              <a:rPr lang="ko-KR" altLang="en-US" sz="5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건강검사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•보건의료 서비스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13499294" y="7208798"/>
            <a:ext cx="6236208" cy="950976"/>
          </a:xfrm>
          <a:prstGeom prst="roundRect">
            <a:avLst>
              <a:gd name="adj" fmla="val 50000"/>
            </a:avLst>
          </a:prstGeom>
          <a:solidFill>
            <a:srgbClr val="A588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167484" y="7259042"/>
            <a:ext cx="2899833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 제도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09930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7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올바른 생활 습관이 </a:t>
              </a:r>
              <a:r>
                <a:rPr lang="ko-KR" altLang="en-US" sz="5500" dirty="0" smtClean="0"/>
                <a:t>건강을 만들어요</a:t>
              </a:r>
              <a:endParaRPr lang="ko-KR" altLang="en-US" sz="5500" dirty="0"/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9" name="타원 28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68" y="5423866"/>
            <a:ext cx="5626862" cy="371862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1652359" y="4183273"/>
            <a:ext cx="6126480" cy="903101"/>
            <a:chOff x="4992624" y="12058801"/>
            <a:chExt cx="6126480" cy="903101"/>
          </a:xfrm>
        </p:grpSpPr>
        <p:sp>
          <p:nvSpPr>
            <p:cNvPr id="6" name="직사각형 5"/>
            <p:cNvSpPr/>
            <p:nvPr/>
          </p:nvSpPr>
          <p:spPr>
            <a:xfrm>
              <a:off x="4992624" y="12058801"/>
              <a:ext cx="6126480" cy="903101"/>
            </a:xfrm>
            <a:prstGeom prst="rect">
              <a:avLst/>
            </a:prstGeom>
            <a:solidFill>
              <a:srgbClr val="8CC55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07328" y="12085107"/>
              <a:ext cx="5697073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규칙적인 운동 습관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8149637" y="6449147"/>
            <a:ext cx="1508355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➊ 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주일에 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번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30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 이상 규칙적으로 운동해요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➋ 바깥에서 몸을 움직이는 운동 시간을 늘려요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3630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7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올바른 생활 습관이 </a:t>
              </a:r>
              <a:r>
                <a:rPr lang="ko-KR" altLang="en-US" sz="5500" dirty="0" smtClean="0"/>
                <a:t>건강을 만들어요</a:t>
              </a:r>
              <a:endParaRPr lang="ko-KR" altLang="en-US" sz="5500" dirty="0"/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9" name="타원 28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22" y="5405127"/>
            <a:ext cx="5070563" cy="4174763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1182873" y="4064623"/>
            <a:ext cx="7439175" cy="903101"/>
            <a:chOff x="4992624" y="12058801"/>
            <a:chExt cx="7439175" cy="903101"/>
          </a:xfrm>
        </p:grpSpPr>
        <p:sp>
          <p:nvSpPr>
            <p:cNvPr id="18" name="직사각형 17"/>
            <p:cNvSpPr/>
            <p:nvPr/>
          </p:nvSpPr>
          <p:spPr>
            <a:xfrm>
              <a:off x="4992624" y="12058801"/>
              <a:ext cx="7439175" cy="903101"/>
            </a:xfrm>
            <a:prstGeom prst="rect">
              <a:avLst/>
            </a:prstGeom>
            <a:solidFill>
              <a:srgbClr val="8CC55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52024" y="12085107"/>
              <a:ext cx="7192675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건강한 환경 만들기 습관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8149637" y="6449147"/>
            <a:ext cx="1532130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➊ 플라스틱 용기나 일회용품을 사용하지 않아요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➋ 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비닐봉지 대신 친환경 가방을 이용해요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835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7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올바른 생활 습관이 </a:t>
              </a:r>
              <a:r>
                <a:rPr lang="ko-KR" altLang="en-US" sz="5500" dirty="0" smtClean="0"/>
                <a:t>건강을 만들어요</a:t>
              </a:r>
              <a:endParaRPr lang="ko-KR" altLang="en-US" sz="5500" dirty="0"/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9" name="타원 28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4" y="5512769"/>
            <a:ext cx="5956385" cy="3573830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1822454" y="4183273"/>
            <a:ext cx="5518935" cy="903101"/>
            <a:chOff x="4992624" y="12058801"/>
            <a:chExt cx="5518935" cy="903101"/>
          </a:xfrm>
        </p:grpSpPr>
        <p:sp>
          <p:nvSpPr>
            <p:cNvPr id="24" name="직사각형 23"/>
            <p:cNvSpPr/>
            <p:nvPr/>
          </p:nvSpPr>
          <p:spPr>
            <a:xfrm>
              <a:off x="4992624" y="12058801"/>
              <a:ext cx="5518935" cy="903101"/>
            </a:xfrm>
            <a:prstGeom prst="rect">
              <a:avLst/>
            </a:prstGeom>
            <a:solidFill>
              <a:srgbClr val="8CC55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31373" y="12085107"/>
              <a:ext cx="5046253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건강한 수면 습관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41" name="직사각형 40"/>
          <p:cNvSpPr/>
          <p:nvPr/>
        </p:nvSpPr>
        <p:spPr>
          <a:xfrm>
            <a:off x="8149637" y="6449147"/>
            <a:ext cx="1508355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➊ 잠자리에서 스마트폰을 사용하지 않아요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➋ 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밤에 충분히 잠을 자고 아침에 일찍 일어나요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3703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7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올바른 생활 습관이 </a:t>
              </a:r>
              <a:r>
                <a:rPr lang="ko-KR" altLang="en-US" sz="5500" dirty="0" smtClean="0"/>
                <a:t>건강을 만들어요</a:t>
              </a:r>
              <a:endParaRPr lang="ko-KR" altLang="en-US" sz="5500" dirty="0"/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9" name="타원 28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4" y="5677361"/>
            <a:ext cx="5234506" cy="3159854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1822454" y="4209579"/>
            <a:ext cx="5518935" cy="903101"/>
            <a:chOff x="4992624" y="12058801"/>
            <a:chExt cx="5518935" cy="903101"/>
          </a:xfrm>
        </p:grpSpPr>
        <p:sp>
          <p:nvSpPr>
            <p:cNvPr id="18" name="직사각형 17"/>
            <p:cNvSpPr/>
            <p:nvPr/>
          </p:nvSpPr>
          <p:spPr>
            <a:xfrm>
              <a:off x="4992624" y="12058801"/>
              <a:ext cx="5518935" cy="903101"/>
            </a:xfrm>
            <a:prstGeom prst="rect">
              <a:avLst/>
            </a:prstGeom>
            <a:solidFill>
              <a:srgbClr val="8CC55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31373" y="12085107"/>
              <a:ext cx="5046253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올바른 식사 습관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41" name="직사각형 40"/>
          <p:cNvSpPr/>
          <p:nvPr/>
        </p:nvSpPr>
        <p:spPr>
          <a:xfrm>
            <a:off x="8149637" y="6449147"/>
            <a:ext cx="1508355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➊ 매일 아침 식사를 해요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➋ 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다양한 식품을 골고루 섭취해요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5683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2310" y="1733273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세상에서 나를 가장 사랑하고 정성껏 키워 주시는 부모님께 감사한 마음을 담아 편지를 써 보세요."/>
          <p:cNvSpPr txBox="1"/>
          <p:nvPr/>
        </p:nvSpPr>
        <p:spPr>
          <a:xfrm>
            <a:off x="2837318" y="1542557"/>
            <a:ext cx="19195180" cy="2159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활동</a:t>
            </a:r>
            <a:r>
              <a:rPr lang="en-US" altLang="ko-KR" sz="5500" dirty="0"/>
              <a:t>13 ‘</a:t>
            </a:r>
            <a:r>
              <a:rPr lang="ko-KR" altLang="en-US" sz="5500" dirty="0"/>
              <a:t>나의 건강 상태 </a:t>
            </a:r>
            <a:r>
              <a:rPr lang="ko-KR" altLang="en-US" sz="5500" dirty="0" err="1"/>
              <a:t>알아보기’를</a:t>
            </a:r>
            <a:r>
              <a:rPr lang="ko-KR" altLang="en-US" sz="5500" dirty="0"/>
              <a:t> 참고하여 내가 꼭 실천할 건강 습관 활동을 </a:t>
            </a:r>
            <a:r>
              <a:rPr lang="en-US" altLang="ko-KR" sz="5500" dirty="0"/>
              <a:t>1</a:t>
            </a:r>
            <a:r>
              <a:rPr lang="ko-KR" altLang="en-US" sz="5500" dirty="0"/>
              <a:t>가지씩 써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pic>
        <p:nvPicPr>
          <p:cNvPr id="43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부모님께 감사 편지 쓰기"/>
          <p:cNvSpPr txBox="1"/>
          <p:nvPr/>
        </p:nvSpPr>
        <p:spPr>
          <a:xfrm>
            <a:off x="4571999" y="484984"/>
            <a:ext cx="10607041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건강 생활 잘</a:t>
            </a:r>
            <a:r>
              <a:rPr lang="en-US" altLang="ko-KR" sz="5500" dirty="0"/>
              <a:t>! </a:t>
            </a:r>
            <a:r>
              <a:rPr lang="ko-KR" altLang="en-US" sz="5500" dirty="0"/>
              <a:t>잘</a:t>
            </a:r>
            <a:r>
              <a:rPr lang="en-US" altLang="ko-KR" sz="5500" dirty="0"/>
              <a:t>! </a:t>
            </a:r>
            <a:r>
              <a:rPr lang="ko-KR" altLang="en-US" sz="5500" dirty="0"/>
              <a:t>잘</a:t>
            </a:r>
            <a:r>
              <a:rPr lang="en-US" altLang="ko-KR" sz="5500" dirty="0"/>
              <a:t>! </a:t>
            </a:r>
            <a:r>
              <a:rPr lang="ko-KR" altLang="en-US" sz="5500" dirty="0"/>
              <a:t>미션 만들기</a:t>
            </a:r>
          </a:p>
        </p:txBody>
      </p:sp>
      <p:pic>
        <p:nvPicPr>
          <p:cNvPr id="45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32498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" name="그룹 45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47" name="그룹 46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49" name="이미지" descr="이미지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50" name="직사각형 49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48" name="직사각형 47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14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568641" y="3871688"/>
            <a:ext cx="19463857" cy="9098661"/>
            <a:chOff x="2568641" y="3557643"/>
            <a:chExt cx="19463857" cy="9098661"/>
          </a:xfrm>
        </p:grpSpPr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68641" y="3557643"/>
              <a:ext cx="19463857" cy="9098661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3172897" y="4590661"/>
              <a:ext cx="18249880" cy="7445829"/>
            </a:xfrm>
            <a:prstGeom prst="rect">
              <a:avLst/>
            </a:prstGeom>
            <a:solidFill>
              <a:srgbClr val="FEF5E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sp>
        <p:nvSpPr>
          <p:cNvPr id="55" name="모서리가 둥근 직사각형 54"/>
          <p:cNvSpPr/>
          <p:nvPr/>
        </p:nvSpPr>
        <p:spPr>
          <a:xfrm>
            <a:off x="3425150" y="4476667"/>
            <a:ext cx="17864545" cy="20720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425147" y="5049658"/>
            <a:ext cx="4206956" cy="784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신체적 건강</a:t>
            </a:r>
            <a:endParaRPr lang="ko-KR" altLang="en-US" sz="5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13497455" y="4711408"/>
            <a:ext cx="1440001" cy="1440000"/>
            <a:chOff x="4164826" y="6467438"/>
            <a:chExt cx="474074" cy="590437"/>
          </a:xfrm>
        </p:grpSpPr>
        <p:sp>
          <p:nvSpPr>
            <p:cNvPr id="72" name="타원 71"/>
            <p:cNvSpPr/>
            <p:nvPr/>
          </p:nvSpPr>
          <p:spPr>
            <a:xfrm>
              <a:off x="4164826" y="6467438"/>
              <a:ext cx="474074" cy="5904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240436" y="6592231"/>
              <a:ext cx="322853" cy="321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잘</a:t>
              </a:r>
              <a:endParaRPr lang="ko-KR" altLang="en-US" sz="5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4" name="모서리가 둥근 직사각형 73"/>
          <p:cNvSpPr/>
          <p:nvPr/>
        </p:nvSpPr>
        <p:spPr>
          <a:xfrm>
            <a:off x="3371875" y="6760159"/>
            <a:ext cx="17864545" cy="27312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3371875" y="7296395"/>
            <a:ext cx="4206956" cy="784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정신적 건강</a:t>
            </a:r>
            <a:endParaRPr lang="ko-KR" altLang="en-US" sz="5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811548" y="7637587"/>
            <a:ext cx="184729" cy="784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5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3371875" y="9725846"/>
            <a:ext cx="17864545" cy="27096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3371875" y="10044006"/>
            <a:ext cx="4206956" cy="784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사회적 건강</a:t>
            </a:r>
            <a:endParaRPr lang="ko-KR" altLang="en-US" sz="5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236359" y="5005316"/>
            <a:ext cx="440458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매일 아침밥을 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005847" y="5005316"/>
            <a:ext cx="447473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먹겠습니다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7375722" y="7190824"/>
            <a:ext cx="1036099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하루에 한 가지씩 나의 장점을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8150867" y="8443345"/>
            <a:ext cx="719491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생각하겠습니다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198765" y="9977235"/>
            <a:ext cx="875388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친구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들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에게 따뜻한 말을 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8236359" y="11344653"/>
            <a:ext cx="566619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건네겠습니다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18082667" y="6963771"/>
            <a:ext cx="1440001" cy="1440000"/>
            <a:chOff x="4795070" y="6309926"/>
            <a:chExt cx="474074" cy="590437"/>
          </a:xfrm>
        </p:grpSpPr>
        <p:sp>
          <p:nvSpPr>
            <p:cNvPr id="57" name="타원 56"/>
            <p:cNvSpPr/>
            <p:nvPr/>
          </p:nvSpPr>
          <p:spPr>
            <a:xfrm>
              <a:off x="4795070" y="6309926"/>
              <a:ext cx="474074" cy="5904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70680" y="6434719"/>
              <a:ext cx="322853" cy="321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잘</a:t>
              </a:r>
              <a:endParaRPr lang="ko-KR" altLang="en-US" sz="5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16315887" y="9804464"/>
            <a:ext cx="1440001" cy="1440000"/>
            <a:chOff x="3949379" y="6467438"/>
            <a:chExt cx="474074" cy="590437"/>
          </a:xfrm>
        </p:grpSpPr>
        <p:sp>
          <p:nvSpPr>
            <p:cNvPr id="60" name="타원 59"/>
            <p:cNvSpPr/>
            <p:nvPr/>
          </p:nvSpPr>
          <p:spPr>
            <a:xfrm>
              <a:off x="3949379" y="6467438"/>
              <a:ext cx="474074" cy="5904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24989" y="6592231"/>
              <a:ext cx="322853" cy="321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잘</a:t>
              </a:r>
              <a:endParaRPr lang="ko-KR" altLang="en-US" sz="5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79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2310" y="1733273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세상에서 나를 가장 사랑하고 정성껏 키워 주시는 부모님께 감사한 마음을 담아 편지를 써 보세요."/>
          <p:cNvSpPr txBox="1"/>
          <p:nvPr/>
        </p:nvSpPr>
        <p:spPr>
          <a:xfrm>
            <a:off x="2837318" y="1542557"/>
            <a:ext cx="19195180" cy="2159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내가 계획한 건강 생활 습관 활동 </a:t>
            </a:r>
            <a:r>
              <a:rPr lang="en-US" altLang="ko-KR" sz="5500" dirty="0"/>
              <a:t>3</a:t>
            </a:r>
            <a:r>
              <a:rPr lang="ko-KR" altLang="en-US" sz="5500" dirty="0"/>
              <a:t>가지를 </a:t>
            </a:r>
            <a:r>
              <a:rPr lang="en-US" altLang="ko-KR" sz="5500" dirty="0"/>
              <a:t>1</a:t>
            </a:r>
            <a:r>
              <a:rPr lang="ko-KR" altLang="en-US" sz="5500" dirty="0"/>
              <a:t>주일 동안 실천해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pic>
        <p:nvPicPr>
          <p:cNvPr id="43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부모님께 감사 편지 쓰기"/>
          <p:cNvSpPr txBox="1"/>
          <p:nvPr/>
        </p:nvSpPr>
        <p:spPr>
          <a:xfrm>
            <a:off x="4571999" y="484984"/>
            <a:ext cx="10607041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건강 생활 잘</a:t>
            </a:r>
            <a:r>
              <a:rPr lang="en-US" altLang="ko-KR" sz="5500" dirty="0"/>
              <a:t>! </a:t>
            </a:r>
            <a:r>
              <a:rPr lang="ko-KR" altLang="en-US" sz="5500" dirty="0"/>
              <a:t>잘</a:t>
            </a:r>
            <a:r>
              <a:rPr lang="en-US" altLang="ko-KR" sz="5500" dirty="0"/>
              <a:t>! </a:t>
            </a:r>
            <a:r>
              <a:rPr lang="ko-KR" altLang="en-US" sz="5500" dirty="0"/>
              <a:t>잘</a:t>
            </a:r>
            <a:r>
              <a:rPr lang="en-US" altLang="ko-KR" sz="5500" dirty="0"/>
              <a:t>! </a:t>
            </a:r>
            <a:r>
              <a:rPr lang="ko-KR" altLang="en-US" sz="5500" dirty="0"/>
              <a:t>미션 만들기</a:t>
            </a:r>
          </a:p>
        </p:txBody>
      </p:sp>
      <p:pic>
        <p:nvPicPr>
          <p:cNvPr id="45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32498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" name="그룹 45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47" name="그룹 46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49" name="이미지" descr="이미지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50" name="직사각형 49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48" name="직사각형 47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14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106155" y="4062404"/>
            <a:ext cx="3980736" cy="4185484"/>
            <a:chOff x="2273760" y="4062404"/>
            <a:chExt cx="3980736" cy="4185484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2273760" y="4104723"/>
              <a:ext cx="3980736" cy="4143165"/>
            </a:xfrm>
            <a:prstGeom prst="roundRect">
              <a:avLst/>
            </a:prstGeom>
            <a:solidFill>
              <a:schemeClr val="bg1"/>
            </a:solidFill>
            <a:ln w="57150" cap="flat">
              <a:solidFill>
                <a:srgbClr val="E3D2E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2273760" y="4062404"/>
              <a:ext cx="3980736" cy="114967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FDC9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1" name="부모님께 감사 편지 쓰기"/>
            <p:cNvSpPr txBox="1"/>
            <p:nvPr/>
          </p:nvSpPr>
          <p:spPr>
            <a:xfrm>
              <a:off x="3218664" y="4104723"/>
              <a:ext cx="2090929" cy="9610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ct val="160000"/>
                </a:lnSpc>
                <a:defRPr sz="6500" b="1">
                  <a:solidFill>
                    <a:srgbClr val="6F2F9A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5500" dirty="0" smtClean="0">
                  <a:solidFill>
                    <a:schemeClr val="tx1"/>
                  </a:solidFill>
                </a:rPr>
                <a:t>1</a:t>
              </a:r>
              <a:r>
                <a:rPr lang="ko-KR" altLang="en-US" sz="5500" dirty="0" smtClean="0">
                  <a:solidFill>
                    <a:schemeClr val="tx1"/>
                  </a:solidFill>
                </a:rPr>
                <a:t>일차</a:t>
              </a:r>
              <a:endParaRPr lang="ko-KR" altLang="en-US" sz="5500" dirty="0">
                <a:solidFill>
                  <a:schemeClr val="tx1"/>
                </a:solidFill>
              </a:endParaRPr>
            </a:p>
          </p:txBody>
        </p:sp>
        <p:sp>
          <p:nvSpPr>
            <p:cNvPr id="42" name="부모님께 감사 편지 쓰기"/>
            <p:cNvSpPr txBox="1"/>
            <p:nvPr/>
          </p:nvSpPr>
          <p:spPr>
            <a:xfrm>
              <a:off x="2557950" y="5360335"/>
              <a:ext cx="3412356" cy="9610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ct val="160000"/>
                </a:lnSpc>
                <a:defRPr sz="6500" b="1">
                  <a:solidFill>
                    <a:srgbClr val="6F2F9A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4800" u="sng" dirty="0">
                  <a:solidFill>
                    <a:schemeClr val="tx1"/>
                  </a:solidFill>
                </a:rPr>
                <a:t> </a:t>
              </a:r>
              <a:r>
                <a:rPr lang="en-US" altLang="ko-KR" sz="4800" u="sng" dirty="0" smtClean="0">
                  <a:solidFill>
                    <a:schemeClr val="tx1"/>
                  </a:solidFill>
                </a:rPr>
                <a:t>    </a:t>
              </a:r>
              <a:r>
                <a:rPr lang="ko-KR" altLang="en-US" sz="4800" dirty="0" smtClean="0">
                  <a:solidFill>
                    <a:schemeClr val="tx1"/>
                  </a:solidFill>
                </a:rPr>
                <a:t>월  </a:t>
              </a:r>
              <a:r>
                <a:rPr lang="ko-KR" altLang="en-US" sz="4800" u="sng" dirty="0" smtClean="0">
                  <a:solidFill>
                    <a:schemeClr val="tx1"/>
                  </a:solidFill>
                </a:rPr>
                <a:t>     </a:t>
              </a:r>
              <a:r>
                <a:rPr lang="ko-KR" altLang="en-US" sz="4800" dirty="0" smtClean="0">
                  <a:solidFill>
                    <a:schemeClr val="tx1"/>
                  </a:solidFill>
                </a:rPr>
                <a:t>일</a:t>
              </a:r>
              <a:endParaRPr lang="ko-KR" altLang="en-US" sz="4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5448427" y="4062404"/>
            <a:ext cx="3980736" cy="4185484"/>
            <a:chOff x="2273760" y="4062404"/>
            <a:chExt cx="3980736" cy="4185484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2273760" y="4104723"/>
              <a:ext cx="3980736" cy="4143165"/>
            </a:xfrm>
            <a:prstGeom prst="roundRect">
              <a:avLst/>
            </a:prstGeom>
            <a:solidFill>
              <a:schemeClr val="bg1"/>
            </a:solidFill>
            <a:ln w="57150" cap="flat">
              <a:solidFill>
                <a:srgbClr val="E3D2E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2" name="양쪽 모서리가 둥근 사각형 61"/>
            <p:cNvSpPr/>
            <p:nvPr/>
          </p:nvSpPr>
          <p:spPr>
            <a:xfrm>
              <a:off x="2273760" y="4062404"/>
              <a:ext cx="3980736" cy="114967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9B7D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3" name="부모님께 감사 편지 쓰기"/>
            <p:cNvSpPr txBox="1"/>
            <p:nvPr/>
          </p:nvSpPr>
          <p:spPr>
            <a:xfrm>
              <a:off x="3218664" y="4104723"/>
              <a:ext cx="2090929" cy="9610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ct val="160000"/>
                </a:lnSpc>
                <a:defRPr sz="6500" b="1">
                  <a:solidFill>
                    <a:srgbClr val="6F2F9A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5500" dirty="0" smtClean="0">
                  <a:solidFill>
                    <a:schemeClr val="tx1"/>
                  </a:solidFill>
                </a:rPr>
                <a:t>2</a:t>
              </a:r>
              <a:r>
                <a:rPr lang="ko-KR" altLang="en-US" sz="5500" dirty="0" smtClean="0">
                  <a:solidFill>
                    <a:schemeClr val="tx1"/>
                  </a:solidFill>
                </a:rPr>
                <a:t>일차</a:t>
              </a:r>
              <a:endParaRPr lang="ko-KR" altLang="en-US" sz="5500" dirty="0">
                <a:solidFill>
                  <a:schemeClr val="tx1"/>
                </a:solidFill>
              </a:endParaRPr>
            </a:p>
          </p:txBody>
        </p:sp>
        <p:sp>
          <p:nvSpPr>
            <p:cNvPr id="64" name="부모님께 감사 편지 쓰기"/>
            <p:cNvSpPr txBox="1"/>
            <p:nvPr/>
          </p:nvSpPr>
          <p:spPr>
            <a:xfrm>
              <a:off x="2557950" y="5360335"/>
              <a:ext cx="3412356" cy="9610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ct val="160000"/>
                </a:lnSpc>
                <a:defRPr sz="6500" b="1">
                  <a:solidFill>
                    <a:srgbClr val="6F2F9A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4800" u="sng" dirty="0">
                  <a:solidFill>
                    <a:schemeClr val="tx1"/>
                  </a:solidFill>
                </a:rPr>
                <a:t> </a:t>
              </a:r>
              <a:r>
                <a:rPr lang="en-US" altLang="ko-KR" sz="4800" u="sng" dirty="0" smtClean="0">
                  <a:solidFill>
                    <a:schemeClr val="tx1"/>
                  </a:solidFill>
                </a:rPr>
                <a:t>    </a:t>
              </a:r>
              <a:r>
                <a:rPr lang="ko-KR" altLang="en-US" sz="4800" dirty="0" smtClean="0">
                  <a:solidFill>
                    <a:schemeClr val="tx1"/>
                  </a:solidFill>
                </a:rPr>
                <a:t>월  </a:t>
              </a:r>
              <a:r>
                <a:rPr lang="ko-KR" altLang="en-US" sz="4800" u="sng" dirty="0" smtClean="0">
                  <a:solidFill>
                    <a:schemeClr val="tx1"/>
                  </a:solidFill>
                </a:rPr>
                <a:t>     </a:t>
              </a:r>
              <a:r>
                <a:rPr lang="ko-KR" altLang="en-US" sz="4800" dirty="0" smtClean="0">
                  <a:solidFill>
                    <a:schemeClr val="tx1"/>
                  </a:solidFill>
                </a:rPr>
                <a:t>일</a:t>
              </a:r>
              <a:endParaRPr lang="ko-KR" altLang="en-US" sz="4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9790699" y="4045278"/>
            <a:ext cx="3980736" cy="4185484"/>
            <a:chOff x="2273760" y="4062404"/>
            <a:chExt cx="3980736" cy="4185484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2273760" y="4104723"/>
              <a:ext cx="3980736" cy="4143165"/>
            </a:xfrm>
            <a:prstGeom prst="roundRect">
              <a:avLst/>
            </a:prstGeom>
            <a:solidFill>
              <a:schemeClr val="bg1"/>
            </a:solidFill>
            <a:ln w="57150" cap="flat">
              <a:solidFill>
                <a:srgbClr val="E3D2E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7" name="양쪽 모서리가 둥근 사각형 66"/>
            <p:cNvSpPr/>
            <p:nvPr/>
          </p:nvSpPr>
          <p:spPr>
            <a:xfrm>
              <a:off x="2273760" y="4062404"/>
              <a:ext cx="3980736" cy="114967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CD1D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8" name="부모님께 감사 편지 쓰기"/>
            <p:cNvSpPr txBox="1"/>
            <p:nvPr/>
          </p:nvSpPr>
          <p:spPr>
            <a:xfrm>
              <a:off x="3218664" y="4104723"/>
              <a:ext cx="2090929" cy="9610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ct val="160000"/>
                </a:lnSpc>
                <a:defRPr sz="6500" b="1">
                  <a:solidFill>
                    <a:srgbClr val="6F2F9A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5500" dirty="0" smtClean="0">
                  <a:solidFill>
                    <a:schemeClr val="tx1"/>
                  </a:solidFill>
                </a:rPr>
                <a:t>3</a:t>
              </a:r>
              <a:r>
                <a:rPr lang="ko-KR" altLang="en-US" sz="5500" dirty="0" smtClean="0">
                  <a:solidFill>
                    <a:schemeClr val="tx1"/>
                  </a:solidFill>
                </a:rPr>
                <a:t>일차</a:t>
              </a:r>
              <a:endParaRPr lang="ko-KR" altLang="en-US" sz="5500" dirty="0">
                <a:solidFill>
                  <a:schemeClr val="tx1"/>
                </a:solidFill>
              </a:endParaRPr>
            </a:p>
          </p:txBody>
        </p:sp>
        <p:sp>
          <p:nvSpPr>
            <p:cNvPr id="69" name="부모님께 감사 편지 쓰기"/>
            <p:cNvSpPr txBox="1"/>
            <p:nvPr/>
          </p:nvSpPr>
          <p:spPr>
            <a:xfrm>
              <a:off x="2557950" y="5360335"/>
              <a:ext cx="3412356" cy="9610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ct val="160000"/>
                </a:lnSpc>
                <a:defRPr sz="6500" b="1">
                  <a:solidFill>
                    <a:srgbClr val="6F2F9A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4800" u="sng" dirty="0">
                  <a:solidFill>
                    <a:schemeClr val="tx1"/>
                  </a:solidFill>
                </a:rPr>
                <a:t> </a:t>
              </a:r>
              <a:r>
                <a:rPr lang="en-US" altLang="ko-KR" sz="4800" u="sng" dirty="0" smtClean="0">
                  <a:solidFill>
                    <a:schemeClr val="tx1"/>
                  </a:solidFill>
                </a:rPr>
                <a:t>    </a:t>
              </a:r>
              <a:r>
                <a:rPr lang="ko-KR" altLang="en-US" sz="4800" dirty="0" smtClean="0">
                  <a:solidFill>
                    <a:schemeClr val="tx1"/>
                  </a:solidFill>
                </a:rPr>
                <a:t>월  </a:t>
              </a:r>
              <a:r>
                <a:rPr lang="ko-KR" altLang="en-US" sz="4800" u="sng" dirty="0" smtClean="0">
                  <a:solidFill>
                    <a:schemeClr val="tx1"/>
                  </a:solidFill>
                </a:rPr>
                <a:t>     </a:t>
              </a:r>
              <a:r>
                <a:rPr lang="ko-KR" altLang="en-US" sz="4800" dirty="0" smtClean="0">
                  <a:solidFill>
                    <a:schemeClr val="tx1"/>
                  </a:solidFill>
                </a:rPr>
                <a:t>일</a:t>
              </a:r>
              <a:endParaRPr lang="ko-KR" altLang="en-US" sz="4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14132971" y="4045278"/>
            <a:ext cx="3980736" cy="4185484"/>
            <a:chOff x="2273760" y="4062404"/>
            <a:chExt cx="3980736" cy="4185484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2273760" y="4104723"/>
              <a:ext cx="3980736" cy="4143165"/>
            </a:xfrm>
            <a:prstGeom prst="roundRect">
              <a:avLst/>
            </a:prstGeom>
            <a:solidFill>
              <a:schemeClr val="bg1"/>
            </a:solidFill>
            <a:ln w="57150" cap="flat">
              <a:solidFill>
                <a:srgbClr val="E3D2E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7" name="양쪽 모서리가 둥근 사각형 76"/>
            <p:cNvSpPr/>
            <p:nvPr/>
          </p:nvSpPr>
          <p:spPr>
            <a:xfrm>
              <a:off x="2273760" y="4062404"/>
              <a:ext cx="3980736" cy="114967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9C17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81" name="부모님께 감사 편지 쓰기"/>
            <p:cNvSpPr txBox="1"/>
            <p:nvPr/>
          </p:nvSpPr>
          <p:spPr>
            <a:xfrm>
              <a:off x="3218664" y="4104723"/>
              <a:ext cx="2090929" cy="9610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ct val="160000"/>
                </a:lnSpc>
                <a:defRPr sz="6500" b="1">
                  <a:solidFill>
                    <a:srgbClr val="6F2F9A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5500" dirty="0" smtClean="0">
                  <a:solidFill>
                    <a:schemeClr val="tx1"/>
                  </a:solidFill>
                </a:rPr>
                <a:t>4</a:t>
              </a:r>
              <a:r>
                <a:rPr lang="ko-KR" altLang="en-US" sz="5500" dirty="0" smtClean="0">
                  <a:solidFill>
                    <a:schemeClr val="tx1"/>
                  </a:solidFill>
                </a:rPr>
                <a:t>일차</a:t>
              </a:r>
              <a:endParaRPr lang="ko-KR" altLang="en-US" sz="5500" dirty="0">
                <a:solidFill>
                  <a:schemeClr val="tx1"/>
                </a:solidFill>
              </a:endParaRPr>
            </a:p>
          </p:txBody>
        </p:sp>
        <p:sp>
          <p:nvSpPr>
            <p:cNvPr id="82" name="부모님께 감사 편지 쓰기"/>
            <p:cNvSpPr txBox="1"/>
            <p:nvPr/>
          </p:nvSpPr>
          <p:spPr>
            <a:xfrm>
              <a:off x="2557950" y="5360335"/>
              <a:ext cx="3412356" cy="9610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ct val="160000"/>
                </a:lnSpc>
                <a:defRPr sz="6500" b="1">
                  <a:solidFill>
                    <a:srgbClr val="6F2F9A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4800" u="sng" dirty="0">
                  <a:solidFill>
                    <a:schemeClr val="tx1"/>
                  </a:solidFill>
                </a:rPr>
                <a:t> </a:t>
              </a:r>
              <a:r>
                <a:rPr lang="en-US" altLang="ko-KR" sz="4800" u="sng" dirty="0" smtClean="0">
                  <a:solidFill>
                    <a:schemeClr val="tx1"/>
                  </a:solidFill>
                </a:rPr>
                <a:t>    </a:t>
              </a:r>
              <a:r>
                <a:rPr lang="ko-KR" altLang="en-US" sz="4800" dirty="0" smtClean="0">
                  <a:solidFill>
                    <a:schemeClr val="tx1"/>
                  </a:solidFill>
                </a:rPr>
                <a:t>월  </a:t>
              </a:r>
              <a:r>
                <a:rPr lang="ko-KR" altLang="en-US" sz="4800" u="sng" dirty="0" smtClean="0">
                  <a:solidFill>
                    <a:schemeClr val="tx1"/>
                  </a:solidFill>
                </a:rPr>
                <a:t>     </a:t>
              </a:r>
              <a:r>
                <a:rPr lang="ko-KR" altLang="en-US" sz="4800" dirty="0" smtClean="0">
                  <a:solidFill>
                    <a:schemeClr val="tx1"/>
                  </a:solidFill>
                </a:rPr>
                <a:t>일</a:t>
              </a:r>
              <a:endParaRPr lang="ko-KR" altLang="en-US" sz="4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그룹 91"/>
          <p:cNvGrpSpPr/>
          <p:nvPr/>
        </p:nvGrpSpPr>
        <p:grpSpPr>
          <a:xfrm>
            <a:off x="18475242" y="4045278"/>
            <a:ext cx="3980736" cy="4185484"/>
            <a:chOff x="2273760" y="4062404"/>
            <a:chExt cx="3980736" cy="4185484"/>
          </a:xfrm>
        </p:grpSpPr>
        <p:sp>
          <p:nvSpPr>
            <p:cNvPr id="93" name="모서리가 둥근 직사각형 92"/>
            <p:cNvSpPr/>
            <p:nvPr/>
          </p:nvSpPr>
          <p:spPr>
            <a:xfrm>
              <a:off x="2273760" y="4104723"/>
              <a:ext cx="3980736" cy="4143165"/>
            </a:xfrm>
            <a:prstGeom prst="roundRect">
              <a:avLst/>
            </a:prstGeom>
            <a:solidFill>
              <a:schemeClr val="bg1"/>
            </a:solidFill>
            <a:ln w="57150" cap="flat">
              <a:solidFill>
                <a:srgbClr val="E3D2E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94" name="양쪽 모서리가 둥근 사각형 93"/>
            <p:cNvSpPr/>
            <p:nvPr/>
          </p:nvSpPr>
          <p:spPr>
            <a:xfrm>
              <a:off x="2273760" y="4062404"/>
              <a:ext cx="3980736" cy="114967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397B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95" name="부모님께 감사 편지 쓰기"/>
            <p:cNvSpPr txBox="1"/>
            <p:nvPr/>
          </p:nvSpPr>
          <p:spPr>
            <a:xfrm>
              <a:off x="3218664" y="4104723"/>
              <a:ext cx="2090929" cy="9610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ct val="160000"/>
                </a:lnSpc>
                <a:defRPr sz="6500" b="1">
                  <a:solidFill>
                    <a:srgbClr val="6F2F9A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5500" dirty="0" smtClean="0">
                  <a:solidFill>
                    <a:schemeClr val="tx1"/>
                  </a:solidFill>
                </a:rPr>
                <a:t>5</a:t>
              </a:r>
              <a:r>
                <a:rPr lang="ko-KR" altLang="en-US" sz="5500" dirty="0" smtClean="0">
                  <a:solidFill>
                    <a:schemeClr val="tx1"/>
                  </a:solidFill>
                </a:rPr>
                <a:t>일차</a:t>
              </a:r>
              <a:endParaRPr lang="ko-KR" altLang="en-US" sz="5500" dirty="0">
                <a:solidFill>
                  <a:schemeClr val="tx1"/>
                </a:solidFill>
              </a:endParaRPr>
            </a:p>
          </p:txBody>
        </p:sp>
        <p:sp>
          <p:nvSpPr>
            <p:cNvPr id="96" name="부모님께 감사 편지 쓰기"/>
            <p:cNvSpPr txBox="1"/>
            <p:nvPr/>
          </p:nvSpPr>
          <p:spPr>
            <a:xfrm>
              <a:off x="2557950" y="5360335"/>
              <a:ext cx="3412356" cy="9610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ct val="160000"/>
                </a:lnSpc>
                <a:defRPr sz="6500" b="1">
                  <a:solidFill>
                    <a:srgbClr val="6F2F9A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4800" u="sng" dirty="0">
                  <a:solidFill>
                    <a:schemeClr val="tx1"/>
                  </a:solidFill>
                </a:rPr>
                <a:t> </a:t>
              </a:r>
              <a:r>
                <a:rPr lang="en-US" altLang="ko-KR" sz="4800" u="sng" dirty="0" smtClean="0">
                  <a:solidFill>
                    <a:schemeClr val="tx1"/>
                  </a:solidFill>
                </a:rPr>
                <a:t>    </a:t>
              </a:r>
              <a:r>
                <a:rPr lang="ko-KR" altLang="en-US" sz="4800" dirty="0" smtClean="0">
                  <a:solidFill>
                    <a:schemeClr val="tx1"/>
                  </a:solidFill>
                </a:rPr>
                <a:t>월  </a:t>
              </a:r>
              <a:r>
                <a:rPr lang="ko-KR" altLang="en-US" sz="4800" u="sng" dirty="0" smtClean="0">
                  <a:solidFill>
                    <a:schemeClr val="tx1"/>
                  </a:solidFill>
                </a:rPr>
                <a:t>     </a:t>
              </a:r>
              <a:r>
                <a:rPr lang="ko-KR" altLang="en-US" sz="4800" dirty="0" smtClean="0">
                  <a:solidFill>
                    <a:schemeClr val="tx1"/>
                  </a:solidFill>
                </a:rPr>
                <a:t>일</a:t>
              </a:r>
              <a:endParaRPr lang="ko-KR" altLang="en-US" sz="4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그룹 96"/>
          <p:cNvGrpSpPr/>
          <p:nvPr/>
        </p:nvGrpSpPr>
        <p:grpSpPr>
          <a:xfrm>
            <a:off x="1106155" y="8665475"/>
            <a:ext cx="3980736" cy="4185484"/>
            <a:chOff x="2273760" y="4062404"/>
            <a:chExt cx="3980736" cy="4185484"/>
          </a:xfrm>
        </p:grpSpPr>
        <p:sp>
          <p:nvSpPr>
            <p:cNvPr id="98" name="모서리가 둥근 직사각형 97"/>
            <p:cNvSpPr/>
            <p:nvPr/>
          </p:nvSpPr>
          <p:spPr>
            <a:xfrm>
              <a:off x="2273760" y="4104723"/>
              <a:ext cx="3980736" cy="4143165"/>
            </a:xfrm>
            <a:prstGeom prst="roundRect">
              <a:avLst/>
            </a:prstGeom>
            <a:solidFill>
              <a:schemeClr val="bg1"/>
            </a:solidFill>
            <a:ln w="57150" cap="flat">
              <a:solidFill>
                <a:srgbClr val="E3D2E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99" name="양쪽 모서리가 둥근 사각형 98"/>
            <p:cNvSpPr/>
            <p:nvPr/>
          </p:nvSpPr>
          <p:spPr>
            <a:xfrm>
              <a:off x="2273760" y="4062404"/>
              <a:ext cx="3980736" cy="114967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9B5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00" name="부모님께 감사 편지 쓰기"/>
            <p:cNvSpPr txBox="1"/>
            <p:nvPr/>
          </p:nvSpPr>
          <p:spPr>
            <a:xfrm>
              <a:off x="3218664" y="4104723"/>
              <a:ext cx="2090929" cy="9610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ct val="160000"/>
                </a:lnSpc>
                <a:defRPr sz="6500" b="1">
                  <a:solidFill>
                    <a:srgbClr val="6F2F9A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5500" dirty="0" smtClean="0">
                  <a:solidFill>
                    <a:schemeClr val="tx1"/>
                  </a:solidFill>
                </a:rPr>
                <a:t>6</a:t>
              </a:r>
              <a:r>
                <a:rPr lang="ko-KR" altLang="en-US" sz="5500" dirty="0" smtClean="0">
                  <a:solidFill>
                    <a:schemeClr val="tx1"/>
                  </a:solidFill>
                </a:rPr>
                <a:t>일차</a:t>
              </a:r>
              <a:endParaRPr lang="ko-KR" altLang="en-US" sz="5500" dirty="0">
                <a:solidFill>
                  <a:schemeClr val="tx1"/>
                </a:solidFill>
              </a:endParaRPr>
            </a:p>
          </p:txBody>
        </p:sp>
        <p:sp>
          <p:nvSpPr>
            <p:cNvPr id="101" name="부모님께 감사 편지 쓰기"/>
            <p:cNvSpPr txBox="1"/>
            <p:nvPr/>
          </p:nvSpPr>
          <p:spPr>
            <a:xfrm>
              <a:off x="2557950" y="5360335"/>
              <a:ext cx="3412356" cy="9610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ct val="160000"/>
                </a:lnSpc>
                <a:defRPr sz="6500" b="1">
                  <a:solidFill>
                    <a:srgbClr val="6F2F9A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4800" u="sng" dirty="0">
                  <a:solidFill>
                    <a:schemeClr val="tx1"/>
                  </a:solidFill>
                </a:rPr>
                <a:t> </a:t>
              </a:r>
              <a:r>
                <a:rPr lang="en-US" altLang="ko-KR" sz="4800" u="sng" dirty="0" smtClean="0">
                  <a:solidFill>
                    <a:schemeClr val="tx1"/>
                  </a:solidFill>
                </a:rPr>
                <a:t>    </a:t>
              </a:r>
              <a:r>
                <a:rPr lang="ko-KR" altLang="en-US" sz="4800" dirty="0" smtClean="0">
                  <a:solidFill>
                    <a:schemeClr val="tx1"/>
                  </a:solidFill>
                </a:rPr>
                <a:t>월  </a:t>
              </a:r>
              <a:r>
                <a:rPr lang="ko-KR" altLang="en-US" sz="4800" u="sng" dirty="0" smtClean="0">
                  <a:solidFill>
                    <a:schemeClr val="tx1"/>
                  </a:solidFill>
                </a:rPr>
                <a:t>     </a:t>
              </a:r>
              <a:r>
                <a:rPr lang="ko-KR" altLang="en-US" sz="4800" dirty="0" smtClean="0">
                  <a:solidFill>
                    <a:schemeClr val="tx1"/>
                  </a:solidFill>
                </a:rPr>
                <a:t>일</a:t>
              </a:r>
              <a:endParaRPr lang="ko-KR" altLang="en-US" sz="4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그룹 101"/>
          <p:cNvGrpSpPr/>
          <p:nvPr/>
        </p:nvGrpSpPr>
        <p:grpSpPr>
          <a:xfrm>
            <a:off x="5448427" y="8648349"/>
            <a:ext cx="3980736" cy="4185484"/>
            <a:chOff x="2273760" y="4062404"/>
            <a:chExt cx="3980736" cy="4185484"/>
          </a:xfrm>
        </p:grpSpPr>
        <p:sp>
          <p:nvSpPr>
            <p:cNvPr id="103" name="모서리가 둥근 직사각형 102"/>
            <p:cNvSpPr/>
            <p:nvPr/>
          </p:nvSpPr>
          <p:spPr>
            <a:xfrm>
              <a:off x="2273760" y="4104723"/>
              <a:ext cx="3980736" cy="4143165"/>
            </a:xfrm>
            <a:prstGeom prst="roundRect">
              <a:avLst/>
            </a:prstGeom>
            <a:solidFill>
              <a:schemeClr val="bg1"/>
            </a:solidFill>
            <a:ln w="57150" cap="flat">
              <a:solidFill>
                <a:srgbClr val="E3D2E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04" name="양쪽 모서리가 둥근 사각형 103"/>
            <p:cNvSpPr/>
            <p:nvPr/>
          </p:nvSpPr>
          <p:spPr>
            <a:xfrm>
              <a:off x="2273760" y="4062404"/>
              <a:ext cx="3980736" cy="114967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FC2F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05" name="부모님께 감사 편지 쓰기"/>
            <p:cNvSpPr txBox="1"/>
            <p:nvPr/>
          </p:nvSpPr>
          <p:spPr>
            <a:xfrm>
              <a:off x="3218664" y="4104723"/>
              <a:ext cx="2090929" cy="9610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ct val="160000"/>
                </a:lnSpc>
                <a:defRPr sz="6500" b="1">
                  <a:solidFill>
                    <a:srgbClr val="6F2F9A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5500" dirty="0" smtClean="0">
                  <a:solidFill>
                    <a:schemeClr val="tx1"/>
                  </a:solidFill>
                </a:rPr>
                <a:t>7</a:t>
              </a:r>
              <a:r>
                <a:rPr lang="ko-KR" altLang="en-US" sz="5500" dirty="0" smtClean="0">
                  <a:solidFill>
                    <a:schemeClr val="tx1"/>
                  </a:solidFill>
                </a:rPr>
                <a:t>일차</a:t>
              </a:r>
              <a:endParaRPr lang="ko-KR" altLang="en-US" sz="5500" dirty="0">
                <a:solidFill>
                  <a:schemeClr val="tx1"/>
                </a:solidFill>
              </a:endParaRPr>
            </a:p>
          </p:txBody>
        </p:sp>
        <p:sp>
          <p:nvSpPr>
            <p:cNvPr id="106" name="부모님께 감사 편지 쓰기"/>
            <p:cNvSpPr txBox="1"/>
            <p:nvPr/>
          </p:nvSpPr>
          <p:spPr>
            <a:xfrm>
              <a:off x="2557950" y="5360335"/>
              <a:ext cx="3412356" cy="9610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ct val="160000"/>
                </a:lnSpc>
                <a:defRPr sz="6500" b="1">
                  <a:solidFill>
                    <a:srgbClr val="6F2F9A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4800" u="sng" dirty="0">
                  <a:solidFill>
                    <a:schemeClr val="tx1"/>
                  </a:solidFill>
                </a:rPr>
                <a:t> </a:t>
              </a:r>
              <a:r>
                <a:rPr lang="en-US" altLang="ko-KR" sz="4800" u="sng" dirty="0" smtClean="0">
                  <a:solidFill>
                    <a:schemeClr val="tx1"/>
                  </a:solidFill>
                </a:rPr>
                <a:t>    </a:t>
              </a:r>
              <a:r>
                <a:rPr lang="ko-KR" altLang="en-US" sz="4800" dirty="0" smtClean="0">
                  <a:solidFill>
                    <a:schemeClr val="tx1"/>
                  </a:solidFill>
                </a:rPr>
                <a:t>월  </a:t>
              </a:r>
              <a:r>
                <a:rPr lang="ko-KR" altLang="en-US" sz="4800" u="sng" dirty="0" smtClean="0">
                  <a:solidFill>
                    <a:schemeClr val="tx1"/>
                  </a:solidFill>
                </a:rPr>
                <a:t>     </a:t>
              </a:r>
              <a:r>
                <a:rPr lang="ko-KR" altLang="en-US" sz="4800" dirty="0" smtClean="0">
                  <a:solidFill>
                    <a:schemeClr val="tx1"/>
                  </a:solidFill>
                </a:rPr>
                <a:t>일</a:t>
              </a:r>
              <a:endParaRPr lang="ko-KR" altLang="en-US" sz="4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10054687" y="9054090"/>
            <a:ext cx="132231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★ 나는 </a:t>
            </a:r>
            <a:r>
              <a:rPr lang="en-US" altLang="ko-KR" sz="4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4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 건강 생활 습관을 잘 실천하고 있다</a:t>
            </a:r>
            <a:r>
              <a:rPr lang="en-US" altLang="ko-KR" sz="4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○ 나는 </a:t>
            </a:r>
            <a:r>
              <a:rPr lang="en-US" altLang="ko-KR" sz="4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4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 건강 생활 습관을 잘 실천하고 있다</a:t>
            </a:r>
            <a:r>
              <a:rPr lang="en-US" altLang="ko-KR" sz="4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△ 나는 </a:t>
            </a:r>
            <a:r>
              <a:rPr lang="en-US" altLang="ko-KR" sz="4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4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 건강 생활 습관을 잘 실천하고 있다</a:t>
            </a:r>
            <a:r>
              <a:rPr lang="en-US" altLang="ko-KR" sz="4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4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587136" y="5402049"/>
            <a:ext cx="5581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sz="4800" dirty="0"/>
          </a:p>
        </p:txBody>
      </p:sp>
      <p:sp>
        <p:nvSpPr>
          <p:cNvPr id="112" name="직사각형 111"/>
          <p:cNvSpPr/>
          <p:nvPr/>
        </p:nvSpPr>
        <p:spPr>
          <a:xfrm>
            <a:off x="3373168" y="5409395"/>
            <a:ext cx="5581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sz="4800" dirty="0"/>
          </a:p>
        </p:txBody>
      </p:sp>
      <p:sp>
        <p:nvSpPr>
          <p:cNvPr id="113" name="직사각형 112"/>
          <p:cNvSpPr/>
          <p:nvPr/>
        </p:nvSpPr>
        <p:spPr>
          <a:xfrm>
            <a:off x="5920985" y="5385074"/>
            <a:ext cx="5581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sz="4800" dirty="0"/>
          </a:p>
        </p:txBody>
      </p:sp>
      <p:sp>
        <p:nvSpPr>
          <p:cNvPr id="114" name="직사각형 113"/>
          <p:cNvSpPr/>
          <p:nvPr/>
        </p:nvSpPr>
        <p:spPr>
          <a:xfrm>
            <a:off x="7707017" y="5392420"/>
            <a:ext cx="5581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sz="4800" dirty="0"/>
          </a:p>
        </p:txBody>
      </p:sp>
      <p:sp>
        <p:nvSpPr>
          <p:cNvPr id="115" name="직사각형 114"/>
          <p:cNvSpPr/>
          <p:nvPr/>
        </p:nvSpPr>
        <p:spPr>
          <a:xfrm>
            <a:off x="10377806" y="5374905"/>
            <a:ext cx="5581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sz="4800" dirty="0"/>
          </a:p>
        </p:txBody>
      </p:sp>
      <p:sp>
        <p:nvSpPr>
          <p:cNvPr id="116" name="직사각형 115"/>
          <p:cNvSpPr/>
          <p:nvPr/>
        </p:nvSpPr>
        <p:spPr>
          <a:xfrm>
            <a:off x="12163838" y="5382251"/>
            <a:ext cx="5581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sz="4800" dirty="0"/>
          </a:p>
        </p:txBody>
      </p:sp>
      <p:sp>
        <p:nvSpPr>
          <p:cNvPr id="117" name="직사각형 116"/>
          <p:cNvSpPr/>
          <p:nvPr/>
        </p:nvSpPr>
        <p:spPr>
          <a:xfrm>
            <a:off x="14667310" y="5372211"/>
            <a:ext cx="5581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sz="4800" dirty="0"/>
          </a:p>
        </p:txBody>
      </p:sp>
      <p:sp>
        <p:nvSpPr>
          <p:cNvPr id="118" name="직사각형 117"/>
          <p:cNvSpPr/>
          <p:nvPr/>
        </p:nvSpPr>
        <p:spPr>
          <a:xfrm>
            <a:off x="16453342" y="5379557"/>
            <a:ext cx="5581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lang="ko-KR" altLang="en-US" sz="4800" dirty="0"/>
          </a:p>
        </p:txBody>
      </p:sp>
      <p:sp>
        <p:nvSpPr>
          <p:cNvPr id="119" name="직사각형 118"/>
          <p:cNvSpPr/>
          <p:nvPr/>
        </p:nvSpPr>
        <p:spPr>
          <a:xfrm>
            <a:off x="19053664" y="5372211"/>
            <a:ext cx="5581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sz="4800" dirty="0"/>
          </a:p>
        </p:txBody>
      </p:sp>
      <p:sp>
        <p:nvSpPr>
          <p:cNvPr id="120" name="직사각형 119"/>
          <p:cNvSpPr/>
          <p:nvPr/>
        </p:nvSpPr>
        <p:spPr>
          <a:xfrm>
            <a:off x="20839696" y="5379557"/>
            <a:ext cx="5581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sz="4800" dirty="0"/>
          </a:p>
        </p:txBody>
      </p:sp>
      <p:sp>
        <p:nvSpPr>
          <p:cNvPr id="121" name="직사각형 120"/>
          <p:cNvSpPr/>
          <p:nvPr/>
        </p:nvSpPr>
        <p:spPr>
          <a:xfrm>
            <a:off x="1587136" y="10001613"/>
            <a:ext cx="5581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sz="4800" dirty="0"/>
          </a:p>
        </p:txBody>
      </p:sp>
      <p:sp>
        <p:nvSpPr>
          <p:cNvPr id="122" name="직사각형 121"/>
          <p:cNvSpPr/>
          <p:nvPr/>
        </p:nvSpPr>
        <p:spPr>
          <a:xfrm>
            <a:off x="3373168" y="10008959"/>
            <a:ext cx="5581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sz="4800" dirty="0"/>
          </a:p>
        </p:txBody>
      </p:sp>
      <p:sp>
        <p:nvSpPr>
          <p:cNvPr id="123" name="직사각형 122"/>
          <p:cNvSpPr/>
          <p:nvPr/>
        </p:nvSpPr>
        <p:spPr>
          <a:xfrm>
            <a:off x="5920985" y="9984638"/>
            <a:ext cx="5581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sz="4800" dirty="0"/>
          </a:p>
        </p:txBody>
      </p:sp>
      <p:sp>
        <p:nvSpPr>
          <p:cNvPr id="124" name="직사각형 123"/>
          <p:cNvSpPr/>
          <p:nvPr/>
        </p:nvSpPr>
        <p:spPr>
          <a:xfrm>
            <a:off x="7707017" y="9991984"/>
            <a:ext cx="5581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endParaRPr lang="ko-KR" altLang="en-US" sz="4800" dirty="0"/>
          </a:p>
        </p:txBody>
      </p:sp>
      <p:sp>
        <p:nvSpPr>
          <p:cNvPr id="16" name="직사각형 15"/>
          <p:cNvSpPr/>
          <p:nvPr/>
        </p:nvSpPr>
        <p:spPr>
          <a:xfrm>
            <a:off x="2547417" y="6532947"/>
            <a:ext cx="11496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★</a:t>
            </a:r>
          </a:p>
        </p:txBody>
      </p:sp>
      <p:sp>
        <p:nvSpPr>
          <p:cNvPr id="125" name="직사각형 124"/>
          <p:cNvSpPr/>
          <p:nvPr/>
        </p:nvSpPr>
        <p:spPr>
          <a:xfrm>
            <a:off x="11171259" y="6523574"/>
            <a:ext cx="11496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★</a:t>
            </a:r>
          </a:p>
        </p:txBody>
      </p:sp>
      <p:sp>
        <p:nvSpPr>
          <p:cNvPr id="126" name="직사각형 125"/>
          <p:cNvSpPr/>
          <p:nvPr/>
        </p:nvSpPr>
        <p:spPr>
          <a:xfrm>
            <a:off x="6942506" y="6536569"/>
            <a:ext cx="9925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</a:t>
            </a:r>
            <a:endParaRPr lang="ko-KR" altLang="en-US" sz="8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15460763" y="6561838"/>
            <a:ext cx="11496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△</a:t>
            </a:r>
            <a:endParaRPr lang="ko-KR" altLang="en-US" sz="8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19855852" y="6565460"/>
            <a:ext cx="9925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</a:t>
            </a:r>
            <a:endParaRPr lang="ko-KR" altLang="en-US" sz="8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2547417" y="11071243"/>
            <a:ext cx="11496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★</a:t>
            </a:r>
          </a:p>
        </p:txBody>
      </p:sp>
      <p:sp>
        <p:nvSpPr>
          <p:cNvPr id="131" name="직사각형 130"/>
          <p:cNvSpPr/>
          <p:nvPr/>
        </p:nvSpPr>
        <p:spPr>
          <a:xfrm>
            <a:off x="6942506" y="11074865"/>
            <a:ext cx="9925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</a:t>
            </a:r>
            <a:endParaRPr lang="ko-KR" altLang="en-US" sz="8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1206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5129262" y="4783652"/>
            <a:ext cx="14125477" cy="4148696"/>
            <a:chOff x="12593291" y="3822192"/>
            <a:chExt cx="14125477" cy="4148696"/>
          </a:xfrm>
        </p:grpSpPr>
        <p:sp>
          <p:nvSpPr>
            <p:cNvPr id="20" name="● 생명 탄생의 의미를 말할 수 있다.…"/>
            <p:cNvSpPr txBox="1"/>
            <p:nvPr/>
          </p:nvSpPr>
          <p:spPr>
            <a:xfrm>
              <a:off x="12593291" y="5247150"/>
              <a:ext cx="14125477" cy="27237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/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건강의 의미를 알고 말할 수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914400" indent="-914400" algn="l">
                <a:lnSpc>
                  <a:spcPct val="150000"/>
                </a:lnSpc>
                <a:buAutoNum type="arabicPeriod" startAt="2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건강한 생활 습관을 실천할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12783312" y="3822192"/>
              <a:ext cx="3622504" cy="1361478"/>
              <a:chOff x="12783312" y="3822192"/>
              <a:chExt cx="3622504" cy="1361478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12783312" y="3822192"/>
                <a:ext cx="3622504" cy="1361478"/>
                <a:chOff x="12783312" y="3822192"/>
                <a:chExt cx="2724912" cy="1024128"/>
              </a:xfrm>
              <a:solidFill>
                <a:srgbClr val="F39800"/>
              </a:solidFill>
            </p:grpSpPr>
            <p:sp>
              <p:nvSpPr>
                <p:cNvPr id="24" name="직사각형 23"/>
                <p:cNvSpPr/>
                <p:nvPr/>
              </p:nvSpPr>
              <p:spPr>
                <a:xfrm>
                  <a:off x="12783312" y="3822192"/>
                  <a:ext cx="2724912" cy="58521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0800000">
                  <a:off x="12783312" y="4407408"/>
                  <a:ext cx="2724912" cy="438912"/>
                </a:xfrm>
                <a:prstGeom prst="triangle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sp>
            <p:nvSpPr>
              <p:cNvPr id="23" name="직사각형 22"/>
              <p:cNvSpPr/>
              <p:nvPr/>
            </p:nvSpPr>
            <p:spPr>
              <a:xfrm>
                <a:off x="13034120" y="3849380"/>
                <a:ext cx="3120887" cy="95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10000"/>
                  </a:lnSpc>
                  <a:defRPr sz="5100">
                    <a:solidFill>
                      <a:schemeClr val="accent3"/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pPr>
                <a:r>
                  <a:rPr lang="ko-KR" altLang="en-US" sz="55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학습목표</a:t>
                </a:r>
                <a:endParaRPr lang="ko-KR" altLang="en-US" sz="55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7869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0897" y="895097"/>
            <a:ext cx="21724991" cy="10637603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알맞은 말을 골라 초성 완성해보기"/>
          <p:cNvSpPr txBox="1"/>
          <p:nvPr/>
        </p:nvSpPr>
        <p:spPr>
          <a:xfrm>
            <a:off x="4181815" y="1565970"/>
            <a:ext cx="16867739" cy="122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solidFill>
                  <a:schemeClr val="accent2">
                    <a:hueOff val="240640"/>
                    <a:satOff val="2542"/>
                    <a:lumOff val="-13198"/>
                  </a:schemeClr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rPr lang="ko-KR" altLang="en-US" sz="5400" dirty="0"/>
              <a:t>아래 빈칸에 들어갈 알맞은 말을 보기에서 골라 써 보세요</a:t>
            </a:r>
            <a:r>
              <a:rPr lang="en-US" altLang="ko-KR" sz="5400" dirty="0"/>
              <a:t>.</a:t>
            </a:r>
            <a:endParaRPr sz="4800" dirty="0"/>
          </a:p>
        </p:txBody>
      </p:sp>
      <p:sp>
        <p:nvSpPr>
          <p:cNvPr id="71" name="01 성의 발달"/>
          <p:cNvSpPr txBox="1"/>
          <p:nvPr/>
        </p:nvSpPr>
        <p:spPr>
          <a:xfrm>
            <a:off x="11932558" y="12304331"/>
            <a:ext cx="857674" cy="63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/>
            <a:endParaRPr lang="en-US" altLang="ko-KR" dirty="0" smtClean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4181815" y="3545983"/>
            <a:ext cx="16575065" cy="25059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ap="flat">
            <a:solidFill>
              <a:srgbClr val="2CD2C6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5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351903" y="4044841"/>
            <a:ext cx="2107189" cy="1285716"/>
            <a:chOff x="3636345" y="5949544"/>
            <a:chExt cx="2107189" cy="1285716"/>
          </a:xfrm>
        </p:grpSpPr>
        <p:sp>
          <p:nvSpPr>
            <p:cNvPr id="105" name="모서리가 둥근 직사각형 104"/>
            <p:cNvSpPr/>
            <p:nvPr/>
          </p:nvSpPr>
          <p:spPr>
            <a:xfrm>
              <a:off x="3636345" y="5949544"/>
              <a:ext cx="2107189" cy="1285716"/>
            </a:xfrm>
            <a:prstGeom prst="roundRect">
              <a:avLst>
                <a:gd name="adj" fmla="val 50000"/>
              </a:avLst>
            </a:prstGeom>
            <a:solidFill>
              <a:srgbClr val="22A097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834293" y="6172828"/>
              <a:ext cx="1663538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보기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6576696" y="3661098"/>
            <a:ext cx="3279018" cy="2096984"/>
            <a:chOff x="5441912" y="5630896"/>
            <a:chExt cx="1640271" cy="2096984"/>
          </a:xfrm>
        </p:grpSpPr>
        <p:sp>
          <p:nvSpPr>
            <p:cNvPr id="107" name="모서리가 둥근 직사각형 106"/>
            <p:cNvSpPr/>
            <p:nvPr/>
          </p:nvSpPr>
          <p:spPr>
            <a:xfrm>
              <a:off x="5441912" y="6022986"/>
              <a:ext cx="1640271" cy="1312803"/>
            </a:xfrm>
            <a:prstGeom prst="roundRect">
              <a:avLst>
                <a:gd name="adj" fmla="val 50000"/>
              </a:avLst>
            </a:prstGeom>
            <a:solidFill>
              <a:srgbClr val="E9F4F5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2" name="01 성의 발달"/>
            <p:cNvSpPr txBox="1"/>
            <p:nvPr/>
          </p:nvSpPr>
          <p:spPr>
            <a:xfrm>
              <a:off x="5743535" y="5630896"/>
              <a:ext cx="1037024" cy="20969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dirty="0" smtClean="0">
                  <a:solidFill>
                    <a:schemeClr val="tx1"/>
                  </a:solidFill>
                </a:rPr>
                <a:t>안녕</a:t>
              </a:r>
              <a:endParaRPr sz="5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1536807" y="3162500"/>
            <a:ext cx="3279018" cy="3094180"/>
            <a:chOff x="7613968" y="5124025"/>
            <a:chExt cx="1640271" cy="3094180"/>
          </a:xfrm>
        </p:grpSpPr>
        <p:sp>
          <p:nvSpPr>
            <p:cNvPr id="108" name="모서리가 둥근 직사각형 107"/>
            <p:cNvSpPr/>
            <p:nvPr/>
          </p:nvSpPr>
          <p:spPr>
            <a:xfrm>
              <a:off x="7613968" y="6014713"/>
              <a:ext cx="1640271" cy="1312803"/>
            </a:xfrm>
            <a:prstGeom prst="roundRect">
              <a:avLst>
                <a:gd name="adj" fmla="val 50000"/>
              </a:avLst>
            </a:prstGeom>
            <a:solidFill>
              <a:srgbClr val="E9F4F5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09" name="01 성의 발달"/>
            <p:cNvSpPr txBox="1"/>
            <p:nvPr/>
          </p:nvSpPr>
          <p:spPr>
            <a:xfrm>
              <a:off x="7915591" y="5124025"/>
              <a:ext cx="1037024" cy="30941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dirty="0" smtClean="0">
                  <a:solidFill>
                    <a:schemeClr val="tx1"/>
                  </a:solidFill>
                </a:rPr>
                <a:t>사회적</a:t>
              </a:r>
              <a:endParaRPr sz="5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6496917" y="3162500"/>
            <a:ext cx="3279018" cy="3094180"/>
            <a:chOff x="9823124" y="5124025"/>
            <a:chExt cx="1640271" cy="3094180"/>
          </a:xfrm>
        </p:grpSpPr>
        <p:sp>
          <p:nvSpPr>
            <p:cNvPr id="110" name="모서리가 둥근 직사각형 109"/>
            <p:cNvSpPr/>
            <p:nvPr/>
          </p:nvSpPr>
          <p:spPr>
            <a:xfrm>
              <a:off x="9823124" y="6014713"/>
              <a:ext cx="1640271" cy="1312803"/>
            </a:xfrm>
            <a:prstGeom prst="roundRect">
              <a:avLst>
                <a:gd name="adj" fmla="val 50000"/>
              </a:avLst>
            </a:prstGeom>
            <a:solidFill>
              <a:srgbClr val="E9F4F5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11" name="01 성의 발달"/>
            <p:cNvSpPr txBox="1"/>
            <p:nvPr/>
          </p:nvSpPr>
          <p:spPr>
            <a:xfrm>
              <a:off x="10124747" y="5124025"/>
              <a:ext cx="1037024" cy="30941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dirty="0" smtClean="0">
                  <a:solidFill>
                    <a:schemeClr val="tx1"/>
                  </a:solidFill>
                </a:rPr>
                <a:t>정신적</a:t>
              </a:r>
              <a:endParaRPr sz="5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01 성의 발달"/>
          <p:cNvSpPr txBox="1"/>
          <p:nvPr/>
        </p:nvSpPr>
        <p:spPr>
          <a:xfrm>
            <a:off x="4454064" y="6703634"/>
            <a:ext cx="17619424" cy="3177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>
              <a:lnSpc>
                <a:spcPct val="200000"/>
              </a:lnSpc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건강이란 신체적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                     ,                     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                                      </a:t>
            </a:r>
            <a:endParaRPr lang="en-US" altLang="ko-KR" sz="5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 상태를 말합니다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643470" y="7072175"/>
            <a:ext cx="13389101" cy="2791080"/>
            <a:chOff x="4643470" y="7072175"/>
            <a:chExt cx="13389101" cy="2791080"/>
          </a:xfrm>
        </p:grpSpPr>
        <p:grpSp>
          <p:nvGrpSpPr>
            <p:cNvPr id="6" name="그룹 5"/>
            <p:cNvGrpSpPr/>
            <p:nvPr/>
          </p:nvGrpSpPr>
          <p:grpSpPr>
            <a:xfrm>
              <a:off x="9805700" y="7074987"/>
              <a:ext cx="1080000" cy="1149158"/>
              <a:chOff x="3813285" y="10398780"/>
              <a:chExt cx="1080000" cy="1149158"/>
            </a:xfrm>
          </p:grpSpPr>
          <p:sp>
            <p:nvSpPr>
              <p:cNvPr id="62" name="타원 61"/>
              <p:cNvSpPr/>
              <p:nvPr/>
            </p:nvSpPr>
            <p:spPr>
              <a:xfrm>
                <a:off x="3813285" y="10467938"/>
                <a:ext cx="1080000" cy="108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3" name="01 성의 발달"/>
              <p:cNvSpPr txBox="1"/>
              <p:nvPr/>
            </p:nvSpPr>
            <p:spPr>
              <a:xfrm>
                <a:off x="4068331" y="10398780"/>
                <a:ext cx="596919" cy="109978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정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54" name="그룹 53"/>
            <p:cNvGrpSpPr/>
            <p:nvPr/>
          </p:nvGrpSpPr>
          <p:grpSpPr>
            <a:xfrm>
              <a:off x="11122600" y="7120889"/>
              <a:ext cx="1080000" cy="1107609"/>
              <a:chOff x="3813285" y="10440329"/>
              <a:chExt cx="1080000" cy="1107609"/>
            </a:xfrm>
          </p:grpSpPr>
          <p:sp>
            <p:nvSpPr>
              <p:cNvPr id="55" name="타원 54"/>
              <p:cNvSpPr/>
              <p:nvPr/>
            </p:nvSpPr>
            <p:spPr>
              <a:xfrm>
                <a:off x="3813285" y="10467938"/>
                <a:ext cx="1080000" cy="108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6" name="01 성의 발달"/>
              <p:cNvSpPr txBox="1"/>
              <p:nvPr/>
            </p:nvSpPr>
            <p:spPr>
              <a:xfrm>
                <a:off x="4068331" y="10440329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신</a:t>
                </a:r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12430219" y="7118705"/>
              <a:ext cx="1080000" cy="1107609"/>
              <a:chOff x="3813285" y="10440329"/>
              <a:chExt cx="1080000" cy="1107609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3813285" y="10467938"/>
                <a:ext cx="1080000" cy="108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9" name="01 성의 발달"/>
              <p:cNvSpPr txBox="1"/>
              <p:nvPr/>
            </p:nvSpPr>
            <p:spPr>
              <a:xfrm>
                <a:off x="4068331" y="10440329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적</a:t>
                </a:r>
              </a:p>
            </p:txBody>
          </p:sp>
        </p:grpSp>
        <p:grpSp>
          <p:nvGrpSpPr>
            <p:cNvPr id="67" name="그룹 66"/>
            <p:cNvGrpSpPr/>
            <p:nvPr/>
          </p:nvGrpSpPr>
          <p:grpSpPr>
            <a:xfrm>
              <a:off x="14328052" y="7072175"/>
              <a:ext cx="1080000" cy="1107608"/>
              <a:chOff x="3813285" y="10440330"/>
              <a:chExt cx="1080000" cy="1107608"/>
            </a:xfrm>
          </p:grpSpPr>
          <p:sp>
            <p:nvSpPr>
              <p:cNvPr id="78" name="타원 77"/>
              <p:cNvSpPr/>
              <p:nvPr/>
            </p:nvSpPr>
            <p:spPr>
              <a:xfrm>
                <a:off x="3813285" y="10467938"/>
                <a:ext cx="1080000" cy="108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79" name="01 성의 발달"/>
              <p:cNvSpPr txBox="1"/>
              <p:nvPr/>
            </p:nvSpPr>
            <p:spPr>
              <a:xfrm>
                <a:off x="4068331" y="10440330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사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83" name="그룹 82"/>
            <p:cNvGrpSpPr/>
            <p:nvPr/>
          </p:nvGrpSpPr>
          <p:grpSpPr>
            <a:xfrm>
              <a:off x="15644952" y="7076527"/>
              <a:ext cx="1080000" cy="1107609"/>
              <a:chOff x="3813285" y="10440329"/>
              <a:chExt cx="1080000" cy="1107609"/>
            </a:xfrm>
          </p:grpSpPr>
          <p:sp>
            <p:nvSpPr>
              <p:cNvPr id="84" name="타원 83"/>
              <p:cNvSpPr/>
              <p:nvPr/>
            </p:nvSpPr>
            <p:spPr>
              <a:xfrm>
                <a:off x="3813285" y="10467938"/>
                <a:ext cx="1080000" cy="108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85" name="01 성의 발달"/>
              <p:cNvSpPr txBox="1"/>
              <p:nvPr/>
            </p:nvSpPr>
            <p:spPr>
              <a:xfrm>
                <a:off x="4068331" y="10440329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회</a:t>
                </a:r>
              </a:p>
            </p:txBody>
          </p:sp>
        </p:grpSp>
        <p:grpSp>
          <p:nvGrpSpPr>
            <p:cNvPr id="86" name="그룹 85"/>
            <p:cNvGrpSpPr/>
            <p:nvPr/>
          </p:nvGrpSpPr>
          <p:grpSpPr>
            <a:xfrm>
              <a:off x="16952571" y="7074343"/>
              <a:ext cx="1080000" cy="1107609"/>
              <a:chOff x="3813285" y="10440329"/>
              <a:chExt cx="1080000" cy="1107609"/>
            </a:xfrm>
          </p:grpSpPr>
          <p:sp>
            <p:nvSpPr>
              <p:cNvPr id="91" name="타원 90"/>
              <p:cNvSpPr/>
              <p:nvPr/>
            </p:nvSpPr>
            <p:spPr>
              <a:xfrm>
                <a:off x="3813285" y="10467938"/>
                <a:ext cx="1080000" cy="108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92" name="01 성의 발달"/>
              <p:cNvSpPr txBox="1"/>
              <p:nvPr/>
            </p:nvSpPr>
            <p:spPr>
              <a:xfrm>
                <a:off x="4050185" y="10440329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적</a:t>
                </a:r>
              </a:p>
            </p:txBody>
          </p:sp>
        </p:grpSp>
        <p:grpSp>
          <p:nvGrpSpPr>
            <p:cNvPr id="93" name="그룹 92"/>
            <p:cNvGrpSpPr/>
            <p:nvPr/>
          </p:nvGrpSpPr>
          <p:grpSpPr>
            <a:xfrm>
              <a:off x="4643470" y="8751293"/>
              <a:ext cx="1080000" cy="1107609"/>
              <a:chOff x="3813285" y="10440329"/>
              <a:chExt cx="1080000" cy="1107609"/>
            </a:xfrm>
          </p:grpSpPr>
          <p:sp>
            <p:nvSpPr>
              <p:cNvPr id="94" name="타원 93"/>
              <p:cNvSpPr/>
              <p:nvPr/>
            </p:nvSpPr>
            <p:spPr>
              <a:xfrm>
                <a:off x="3813285" y="10467938"/>
                <a:ext cx="1080000" cy="108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95" name="01 성의 발달"/>
              <p:cNvSpPr txBox="1"/>
              <p:nvPr/>
            </p:nvSpPr>
            <p:spPr>
              <a:xfrm>
                <a:off x="4050185" y="10440329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안</a:t>
                </a:r>
              </a:p>
            </p:txBody>
          </p:sp>
        </p:grpSp>
        <p:grpSp>
          <p:nvGrpSpPr>
            <p:cNvPr id="96" name="그룹 95"/>
            <p:cNvGrpSpPr/>
            <p:nvPr/>
          </p:nvGrpSpPr>
          <p:grpSpPr>
            <a:xfrm>
              <a:off x="5960370" y="8755646"/>
              <a:ext cx="1080000" cy="1107609"/>
              <a:chOff x="3813285" y="10440329"/>
              <a:chExt cx="1080000" cy="1107609"/>
            </a:xfrm>
          </p:grpSpPr>
          <p:sp>
            <p:nvSpPr>
              <p:cNvPr id="97" name="타원 96"/>
              <p:cNvSpPr/>
              <p:nvPr/>
            </p:nvSpPr>
            <p:spPr>
              <a:xfrm>
                <a:off x="3813285" y="10467938"/>
                <a:ext cx="1080000" cy="108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98" name="01 성의 발달"/>
              <p:cNvSpPr txBox="1"/>
              <p:nvPr/>
            </p:nvSpPr>
            <p:spPr>
              <a:xfrm>
                <a:off x="4050185" y="10440329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녕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28784" y="6045065"/>
            <a:ext cx="10526433" cy="2522950"/>
            <a:chOff x="6921499" y="3192137"/>
            <a:chExt cx="10526433" cy="2522950"/>
          </a:xfrm>
        </p:grpSpPr>
        <p:sp>
          <p:nvSpPr>
            <p:cNvPr id="2" name="직사각형 1"/>
            <p:cNvSpPr/>
            <p:nvPr/>
          </p:nvSpPr>
          <p:spPr>
            <a:xfrm>
              <a:off x="9475470" y="3448016"/>
              <a:ext cx="7972462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12400" dirty="0" smtClean="0">
                  <a:latin typeface="HakgyoansimDunggeunmisoOTF-B" panose="02000703000000000000" pitchFamily="50" charset="-127"/>
                  <a:ea typeface="HakgyoansimDunggeunmisoOTF-B" panose="02000703000000000000" pitchFamily="50" charset="-127"/>
                </a:rPr>
                <a:t>건강한 수면</a:t>
              </a: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6921499" y="3192137"/>
              <a:ext cx="2286818" cy="2522950"/>
              <a:chOff x="5728225" y="3192137"/>
              <a:chExt cx="2286818" cy="2522950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5728225" y="3192137"/>
                <a:ext cx="2286818" cy="2286818"/>
              </a:xfrm>
              <a:prstGeom prst="ellipse">
                <a:avLst/>
              </a:prstGeom>
              <a:noFill/>
              <a:ln w="127000" cap="flat">
                <a:solidFill>
                  <a:srgbClr val="EE77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205586" y="3368804"/>
                <a:ext cx="1332096" cy="2346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6200" dirty="0">
                    <a:solidFill>
                      <a:srgbClr val="EE7700"/>
                    </a:solidFill>
                    <a:latin typeface="Sandoll 고딕NeoRound 07 Bd" panose="020B0600000101010101" pitchFamily="34" charset="-127"/>
                    <a:ea typeface="Sandoll 고딕NeoRound 07 Bd" panose="020B0600000101010101" pitchFamily="34" charset="-127"/>
                  </a:rPr>
                  <a:t>1</a:t>
                </a:r>
                <a:endParaRPr kumimoji="0" lang="ko-KR" altLang="en-US" sz="16200" b="0" i="0" u="none" strike="noStrike" cap="none" spc="0" normalizeH="0" baseline="0" dirty="0">
                  <a:ln>
                    <a:noFill/>
                  </a:ln>
                  <a:solidFill>
                    <a:srgbClr val="EE7700"/>
                  </a:solidFill>
                  <a:effectLst/>
                  <a:uFillTx/>
                  <a:latin typeface="Sandoll 고딕NeoRound 07 Bd" panose="020B0600000101010101" pitchFamily="34" charset="-127"/>
                  <a:ea typeface="Sandoll 고딕NeoRound 07 Bd" panose="020B0600000101010101" pitchFamily="34" charset="-127"/>
                  <a:sym typeface="Canela Text Regular"/>
                </a:endParaRP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20152613" y="0"/>
            <a:ext cx="2250739" cy="2705100"/>
            <a:chOff x="19790663" y="0"/>
            <a:chExt cx="2250739" cy="2705100"/>
          </a:xfrm>
        </p:grpSpPr>
        <p:sp>
          <p:nvSpPr>
            <p:cNvPr id="11" name="직사각형 10"/>
            <p:cNvSpPr/>
            <p:nvPr/>
          </p:nvSpPr>
          <p:spPr>
            <a:xfrm>
              <a:off x="19792950" y="0"/>
              <a:ext cx="2247900" cy="2705100"/>
            </a:xfrm>
            <a:prstGeom prst="rect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19790663" y="2057100"/>
              <a:ext cx="2250739" cy="648000"/>
            </a:xfrm>
            <a:prstGeom prst="triangl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04912" y="245040"/>
              <a:ext cx="1622239" cy="1710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0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교과서</a:t>
              </a:r>
              <a:endParaRPr kumimoji="0" lang="en-US" altLang="ko-KR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49</a:t>
              </a:r>
              <a:r>
                <a:rPr kumimoji="0" lang="ko-KR" altLang="en-US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쪽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337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6350434" y="4813774"/>
            <a:ext cx="11683133" cy="4088453"/>
            <a:chOff x="12593291" y="3822192"/>
            <a:chExt cx="11683133" cy="4088453"/>
          </a:xfrm>
        </p:grpSpPr>
        <p:sp>
          <p:nvSpPr>
            <p:cNvPr id="18" name="● 생명 탄생의 의미를 말할 수 있다.…"/>
            <p:cNvSpPr txBox="1"/>
            <p:nvPr/>
          </p:nvSpPr>
          <p:spPr>
            <a:xfrm>
              <a:off x="12593291" y="5247150"/>
              <a:ext cx="11683133" cy="26634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/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수면의 중요성을 말할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914400" indent="-914400" algn="l">
                <a:lnSpc>
                  <a:spcPct val="150000"/>
                </a:lnSpc>
                <a:buAutoNum type="arabicPeriod" startAt="2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건강한 수면 습관을 실천할</a:t>
              </a:r>
              <a:r>
                <a:rPr lang="en-US" altLang="ko-KR" sz="55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12783312" y="3822192"/>
              <a:ext cx="3622504" cy="1361478"/>
              <a:chOff x="12783312" y="3822192"/>
              <a:chExt cx="3622504" cy="1361478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12783312" y="3822192"/>
                <a:ext cx="3622504" cy="1361478"/>
                <a:chOff x="12783312" y="3822192"/>
                <a:chExt cx="2724912" cy="1024128"/>
              </a:xfrm>
              <a:solidFill>
                <a:srgbClr val="F39800"/>
              </a:solidFill>
            </p:grpSpPr>
            <p:sp>
              <p:nvSpPr>
                <p:cNvPr id="30" name="직사각형 29"/>
                <p:cNvSpPr/>
                <p:nvPr/>
              </p:nvSpPr>
              <p:spPr>
                <a:xfrm>
                  <a:off x="12783312" y="3822192"/>
                  <a:ext cx="2724912" cy="58521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31" name="이등변 삼각형 30"/>
                <p:cNvSpPr/>
                <p:nvPr/>
              </p:nvSpPr>
              <p:spPr>
                <a:xfrm rot="10800000">
                  <a:off x="12783312" y="4407408"/>
                  <a:ext cx="2724912" cy="438912"/>
                </a:xfrm>
                <a:prstGeom prst="triangle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sp>
            <p:nvSpPr>
              <p:cNvPr id="29" name="직사각형 28"/>
              <p:cNvSpPr/>
              <p:nvPr/>
            </p:nvSpPr>
            <p:spPr>
              <a:xfrm>
                <a:off x="13034120" y="3849380"/>
                <a:ext cx="3120887" cy="95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10000"/>
                  </a:lnSpc>
                  <a:defRPr sz="5100">
                    <a:solidFill>
                      <a:schemeClr val="accent3"/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pPr>
                <a:r>
                  <a:rPr lang="ko-KR" altLang="en-US" sz="55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학습목표</a:t>
                </a:r>
                <a:endParaRPr lang="ko-KR" altLang="en-US" sz="55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6986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591392" y="10309412"/>
            <a:ext cx="17170868" cy="2599581"/>
          </a:xfrm>
          <a:prstGeom prst="roundRect">
            <a:avLst/>
          </a:prstGeom>
          <a:solidFill>
            <a:srgbClr val="FFC0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1845" y="11022602"/>
            <a:ext cx="14962932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잠을 </a:t>
            </a:r>
            <a:r>
              <a:rPr lang="ko-KR" altLang="en-US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잘 자면 키가 큰데요</a:t>
            </a:r>
            <a:r>
              <a:rPr lang="en-US" altLang="ko-KR" sz="55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55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푹 </a:t>
            </a:r>
            <a:r>
              <a:rPr lang="ko-KR" altLang="en-US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자면 기분이 좋아요</a:t>
            </a:r>
            <a:r>
              <a:rPr lang="en-US" altLang="ko-KR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5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다음 그림을 보면서 떠오르는 것을 이야기해 보세요."/>
          <p:cNvSpPr txBox="1"/>
          <p:nvPr/>
        </p:nvSpPr>
        <p:spPr>
          <a:xfrm>
            <a:off x="4250606" y="862937"/>
            <a:ext cx="16135135" cy="224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400" dirty="0"/>
              <a:t>사람은 평생의 약 </a:t>
            </a:r>
            <a:r>
              <a:rPr lang="en-US" altLang="ko-KR" sz="5400" dirty="0"/>
              <a:t>1/3</a:t>
            </a:r>
            <a:r>
              <a:rPr lang="ko-KR" altLang="en-US" sz="5400" dirty="0"/>
              <a:t>을 잔다고 합니다</a:t>
            </a:r>
            <a:r>
              <a:rPr lang="en-US" altLang="ko-KR" sz="5400" dirty="0"/>
              <a:t>. </a:t>
            </a:r>
            <a:r>
              <a:rPr lang="ko-KR" altLang="en-US" sz="5400" dirty="0" smtClean="0"/>
              <a:t>잠을 </a:t>
            </a:r>
            <a:r>
              <a:rPr lang="ko-KR" altLang="en-US" sz="5400" dirty="0"/>
              <a:t>충분히 자야 하는 이유는 뭘까요</a:t>
            </a:r>
            <a:r>
              <a:rPr lang="en-US" altLang="ko-KR" sz="5400" dirty="0"/>
              <a:t>?</a:t>
            </a:r>
            <a:endParaRPr sz="48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123" y="2948798"/>
            <a:ext cx="7780030" cy="7143170"/>
          </a:xfrm>
          <a:prstGeom prst="rect">
            <a:avLst/>
          </a:prstGeom>
        </p:spPr>
      </p:pic>
      <p:pic>
        <p:nvPicPr>
          <p:cNvPr id="32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15" y="517736"/>
            <a:ext cx="2438749" cy="3725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8452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7" name="가로로 말린 두루마리 모양 6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066800" y="4646260"/>
            <a:ext cx="22140672" cy="2483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사람이나 동식물 따위가 자라서 점점 커짐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청소년기는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성장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 매우 빠른 시기이다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066800" y="2652868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성장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이룰 성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成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길 장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長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66800" y="9901012"/>
            <a:ext cx="23183088" cy="2483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신체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정서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지능 따위가 성장하거나 성숙함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음악은 아이의 정서적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발달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좋다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066800" y="7907620"/>
            <a:ext cx="1464259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발달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필 발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發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통달할 달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達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7412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6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잠을 잘 자면 </a:t>
              </a:r>
              <a:r>
                <a:rPr lang="ko-KR" altLang="en-US" sz="5500" dirty="0" err="1" smtClean="0"/>
                <a:t>건강해져요</a:t>
              </a:r>
              <a:endParaRPr lang="ko-KR" altLang="en-US" sz="5500" dirty="0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715049" y="2447924"/>
            <a:ext cx="22953903" cy="10044000"/>
            <a:chOff x="648713" y="2447924"/>
            <a:chExt cx="22953903" cy="10044000"/>
          </a:xfrm>
        </p:grpSpPr>
        <p:grpSp>
          <p:nvGrpSpPr>
            <p:cNvPr id="13" name="그룹 12"/>
            <p:cNvGrpSpPr/>
            <p:nvPr/>
          </p:nvGrpSpPr>
          <p:grpSpPr>
            <a:xfrm>
              <a:off x="648713" y="4252682"/>
              <a:ext cx="5492433" cy="6454767"/>
              <a:chOff x="1151381" y="3033482"/>
              <a:chExt cx="6020383" cy="7075220"/>
            </a:xfrm>
          </p:grpSpPr>
          <p:grpSp>
            <p:nvGrpSpPr>
              <p:cNvPr id="6" name="그룹 5"/>
              <p:cNvGrpSpPr/>
              <p:nvPr/>
            </p:nvGrpSpPr>
            <p:grpSpPr>
              <a:xfrm>
                <a:off x="1151381" y="3033482"/>
                <a:ext cx="6020383" cy="5676726"/>
                <a:chOff x="6010252" y="1688776"/>
                <a:chExt cx="4388807" cy="4138284"/>
              </a:xfrm>
            </p:grpSpPr>
            <p:pic>
              <p:nvPicPr>
                <p:cNvPr id="19" name="그림 1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64437" b="56660"/>
                <a:stretch/>
              </p:blipFill>
              <p:spPr>
                <a:xfrm>
                  <a:off x="6010252" y="1688776"/>
                  <a:ext cx="4335020" cy="4138284"/>
                </a:xfrm>
                <a:prstGeom prst="rect">
                  <a:avLst/>
                </a:prstGeom>
              </p:spPr>
            </p:pic>
            <p:sp>
              <p:nvSpPr>
                <p:cNvPr id="5" name="직사각형 4"/>
                <p:cNvSpPr/>
                <p:nvPr/>
              </p:nvSpPr>
              <p:spPr>
                <a:xfrm>
                  <a:off x="10148047" y="3675529"/>
                  <a:ext cx="251012" cy="358589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sp>
            <p:nvSpPr>
              <p:cNvPr id="7" name="양쪽 모서리가 둥근 사각형 6"/>
              <p:cNvSpPr/>
              <p:nvPr/>
            </p:nvSpPr>
            <p:spPr>
              <a:xfrm rot="10800000">
                <a:off x="1426303" y="8710208"/>
                <a:ext cx="5671677" cy="1398494"/>
              </a:xfrm>
              <a:prstGeom prst="round2Same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09860" y="8943334"/>
                <a:ext cx="4104560" cy="932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잠을 잘 자면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7414779" y="2447924"/>
              <a:ext cx="16187837" cy="10044000"/>
              <a:chOff x="7691717" y="2689410"/>
              <a:chExt cx="14182165" cy="10044000"/>
            </a:xfrm>
          </p:grpSpPr>
          <p:sp>
            <p:nvSpPr>
              <p:cNvPr id="10" name="모서리가 둥근 직사각형 9"/>
              <p:cNvSpPr/>
              <p:nvPr/>
            </p:nvSpPr>
            <p:spPr>
              <a:xfrm>
                <a:off x="7691717" y="2689410"/>
                <a:ext cx="14182165" cy="10044000"/>
              </a:xfrm>
              <a:prstGeom prst="roundRect">
                <a:avLst>
                  <a:gd name="adj" fmla="val 9353"/>
                </a:avLst>
              </a:prstGeom>
              <a:solidFill>
                <a:srgbClr val="CDD9E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8257704" y="3302498"/>
                <a:ext cx="12940736" cy="9067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성장 </a:t>
                </a: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호르몬이 충분히 분비되어 키가 잘 자라요.</a:t>
                </a:r>
              </a:p>
              <a:p>
                <a:pPr marL="685800" indent="-6858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불필요한 </a:t>
                </a: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기억과 나쁜 감정이 정리되어 마음이 </a:t>
                </a:r>
                <a:r>
                  <a:rPr lang="ko-KR" altLang="en-US" sz="5400" b="1" dirty="0" err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편안해져요</a:t>
                </a: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 marL="685800" indent="-6858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집중력과 </a:t>
                </a: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기억력이 향상되어 학습 능력이 높아져요.</a:t>
                </a:r>
              </a:p>
              <a:p>
                <a:pPr marL="685800" indent="-6858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면역력이 </a:t>
                </a: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강해져 감기 등 감염성 질환을 예방할 수 있어요.</a:t>
                </a:r>
              </a:p>
              <a:p>
                <a:pPr marL="685800" indent="-6858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적정 </a:t>
                </a: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체중을 유지하며, 당뇨와 고혈압 같은 질병의 위험을 </a:t>
                </a: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줄일 수 </a:t>
                </a: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있어요.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55857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6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잠을 잘 자면 </a:t>
              </a:r>
              <a:r>
                <a:rPr lang="ko-KR" altLang="en-US" sz="5500" dirty="0" err="1" smtClean="0"/>
                <a:t>건강해져요</a:t>
              </a:r>
              <a:endParaRPr lang="ko-KR" altLang="en-US" sz="5500" dirty="0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7" name="양쪽 모서리가 둥근 사각형 6"/>
          <p:cNvSpPr/>
          <p:nvPr/>
        </p:nvSpPr>
        <p:spPr>
          <a:xfrm rot="10800000">
            <a:off x="965862" y="9431594"/>
            <a:ext cx="5174306" cy="1275855"/>
          </a:xfrm>
          <a:prstGeom prst="round2SameRect">
            <a:avLst/>
          </a:prstGeom>
          <a:solidFill>
            <a:srgbClr val="F18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0706" y="9644277"/>
            <a:ext cx="3744616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5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잠을 못 자면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481115" y="2447924"/>
            <a:ext cx="16187837" cy="10044000"/>
            <a:chOff x="7691717" y="2689410"/>
            <a:chExt cx="14182165" cy="1004400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7691717" y="2689410"/>
              <a:ext cx="14182165" cy="10044000"/>
            </a:xfrm>
            <a:prstGeom prst="roundRect">
              <a:avLst>
                <a:gd name="adj" fmla="val 9353"/>
              </a:avLst>
            </a:prstGeom>
            <a:solidFill>
              <a:srgbClr val="FEE8B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8257704" y="3302498"/>
              <a:ext cx="12940736" cy="898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성장 호르몬이 적게 분비되어 키가 잘 자라지 않아요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쉽게 짜증이 나고 우울하며 불안해질 수 있어요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집중력과 기억력이 떨어져 공부가 잘 안 될 수 있어요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면역력이 떨어져 감염성 질환에 걸리기 쉽고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예방 접종의 효과가 떨어질 수 있어요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깨어 있는 시간에 무언가를 자꾸 먹어 비만이 될 수 있어요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44044" y="4413610"/>
            <a:ext cx="5396125" cy="5088102"/>
            <a:chOff x="6010252" y="1688776"/>
            <a:chExt cx="4388807" cy="4138284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3"/>
            <a:srcRect t="49963" r="64437" b="6697"/>
            <a:stretch/>
          </p:blipFill>
          <p:spPr>
            <a:xfrm>
              <a:off x="6010252" y="1688776"/>
              <a:ext cx="4335020" cy="4138284"/>
            </a:xfrm>
            <a:prstGeom prst="rect">
              <a:avLst/>
            </a:prstGeom>
          </p:spPr>
        </p:pic>
        <p:sp>
          <p:nvSpPr>
            <p:cNvPr id="26" name="직사각형 25"/>
            <p:cNvSpPr/>
            <p:nvPr/>
          </p:nvSpPr>
          <p:spPr>
            <a:xfrm>
              <a:off x="10148047" y="3675529"/>
              <a:ext cx="251012" cy="358589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7514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1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어린이와 청소년은 잠을 충분히 자야 해요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12" name="그룹 11"/>
          <p:cNvGrpSpPr/>
          <p:nvPr/>
        </p:nvGrpSpPr>
        <p:grpSpPr>
          <a:xfrm>
            <a:off x="1598262" y="3095315"/>
            <a:ext cx="20934354" cy="8474521"/>
            <a:chOff x="2113522" y="2363795"/>
            <a:chExt cx="20934354" cy="8474521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3"/>
            <a:srcRect l="72676" t="29986" r="1153" b="16754"/>
            <a:stretch/>
          </p:blipFill>
          <p:spPr>
            <a:xfrm>
              <a:off x="18088261" y="6680573"/>
              <a:ext cx="4959615" cy="4157743"/>
            </a:xfrm>
            <a:prstGeom prst="rect">
              <a:avLst/>
            </a:prstGeom>
          </p:spPr>
        </p:pic>
        <p:grpSp>
          <p:nvGrpSpPr>
            <p:cNvPr id="8" name="그룹 7"/>
            <p:cNvGrpSpPr/>
            <p:nvPr/>
          </p:nvGrpSpPr>
          <p:grpSpPr>
            <a:xfrm>
              <a:off x="2366645" y="2363795"/>
              <a:ext cx="20258807" cy="1952208"/>
              <a:chOff x="4567489" y="2906664"/>
              <a:chExt cx="20258807" cy="1952208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 rotWithShape="1">
              <a:blip r:embed="rId3"/>
              <a:srcRect r="89271" b="68923"/>
              <a:stretch/>
            </p:blipFill>
            <p:spPr>
              <a:xfrm>
                <a:off x="4567489" y="2906664"/>
                <a:ext cx="1636087" cy="1952208"/>
              </a:xfrm>
              <a:prstGeom prst="rect">
                <a:avLst/>
              </a:prstGeom>
            </p:spPr>
          </p:pic>
          <p:cxnSp>
            <p:nvCxnSpPr>
              <p:cNvPr id="6" name="직선 연결선 5"/>
              <p:cNvCxnSpPr/>
              <p:nvPr/>
            </p:nvCxnSpPr>
            <p:spPr>
              <a:xfrm>
                <a:off x="6053328" y="4407408"/>
                <a:ext cx="18772968" cy="0"/>
              </a:xfrm>
              <a:prstGeom prst="line">
                <a:avLst/>
              </a:prstGeom>
              <a:noFill/>
              <a:ln w="57150" cap="flat">
                <a:solidFill>
                  <a:srgbClr val="8CC556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11173732" y="3250611"/>
                <a:ext cx="6541855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8CC556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한국 청소년 수면 시간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8CC556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113522" y="4768256"/>
              <a:ext cx="3201197" cy="209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초등학교</a:t>
              </a:r>
              <a:endParaRPr kumimoji="0" lang="en-US" altLang="ko-KR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  <a:p>
              <a:pPr marL="0" marR="0" indent="0" algn="ctr" defTabSz="2438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(4~6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학년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468112" y="5322971"/>
              <a:ext cx="13551408" cy="987552"/>
            </a:xfrm>
            <a:prstGeom prst="rect">
              <a:avLst/>
            </a:prstGeom>
            <a:solidFill>
              <a:srgbClr val="FFE56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782568" y="5391503"/>
              <a:ext cx="3088987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8</a:t>
              </a: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시간 </a:t>
              </a: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7</a:t>
              </a: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분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51979" y="7298737"/>
              <a:ext cx="2055051" cy="10997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중학교</a:t>
              </a:r>
              <a:endParaRPr kumimoji="0" lang="en-US" altLang="ko-KR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433497" y="7354854"/>
              <a:ext cx="12013255" cy="987552"/>
            </a:xfrm>
            <a:prstGeom prst="rect">
              <a:avLst/>
            </a:prstGeom>
            <a:solidFill>
              <a:srgbClr val="90C9E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211761" y="7423386"/>
              <a:ext cx="3088987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7</a:t>
              </a: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시간 </a:t>
              </a: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2</a:t>
              </a: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분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1186" y="9445944"/>
              <a:ext cx="2705869" cy="10997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고</a:t>
              </a: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등학교</a:t>
              </a:r>
              <a:endParaRPr kumimoji="0" lang="en-US" altLang="ko-KR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5468112" y="9502061"/>
              <a:ext cx="10590973" cy="987552"/>
            </a:xfrm>
            <a:prstGeom prst="rect">
              <a:avLst/>
            </a:prstGeom>
            <a:solidFill>
              <a:srgbClr val="8CC55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091534" y="9570593"/>
              <a:ext cx="1824218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6</a:t>
              </a: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시간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914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2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건강한 수면 습관을 길러요</a:t>
              </a: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4" name="타원 23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1646427" y="2095000"/>
            <a:ext cx="20891553" cy="10743175"/>
            <a:chOff x="1646427" y="2095000"/>
            <a:chExt cx="20891553" cy="10743175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1646427" y="2095000"/>
              <a:ext cx="20891553" cy="10743175"/>
            </a:xfrm>
            <a:prstGeom prst="roundRect">
              <a:avLst>
                <a:gd name="adj" fmla="val 9723"/>
              </a:avLst>
            </a:prstGeom>
            <a:solidFill>
              <a:srgbClr val="D4ECF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2192678" y="3876663"/>
              <a:ext cx="9500674" cy="7682991"/>
              <a:chOff x="2192678" y="3876663"/>
              <a:chExt cx="9500674" cy="7682991"/>
            </a:xfrm>
          </p:grpSpPr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2678" y="3876663"/>
                <a:ext cx="9500674" cy="7682991"/>
              </a:xfrm>
              <a:prstGeom prst="rect">
                <a:avLst/>
              </a:prstGeom>
            </p:spPr>
          </p:pic>
          <p:sp>
            <p:nvSpPr>
              <p:cNvPr id="9" name="직사각형 8"/>
              <p:cNvSpPr/>
              <p:nvPr/>
            </p:nvSpPr>
            <p:spPr>
              <a:xfrm>
                <a:off x="4366803" y="8665558"/>
                <a:ext cx="4822380" cy="153102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5165542" y="9950824"/>
                <a:ext cx="3034530" cy="62861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3730357" y="8465455"/>
              <a:ext cx="6182652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잠자리에 들기 전에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양치질을 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12004010" y="3323212"/>
              <a:ext cx="9515094" cy="8286749"/>
              <a:chOff x="12004010" y="3323212"/>
              <a:chExt cx="9515094" cy="8286749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4010" y="3323212"/>
                <a:ext cx="9515094" cy="8286749"/>
              </a:xfrm>
              <a:prstGeom prst="rect">
                <a:avLst/>
              </a:prstGeom>
            </p:spPr>
          </p:pic>
          <p:sp>
            <p:nvSpPr>
              <p:cNvPr id="15" name="직사각형 14"/>
              <p:cNvSpPr/>
              <p:nvPr/>
            </p:nvSpPr>
            <p:spPr>
              <a:xfrm>
                <a:off x="13895294" y="8910917"/>
                <a:ext cx="5844988" cy="1506071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41" name="직사각형 40"/>
            <p:cNvSpPr/>
            <p:nvPr/>
          </p:nvSpPr>
          <p:spPr>
            <a:xfrm>
              <a:off x="12880253" y="8492709"/>
              <a:ext cx="7875069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낮 동안에 하루 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분 이상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규칙적인 운동을 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945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2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건강한 수면 습관을 길러요</a:t>
              </a: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4" name="타원 23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26" name="모서리가 둥근 직사각형 25"/>
          <p:cNvSpPr/>
          <p:nvPr/>
        </p:nvSpPr>
        <p:spPr>
          <a:xfrm>
            <a:off x="1529535" y="2095000"/>
            <a:ext cx="20891553" cy="10743175"/>
          </a:xfrm>
          <a:prstGeom prst="roundRect">
            <a:avLst>
              <a:gd name="adj" fmla="val 9723"/>
            </a:avLst>
          </a:prstGeom>
          <a:solidFill>
            <a:srgbClr val="D4EC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280675" y="3161883"/>
            <a:ext cx="3828404" cy="1720272"/>
          </a:xfrm>
          <a:prstGeom prst="rect">
            <a:avLst/>
          </a:prstGeom>
          <a:solidFill>
            <a:srgbClr val="D4EC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1735399" y="3924835"/>
            <a:ext cx="9076187" cy="7589956"/>
            <a:chOff x="1735399" y="3924835"/>
            <a:chExt cx="9076187" cy="7589956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2444" y="3924835"/>
              <a:ext cx="8739142" cy="7226598"/>
            </a:xfrm>
            <a:prstGeom prst="rect">
              <a:avLst/>
            </a:prstGeom>
          </p:spPr>
        </p:pic>
        <p:sp>
          <p:nvSpPr>
            <p:cNvPr id="37" name="직사각형 36"/>
            <p:cNvSpPr/>
            <p:nvPr/>
          </p:nvSpPr>
          <p:spPr>
            <a:xfrm>
              <a:off x="1735399" y="9776903"/>
              <a:ext cx="797147" cy="1737888"/>
            </a:xfrm>
            <a:prstGeom prst="rect">
              <a:avLst/>
            </a:prstGeom>
            <a:solidFill>
              <a:srgbClr val="D4ECF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3409787" y="8482960"/>
              <a:ext cx="5611318" cy="157187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2571954" y="8297637"/>
            <a:ext cx="751454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잠자리에서 전자 기기를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않아요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11400117" y="3377036"/>
            <a:ext cx="10846661" cy="7989550"/>
            <a:chOff x="11400117" y="3161883"/>
            <a:chExt cx="10846661" cy="7989550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00117" y="3496236"/>
              <a:ext cx="10713224" cy="7655197"/>
            </a:xfrm>
            <a:prstGeom prst="rect">
              <a:avLst/>
            </a:prstGeom>
          </p:spPr>
        </p:pic>
        <p:sp>
          <p:nvSpPr>
            <p:cNvPr id="51" name="직사각형 50"/>
            <p:cNvSpPr/>
            <p:nvPr/>
          </p:nvSpPr>
          <p:spPr>
            <a:xfrm>
              <a:off x="14109079" y="3161883"/>
              <a:ext cx="1973603" cy="621223"/>
            </a:xfrm>
            <a:prstGeom prst="rect">
              <a:avLst/>
            </a:prstGeom>
            <a:solidFill>
              <a:srgbClr val="D4ECF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20249657" y="3350515"/>
              <a:ext cx="1997121" cy="1315242"/>
            </a:xfrm>
            <a:prstGeom prst="rect">
              <a:avLst/>
            </a:prstGeom>
            <a:solidFill>
              <a:srgbClr val="D4ECF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4361459" y="7933182"/>
              <a:ext cx="5181600" cy="184372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sp>
        <p:nvSpPr>
          <p:cNvPr id="56" name="직사각형 55"/>
          <p:cNvSpPr/>
          <p:nvPr/>
        </p:nvSpPr>
        <p:spPr>
          <a:xfrm>
            <a:off x="18592800" y="10901082"/>
            <a:ext cx="1656857" cy="613709"/>
          </a:xfrm>
          <a:prstGeom prst="rect">
            <a:avLst/>
          </a:prstGeom>
          <a:solidFill>
            <a:srgbClr val="D4EC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3316809" y="8188057"/>
            <a:ext cx="727089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일정한 시간을 정해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잠들고 일어나요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4596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다음 그림을 보면서 떠오르는 것을 이야기해 보세요."/>
          <p:cNvSpPr txBox="1"/>
          <p:nvPr/>
        </p:nvSpPr>
        <p:spPr>
          <a:xfrm>
            <a:off x="4250606" y="462654"/>
            <a:ext cx="19066594" cy="2350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rPr lang="ko-KR" altLang="en-US" sz="5400" dirty="0" err="1"/>
              <a:t>샘이의</a:t>
            </a:r>
            <a:r>
              <a:rPr lang="ko-KR" altLang="en-US" sz="5400" dirty="0"/>
              <a:t> 하루 생활을 살펴보고</a:t>
            </a:r>
            <a:r>
              <a:rPr lang="en-US" altLang="ko-KR" sz="5400" dirty="0"/>
              <a:t>, </a:t>
            </a:r>
            <a:r>
              <a:rPr lang="ko-KR" altLang="en-US" sz="5400" dirty="0"/>
              <a:t>건강을 위해 바꿔야 할 </a:t>
            </a:r>
            <a:r>
              <a:rPr lang="ko-KR" altLang="en-US" sz="5400" dirty="0" smtClean="0"/>
              <a:t>생활 </a:t>
            </a:r>
            <a:r>
              <a:rPr lang="ko-KR" altLang="en-US" sz="5400" dirty="0"/>
              <a:t>습관이 </a:t>
            </a:r>
            <a:r>
              <a:rPr lang="ko-KR" altLang="en-US" sz="5400" dirty="0" smtClean="0"/>
              <a:t>무엇인지 이야기해 보세요</a:t>
            </a:r>
            <a:r>
              <a:rPr lang="en-US" altLang="ko-KR" sz="5400" dirty="0"/>
              <a:t>.</a:t>
            </a:r>
            <a:endParaRPr sz="5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283" y="2812750"/>
            <a:ext cx="9079357" cy="6436938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4396910" y="9838945"/>
            <a:ext cx="17201219" cy="3299984"/>
            <a:chOff x="5907023" y="11620086"/>
            <a:chExt cx="13323483" cy="2207369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5907023" y="11620086"/>
              <a:ext cx="13323483" cy="2207369"/>
            </a:xfrm>
            <a:prstGeom prst="roundRect">
              <a:avLst/>
            </a:prstGeom>
            <a:solidFill>
              <a:srgbClr val="FFC08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5158" y="12084224"/>
              <a:ext cx="11640840" cy="142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5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아침을 </a:t>
              </a:r>
              <a:r>
                <a:rPr lang="ko-KR" altLang="en-US" sz="55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먹지 않아요</a:t>
              </a:r>
              <a:r>
                <a:rPr lang="en-US" altLang="ko-KR" sz="55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55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말랐는데 </a:t>
              </a:r>
              <a:r>
                <a:rPr lang="ko-KR" altLang="en-US" sz="55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더 체중을 빼고 싶어 해요</a:t>
              </a:r>
              <a:r>
                <a:rPr lang="en-US" altLang="ko-KR" sz="55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endParaRPr lang="ko-KR" altLang="en-US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30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15" y="517736"/>
            <a:ext cx="2438749" cy="3725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25"/>
          <p:cNvSpPr/>
          <p:nvPr/>
        </p:nvSpPr>
        <p:spPr>
          <a:xfrm>
            <a:off x="1529535" y="2095000"/>
            <a:ext cx="20891553" cy="10743175"/>
          </a:xfrm>
          <a:prstGeom prst="roundRect">
            <a:avLst>
              <a:gd name="adj" fmla="val 9723"/>
            </a:avLst>
          </a:prstGeom>
          <a:solidFill>
            <a:srgbClr val="D4EC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2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건강한 수면 습관을 길러요</a:t>
              </a: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4" name="타원 23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1739185" y="4440443"/>
            <a:ext cx="685072" cy="3765176"/>
          </a:xfrm>
          <a:prstGeom prst="rect">
            <a:avLst/>
          </a:prstGeom>
          <a:solidFill>
            <a:srgbClr val="D4EC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0" name="직사각형 19"/>
          <p:cNvSpPr/>
          <p:nvPr/>
        </p:nvSpPr>
        <p:spPr>
          <a:xfrm rot="2074449">
            <a:off x="2996271" y="3362325"/>
            <a:ext cx="685072" cy="3765176"/>
          </a:xfrm>
          <a:prstGeom prst="rect">
            <a:avLst/>
          </a:prstGeom>
          <a:solidFill>
            <a:srgbClr val="D4EC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7" name="직사각형 26"/>
          <p:cNvSpPr/>
          <p:nvPr/>
        </p:nvSpPr>
        <p:spPr>
          <a:xfrm rot="4265438">
            <a:off x="5226565" y="1236061"/>
            <a:ext cx="685072" cy="3765176"/>
          </a:xfrm>
          <a:prstGeom prst="rect">
            <a:avLst/>
          </a:prstGeom>
          <a:solidFill>
            <a:srgbClr val="D4EC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8" name="직사각형 27"/>
          <p:cNvSpPr/>
          <p:nvPr/>
        </p:nvSpPr>
        <p:spPr>
          <a:xfrm rot="19023856">
            <a:off x="9134084" y="2002424"/>
            <a:ext cx="685072" cy="3765176"/>
          </a:xfrm>
          <a:prstGeom prst="rect">
            <a:avLst/>
          </a:prstGeom>
          <a:solidFill>
            <a:srgbClr val="D4EC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225553" y="2877696"/>
            <a:ext cx="1075765" cy="299019"/>
          </a:xfrm>
          <a:prstGeom prst="rect">
            <a:avLst/>
          </a:prstGeom>
          <a:solidFill>
            <a:srgbClr val="D4EC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309412" y="4807898"/>
            <a:ext cx="3467925" cy="1371899"/>
          </a:xfrm>
          <a:prstGeom prst="rect">
            <a:avLst/>
          </a:prstGeom>
          <a:solidFill>
            <a:srgbClr val="D4EC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916419" y="5929934"/>
            <a:ext cx="1107104" cy="1371899"/>
          </a:xfrm>
          <a:prstGeom prst="rect">
            <a:avLst/>
          </a:prstGeom>
          <a:solidFill>
            <a:srgbClr val="D4EC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1266600" y="5827343"/>
            <a:ext cx="1107104" cy="1371899"/>
          </a:xfrm>
          <a:prstGeom prst="rect">
            <a:avLst/>
          </a:prstGeom>
          <a:solidFill>
            <a:srgbClr val="D4EC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11707038" y="3473019"/>
            <a:ext cx="10006573" cy="8407349"/>
            <a:chOff x="11707038" y="3473019"/>
            <a:chExt cx="10006573" cy="8407349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07038" y="3473019"/>
              <a:ext cx="10006573" cy="8407349"/>
            </a:xfrm>
            <a:prstGeom prst="rect">
              <a:avLst/>
            </a:prstGeom>
          </p:spPr>
        </p:pic>
        <p:sp>
          <p:nvSpPr>
            <p:cNvPr id="37" name="직사각형 36"/>
            <p:cNvSpPr/>
            <p:nvPr/>
          </p:nvSpPr>
          <p:spPr>
            <a:xfrm>
              <a:off x="13777337" y="8588188"/>
              <a:ext cx="5998804" cy="175708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sp>
        <p:nvSpPr>
          <p:cNvPr id="41" name="직사각형 40"/>
          <p:cNvSpPr/>
          <p:nvPr/>
        </p:nvSpPr>
        <p:spPr>
          <a:xfrm>
            <a:off x="13082567" y="8588188"/>
            <a:ext cx="702099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잠자기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시간 전부터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음식을 먹지 않아요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1772633" y="3176184"/>
            <a:ext cx="10093441" cy="8952429"/>
            <a:chOff x="1772633" y="3388128"/>
            <a:chExt cx="10093441" cy="8952429"/>
          </a:xfrm>
        </p:grpSpPr>
        <p:sp>
          <p:nvSpPr>
            <p:cNvPr id="36" name="타원 35"/>
            <p:cNvSpPr/>
            <p:nvPr/>
          </p:nvSpPr>
          <p:spPr>
            <a:xfrm>
              <a:off x="1903935" y="7932392"/>
              <a:ext cx="3148328" cy="3083921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3" name="구름 12"/>
            <p:cNvSpPr/>
            <p:nvPr/>
          </p:nvSpPr>
          <p:spPr>
            <a:xfrm>
              <a:off x="2583377" y="7097094"/>
              <a:ext cx="9282697" cy="5243463"/>
            </a:xfrm>
            <a:prstGeom prst="cloud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4"/>
            <a:srcRect l="3430" r="3204" b="36034"/>
            <a:stretch/>
          </p:blipFill>
          <p:spPr>
            <a:xfrm>
              <a:off x="1772633" y="3419365"/>
              <a:ext cx="10025676" cy="5667339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9877881" y="3388128"/>
              <a:ext cx="1920428" cy="2199238"/>
            </a:xfrm>
            <a:prstGeom prst="rect">
              <a:avLst/>
            </a:prstGeom>
            <a:solidFill>
              <a:srgbClr val="D4ECF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2847239" y="8663770"/>
            <a:ext cx="787646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잠자리에 누울 땐 방안을 어둡고 조용하게 만들어요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3640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310" y="1979778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세상에서 나를 가장 사랑하고 정성껏 키워 주시는 부모님께 감사한 마음을 담아 편지를 써 보세요."/>
          <p:cNvSpPr txBox="1"/>
          <p:nvPr/>
        </p:nvSpPr>
        <p:spPr>
          <a:xfrm>
            <a:off x="2837318" y="1789063"/>
            <a:ext cx="19195180" cy="912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지난 </a:t>
            </a:r>
            <a:r>
              <a:rPr lang="en-US" altLang="ko-KR" sz="5500" dirty="0"/>
              <a:t>1</a:t>
            </a:r>
            <a:r>
              <a:rPr lang="ko-KR" altLang="en-US" sz="5500" dirty="0"/>
              <a:t>주일간 나의 수면 시간을 점검해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pic>
        <p:nvPicPr>
          <p:cNvPr id="64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9062" y="6483799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세상에서 나를 가장 사랑하고 정성껏 키워 주시는 부모님께 감사한 마음을 담아 편지를 써 보세요."/>
          <p:cNvSpPr txBox="1"/>
          <p:nvPr/>
        </p:nvSpPr>
        <p:spPr>
          <a:xfrm>
            <a:off x="2824070" y="6293084"/>
            <a:ext cx="19195180" cy="912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우리 반 학생들의 수면 시간과 비교해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grpSp>
        <p:nvGrpSpPr>
          <p:cNvPr id="2" name="그룹 1"/>
          <p:cNvGrpSpPr/>
          <p:nvPr/>
        </p:nvGrpSpPr>
        <p:grpSpPr>
          <a:xfrm>
            <a:off x="1672309" y="3451272"/>
            <a:ext cx="19670665" cy="2260090"/>
            <a:chOff x="738934" y="2887573"/>
            <a:chExt cx="6284240" cy="722037"/>
          </a:xfrm>
        </p:grpSpPr>
        <p:sp>
          <p:nvSpPr>
            <p:cNvPr id="38" name="양쪽 모서리가 둥근 사각형 37"/>
            <p:cNvSpPr/>
            <p:nvPr/>
          </p:nvSpPr>
          <p:spPr>
            <a:xfrm>
              <a:off x="738934" y="2887573"/>
              <a:ext cx="1684441" cy="287131"/>
            </a:xfrm>
            <a:prstGeom prst="round2SameRect">
              <a:avLst>
                <a:gd name="adj1" fmla="val 45038"/>
                <a:gd name="adj2" fmla="val 0"/>
              </a:avLst>
            </a:prstGeom>
            <a:solidFill>
              <a:srgbClr val="A97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양쪽 모서리가 둥근 사각형 38"/>
            <p:cNvSpPr/>
            <p:nvPr/>
          </p:nvSpPr>
          <p:spPr>
            <a:xfrm>
              <a:off x="2420467" y="2887573"/>
              <a:ext cx="1536242" cy="287131"/>
            </a:xfrm>
            <a:prstGeom prst="round2SameRect">
              <a:avLst>
                <a:gd name="adj1" fmla="val 45038"/>
                <a:gd name="adj2" fmla="val 0"/>
              </a:avLst>
            </a:prstGeom>
            <a:solidFill>
              <a:srgbClr val="A97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양쪽 모서리가 둥근 사각형 39"/>
            <p:cNvSpPr/>
            <p:nvPr/>
          </p:nvSpPr>
          <p:spPr>
            <a:xfrm>
              <a:off x="3950035" y="2887573"/>
              <a:ext cx="1536242" cy="287131"/>
            </a:xfrm>
            <a:prstGeom prst="round2SameRect">
              <a:avLst>
                <a:gd name="adj1" fmla="val 45038"/>
                <a:gd name="adj2" fmla="val 0"/>
              </a:avLst>
            </a:prstGeom>
            <a:solidFill>
              <a:srgbClr val="A97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양쪽 모서리가 둥근 사각형 40"/>
            <p:cNvSpPr/>
            <p:nvPr/>
          </p:nvSpPr>
          <p:spPr>
            <a:xfrm>
              <a:off x="5486932" y="2887573"/>
              <a:ext cx="1536242" cy="287131"/>
            </a:xfrm>
            <a:prstGeom prst="round2SameRect">
              <a:avLst>
                <a:gd name="adj1" fmla="val 45038"/>
                <a:gd name="adj2" fmla="val 0"/>
              </a:avLst>
            </a:prstGeom>
            <a:solidFill>
              <a:srgbClr val="A97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17697" y="2899314"/>
              <a:ext cx="952638" cy="26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잠든 시각</a:t>
              </a:r>
              <a:endParaRPr lang="ko-KR" altLang="en-US" sz="5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46936" y="2893814"/>
              <a:ext cx="1160557" cy="26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일어난 시각</a:t>
              </a:r>
              <a:endParaRPr lang="ko-KR" altLang="en-US" sz="5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40223" y="2891418"/>
              <a:ext cx="952638" cy="26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수면 시간</a:t>
              </a:r>
              <a:endParaRPr lang="ko-KR" altLang="en-US" sz="5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744422" y="3163743"/>
              <a:ext cx="6269024" cy="445867"/>
              <a:chOff x="7259477" y="3077351"/>
              <a:chExt cx="6286732" cy="445867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7259477" y="3077351"/>
                <a:ext cx="1681385" cy="445867"/>
              </a:xfrm>
              <a:prstGeom prst="rect">
                <a:avLst/>
              </a:prstGeom>
              <a:solidFill>
                <a:srgbClr val="EEEAF5"/>
              </a:solidFill>
              <a:ln>
                <a:solidFill>
                  <a:srgbClr val="A970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322350" y="3173963"/>
                <a:ext cx="1434482" cy="268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나의</a:t>
                </a:r>
                <a:r>
                  <a:rPr lang="en-US" altLang="ko-KR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수면 시간</a:t>
                </a:r>
                <a:endPara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8947592" y="3077351"/>
                <a:ext cx="1529082" cy="4458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A970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9105056" y="3177306"/>
                <a:ext cx="1221867" cy="268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밤 </a:t>
                </a:r>
                <a:r>
                  <a:rPr lang="ko-KR" altLang="en-US" sz="5400" b="1" u="sng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      </a:t>
                </a: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시</a:t>
                </a: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10482243" y="3077351"/>
                <a:ext cx="1529082" cy="4458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A970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0566034" y="3177306"/>
                <a:ext cx="1306091" cy="268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아침</a:t>
                </a:r>
                <a:r>
                  <a:rPr lang="ko-KR" altLang="en-US" sz="5400" b="1" u="sng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     </a:t>
                </a: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시</a:t>
                </a:r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12017127" y="3077351"/>
                <a:ext cx="1529082" cy="4458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A970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2178575" y="3160837"/>
                <a:ext cx="1097585" cy="268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5400" b="1" u="sng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     </a:t>
                </a: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시간</a:t>
                </a:r>
                <a:endPara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9178991" y="4505699"/>
            <a:ext cx="435942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9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255722" y="4522872"/>
            <a:ext cx="435942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7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7833882" y="4496131"/>
            <a:ext cx="435942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9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449930" y="7880742"/>
            <a:ext cx="19910775" cy="4110406"/>
            <a:chOff x="1522398" y="9722129"/>
            <a:chExt cx="13293108" cy="1861958"/>
          </a:xfrm>
        </p:grpSpPr>
        <p:grpSp>
          <p:nvGrpSpPr>
            <p:cNvPr id="3" name="그룹 2"/>
            <p:cNvGrpSpPr/>
            <p:nvPr/>
          </p:nvGrpSpPr>
          <p:grpSpPr>
            <a:xfrm>
              <a:off x="1522398" y="9722129"/>
              <a:ext cx="13293108" cy="1861958"/>
              <a:chOff x="647643" y="4572367"/>
              <a:chExt cx="6357184" cy="890447"/>
            </a:xfrm>
          </p:grpSpPr>
          <p:grpSp>
            <p:nvGrpSpPr>
              <p:cNvPr id="93" name="그룹 92"/>
              <p:cNvGrpSpPr/>
              <p:nvPr/>
            </p:nvGrpSpPr>
            <p:grpSpPr>
              <a:xfrm>
                <a:off x="647643" y="4572367"/>
                <a:ext cx="1805968" cy="890447"/>
                <a:chOff x="647643" y="4570145"/>
                <a:chExt cx="1805968" cy="890447"/>
              </a:xfrm>
            </p:grpSpPr>
            <p:sp>
              <p:nvSpPr>
                <p:cNvPr id="94" name="직사각형 93"/>
                <p:cNvSpPr/>
                <p:nvPr/>
              </p:nvSpPr>
              <p:spPr>
                <a:xfrm>
                  <a:off x="717258" y="4570145"/>
                  <a:ext cx="1681385" cy="445867"/>
                </a:xfrm>
                <a:prstGeom prst="rect">
                  <a:avLst/>
                </a:prstGeom>
                <a:solidFill>
                  <a:srgbClr val="EEEAF5"/>
                </a:solidFill>
                <a:ln>
                  <a:solidFill>
                    <a:srgbClr val="A970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647643" y="4584219"/>
                  <a:ext cx="1805968" cy="452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우리 반</a:t>
                  </a:r>
                  <a:r>
                    <a:rPr lang="en-US" altLang="ko-KR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 </a:t>
                  </a: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학생들의</a:t>
                  </a:r>
                  <a:endParaRPr lang="en-US" altLang="ko-KR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수면 시간</a:t>
                  </a:r>
                  <a:endPara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96" name="직사각형 95"/>
                <p:cNvSpPr/>
                <p:nvPr/>
              </p:nvSpPr>
              <p:spPr>
                <a:xfrm>
                  <a:off x="718095" y="5014725"/>
                  <a:ext cx="1681385" cy="445867"/>
                </a:xfrm>
                <a:prstGeom prst="rect">
                  <a:avLst/>
                </a:prstGeom>
                <a:solidFill>
                  <a:srgbClr val="EEEAF5"/>
                </a:solidFill>
                <a:ln>
                  <a:solidFill>
                    <a:srgbClr val="A970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998545" y="5086897"/>
                  <a:ext cx="1104164" cy="2900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해당 인원</a:t>
                  </a:r>
                  <a:endPara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98" name="그룹 97"/>
              <p:cNvGrpSpPr/>
              <p:nvPr/>
            </p:nvGrpSpPr>
            <p:grpSpPr>
              <a:xfrm>
                <a:off x="2405373" y="4572367"/>
                <a:ext cx="1529919" cy="890447"/>
                <a:chOff x="2405373" y="4573253"/>
                <a:chExt cx="1529919" cy="890447"/>
              </a:xfrm>
            </p:grpSpPr>
            <p:sp>
              <p:nvSpPr>
                <p:cNvPr id="99" name="직사각형 98"/>
                <p:cNvSpPr/>
                <p:nvPr/>
              </p:nvSpPr>
              <p:spPr>
                <a:xfrm>
                  <a:off x="2405373" y="4573253"/>
                  <a:ext cx="1529082" cy="4458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A970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2632847" y="4630418"/>
                  <a:ext cx="1086168" cy="290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6</a:t>
                  </a: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시간 이하</a:t>
                  </a:r>
                  <a:endPara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01" name="직사각형 100"/>
                <p:cNvSpPr/>
                <p:nvPr/>
              </p:nvSpPr>
              <p:spPr>
                <a:xfrm>
                  <a:off x="2406210" y="5017833"/>
                  <a:ext cx="1529082" cy="4458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A970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2733743" y="5090005"/>
                  <a:ext cx="886050" cy="290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5400" b="1" u="sng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          </a:t>
                  </a: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명</a:t>
                  </a:r>
                  <a:endPara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103" name="그룹 102"/>
              <p:cNvGrpSpPr/>
              <p:nvPr/>
            </p:nvGrpSpPr>
            <p:grpSpPr>
              <a:xfrm>
                <a:off x="3940024" y="4572367"/>
                <a:ext cx="1529919" cy="890447"/>
                <a:chOff x="2405373" y="4573253"/>
                <a:chExt cx="1529919" cy="890447"/>
              </a:xfrm>
            </p:grpSpPr>
            <p:sp>
              <p:nvSpPr>
                <p:cNvPr id="104" name="직사각형 103"/>
                <p:cNvSpPr/>
                <p:nvPr/>
              </p:nvSpPr>
              <p:spPr>
                <a:xfrm>
                  <a:off x="2405373" y="4573253"/>
                  <a:ext cx="1529082" cy="4458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A970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2732140" y="4630418"/>
                  <a:ext cx="887585" cy="290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6~8</a:t>
                  </a: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시간</a:t>
                  </a:r>
                  <a:endPara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06" name="직사각형 105"/>
                <p:cNvSpPr/>
                <p:nvPr/>
              </p:nvSpPr>
              <p:spPr>
                <a:xfrm>
                  <a:off x="2406210" y="5017833"/>
                  <a:ext cx="1529082" cy="4458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A970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2733743" y="5090005"/>
                  <a:ext cx="886050" cy="290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5400" b="1" u="sng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          </a:t>
                  </a: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명</a:t>
                  </a:r>
                  <a:endPara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108" name="그룹 107"/>
              <p:cNvGrpSpPr/>
              <p:nvPr/>
            </p:nvGrpSpPr>
            <p:grpSpPr>
              <a:xfrm>
                <a:off x="5474908" y="4572367"/>
                <a:ext cx="1529919" cy="890447"/>
                <a:chOff x="2405373" y="4573253"/>
                <a:chExt cx="1529919" cy="890447"/>
              </a:xfrm>
            </p:grpSpPr>
            <p:sp>
              <p:nvSpPr>
                <p:cNvPr id="109" name="직사각형 108"/>
                <p:cNvSpPr/>
                <p:nvPr/>
              </p:nvSpPr>
              <p:spPr>
                <a:xfrm>
                  <a:off x="2405373" y="4573253"/>
                  <a:ext cx="1529082" cy="4458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A970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2632847" y="4630418"/>
                  <a:ext cx="1086168" cy="290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8</a:t>
                  </a: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시간 이상</a:t>
                  </a:r>
                  <a:endPara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11" name="직사각형 110"/>
                <p:cNvSpPr/>
                <p:nvPr/>
              </p:nvSpPr>
              <p:spPr>
                <a:xfrm>
                  <a:off x="2406210" y="5017833"/>
                  <a:ext cx="1529082" cy="4458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A970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2733743" y="5090005"/>
                  <a:ext cx="886050" cy="290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5400" b="1" u="sng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          </a:t>
                  </a: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명</a:t>
                  </a:r>
                  <a:endPara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</p:grpSp>
        <p:sp>
          <p:nvSpPr>
            <p:cNvPr id="118" name="TextBox 117"/>
            <p:cNvSpPr txBox="1"/>
            <p:nvPr/>
          </p:nvSpPr>
          <p:spPr>
            <a:xfrm>
              <a:off x="6487574" y="10928938"/>
              <a:ext cx="348892" cy="3852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4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718842" y="10897112"/>
              <a:ext cx="348892" cy="3852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8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2916210" y="10904618"/>
              <a:ext cx="348892" cy="3852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8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pic>
        <p:nvPicPr>
          <p:cNvPr id="66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부모님께 감사 편지 쓰기"/>
          <p:cNvSpPr txBox="1"/>
          <p:nvPr/>
        </p:nvSpPr>
        <p:spPr>
          <a:xfrm>
            <a:off x="4571999" y="484984"/>
            <a:ext cx="7626097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나의 </a:t>
            </a:r>
            <a:r>
              <a:rPr lang="ko-KR" altLang="en-US" sz="5500" dirty="0" smtClean="0"/>
              <a:t>수면 시간 점검하기</a:t>
            </a:r>
            <a:endParaRPr lang="ko-KR" altLang="en-US" sz="5500" dirty="0"/>
          </a:p>
        </p:txBody>
      </p:sp>
      <p:pic>
        <p:nvPicPr>
          <p:cNvPr id="73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" name="그룹 73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75" name="그룹 74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77" name="이미지" descr="이미지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78" name="직사각형 77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76" name="직사각형 75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15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149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215729" y="4140340"/>
            <a:ext cx="17883142" cy="9163284"/>
            <a:chOff x="1394841" y="5327586"/>
            <a:chExt cx="12965524" cy="6250928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4841" y="5327586"/>
              <a:ext cx="12965524" cy="6250928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1829424" y="6060141"/>
              <a:ext cx="11133541" cy="68131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pic>
        <p:nvPicPr>
          <p:cNvPr id="39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9062" y="1964751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세상에서 나를 가장 사랑하고 정성껏 키워 주시는 부모님께 감사한 마음을 담아 편지를 써 보세요."/>
          <p:cNvSpPr txBox="1"/>
          <p:nvPr/>
        </p:nvSpPr>
        <p:spPr>
          <a:xfrm>
            <a:off x="2824070" y="1774035"/>
            <a:ext cx="17274801" cy="217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건강한 수면 습관과 나의 수면 습관을 비교하여 고칠 점을 써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sp>
        <p:nvSpPr>
          <p:cNvPr id="51" name="TextBox 50"/>
          <p:cNvSpPr txBox="1"/>
          <p:nvPr/>
        </p:nvSpPr>
        <p:spPr>
          <a:xfrm>
            <a:off x="3865236" y="5908232"/>
            <a:ext cx="11267188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나는 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매일 밤 야식을 먹고 늦게 잠들었지만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앞으로는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잠자기 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 전부터 음식을 먹지 않고 일찍 자도록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하겠습니다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2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부모님께 감사 편지 쓰기"/>
          <p:cNvSpPr txBox="1"/>
          <p:nvPr/>
        </p:nvSpPr>
        <p:spPr>
          <a:xfrm>
            <a:off x="4572000" y="484984"/>
            <a:ext cx="8139954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smtClean="0"/>
              <a:t>건강한 수면 습관 실천하기</a:t>
            </a:r>
            <a:endParaRPr lang="ko-KR" altLang="en-US" sz="5500" dirty="0"/>
          </a:p>
        </p:txBody>
      </p:sp>
      <p:pic>
        <p:nvPicPr>
          <p:cNvPr id="24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2498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그룹 24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26" name="그룹 25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28" name="이미지" descr="이미지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9" name="직사각형 28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27" name="직사각형 26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15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919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9911" y="1263458"/>
            <a:ext cx="22359843" cy="10948457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알맞은 말을 골라 초성 완성해보기"/>
          <p:cNvSpPr txBox="1"/>
          <p:nvPr/>
        </p:nvSpPr>
        <p:spPr>
          <a:xfrm>
            <a:off x="3803063" y="2120520"/>
            <a:ext cx="16867739" cy="1350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solidFill>
                  <a:schemeClr val="accent2">
                    <a:hueOff val="240640"/>
                    <a:satOff val="2542"/>
                    <a:lumOff val="-13198"/>
                  </a:schemeClr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rPr lang="en-US" altLang="ko-KR" sz="5400" dirty="0"/>
              <a:t>1. </a:t>
            </a:r>
            <a:r>
              <a:rPr lang="ko-KR" altLang="en-US" sz="5400" dirty="0"/>
              <a:t>다음 중 건강한 수면 습관을 찾아 </a:t>
            </a:r>
            <a:r>
              <a:rPr lang="en-US" altLang="ko-KR" sz="5400" dirty="0" smtClean="0"/>
              <a:t>O</a:t>
            </a:r>
            <a:r>
              <a:rPr lang="ko-KR" altLang="en-US" sz="5400" dirty="0" smtClean="0"/>
              <a:t> </a:t>
            </a:r>
            <a:r>
              <a:rPr lang="ko-KR" altLang="en-US" sz="5400" dirty="0"/>
              <a:t>표시해 보세요</a:t>
            </a:r>
            <a:r>
              <a:rPr lang="en-US" altLang="ko-KR" sz="5400" dirty="0"/>
              <a:t>.</a:t>
            </a:r>
            <a:endParaRPr sz="4800" dirty="0"/>
          </a:p>
        </p:txBody>
      </p:sp>
      <p:grpSp>
        <p:nvGrpSpPr>
          <p:cNvPr id="2" name="그룹 1"/>
          <p:cNvGrpSpPr/>
          <p:nvPr/>
        </p:nvGrpSpPr>
        <p:grpSpPr>
          <a:xfrm>
            <a:off x="2307503" y="4137331"/>
            <a:ext cx="19399077" cy="6729343"/>
            <a:chOff x="2074421" y="4137331"/>
            <a:chExt cx="19399077" cy="6729343"/>
          </a:xfrm>
        </p:grpSpPr>
        <p:sp>
          <p:nvSpPr>
            <p:cNvPr id="102" name="모서리가 둥근 직사각형 101"/>
            <p:cNvSpPr/>
            <p:nvPr/>
          </p:nvSpPr>
          <p:spPr>
            <a:xfrm>
              <a:off x="3086447" y="4137331"/>
              <a:ext cx="18387051" cy="6479895"/>
            </a:xfrm>
            <a:prstGeom prst="roundRect">
              <a:avLst>
                <a:gd name="adj" fmla="val 26649"/>
              </a:avLst>
            </a:prstGeom>
            <a:solidFill>
              <a:schemeClr val="bg1"/>
            </a:solidFill>
            <a:ln w="28575" cap="flat">
              <a:solidFill>
                <a:srgbClr val="2CD2C6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103" name="그룹 102"/>
            <p:cNvGrpSpPr/>
            <p:nvPr/>
          </p:nvGrpSpPr>
          <p:grpSpPr>
            <a:xfrm>
              <a:off x="2074421" y="6791152"/>
              <a:ext cx="2024053" cy="909354"/>
              <a:chOff x="3636345" y="6045334"/>
              <a:chExt cx="2024053" cy="826685"/>
            </a:xfrm>
          </p:grpSpPr>
          <p:sp>
            <p:nvSpPr>
              <p:cNvPr id="104" name="모서리가 둥근 직사각형 103"/>
              <p:cNvSpPr/>
              <p:nvPr/>
            </p:nvSpPr>
            <p:spPr>
              <a:xfrm>
                <a:off x="3636345" y="6045334"/>
                <a:ext cx="2024053" cy="794788"/>
              </a:xfrm>
              <a:prstGeom prst="roundRect">
                <a:avLst>
                  <a:gd name="adj" fmla="val 50000"/>
                </a:avLst>
              </a:prstGeom>
              <a:solidFill>
                <a:srgbClr val="22A097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947752" y="6098848"/>
                <a:ext cx="1417235" cy="7731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보기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grpSp>
          <p:nvGrpSpPr>
            <p:cNvPr id="117" name="그룹 116"/>
            <p:cNvGrpSpPr/>
            <p:nvPr/>
          </p:nvGrpSpPr>
          <p:grpSpPr>
            <a:xfrm>
              <a:off x="4503399" y="4726510"/>
              <a:ext cx="7324681" cy="2116115"/>
              <a:chOff x="5441912" y="5085623"/>
              <a:chExt cx="3721139" cy="813806"/>
            </a:xfrm>
          </p:grpSpPr>
          <p:sp>
            <p:nvSpPr>
              <p:cNvPr id="118" name="모서리가 둥근 직사각형 117"/>
              <p:cNvSpPr/>
              <p:nvPr/>
            </p:nvSpPr>
            <p:spPr>
              <a:xfrm>
                <a:off x="5441912" y="5085623"/>
                <a:ext cx="3721139" cy="813806"/>
              </a:xfrm>
              <a:prstGeom prst="roundRect">
                <a:avLst>
                  <a:gd name="adj" fmla="val 35540"/>
                </a:avLst>
              </a:prstGeom>
              <a:solidFill>
                <a:srgbClr val="E9F4F5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19" name="01 성의 발달"/>
              <p:cNvSpPr txBox="1"/>
              <p:nvPr/>
            </p:nvSpPr>
            <p:spPr>
              <a:xfrm>
                <a:off x="5829946" y="5105143"/>
                <a:ext cx="2871767" cy="7744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규칙적인 운동하기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46" name="그룹 45"/>
            <p:cNvGrpSpPr/>
            <p:nvPr/>
          </p:nvGrpSpPr>
          <p:grpSpPr>
            <a:xfrm>
              <a:off x="12459833" y="4759338"/>
              <a:ext cx="7324681" cy="2116115"/>
              <a:chOff x="5441912" y="5085623"/>
              <a:chExt cx="3721139" cy="813806"/>
            </a:xfrm>
          </p:grpSpPr>
          <p:sp>
            <p:nvSpPr>
              <p:cNvPr id="47" name="모서리가 둥근 직사각형 46"/>
              <p:cNvSpPr/>
              <p:nvPr/>
            </p:nvSpPr>
            <p:spPr>
              <a:xfrm>
                <a:off x="5441912" y="5085623"/>
                <a:ext cx="3721139" cy="813806"/>
              </a:xfrm>
              <a:prstGeom prst="roundRect">
                <a:avLst>
                  <a:gd name="adj" fmla="val 35540"/>
                </a:avLst>
              </a:prstGeom>
              <a:solidFill>
                <a:srgbClr val="E9F4F5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8" name="01 성의 발달"/>
              <p:cNvSpPr txBox="1"/>
              <p:nvPr/>
            </p:nvSpPr>
            <p:spPr>
              <a:xfrm>
                <a:off x="5829946" y="5105143"/>
                <a:ext cx="2871767" cy="7744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전자 기기</a:t>
                </a:r>
                <a:endPara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사용하기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4503399" y="7730462"/>
              <a:ext cx="7324681" cy="2116115"/>
              <a:chOff x="5441912" y="5085623"/>
              <a:chExt cx="3721139" cy="813806"/>
            </a:xfrm>
          </p:grpSpPr>
          <p:sp>
            <p:nvSpPr>
              <p:cNvPr id="50" name="모서리가 둥근 직사각형 49"/>
              <p:cNvSpPr/>
              <p:nvPr/>
            </p:nvSpPr>
            <p:spPr>
              <a:xfrm>
                <a:off x="5441912" y="5085623"/>
                <a:ext cx="3721139" cy="813806"/>
              </a:xfrm>
              <a:prstGeom prst="roundRect">
                <a:avLst>
                  <a:gd name="adj" fmla="val 35540"/>
                </a:avLst>
              </a:prstGeom>
              <a:solidFill>
                <a:srgbClr val="E9F4F5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1" name="01 성의 발달"/>
              <p:cNvSpPr txBox="1"/>
              <p:nvPr/>
            </p:nvSpPr>
            <p:spPr>
              <a:xfrm>
                <a:off x="5829946" y="5296891"/>
                <a:ext cx="2871767" cy="3909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야식 먹기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52" name="그룹 51"/>
            <p:cNvGrpSpPr/>
            <p:nvPr/>
          </p:nvGrpSpPr>
          <p:grpSpPr>
            <a:xfrm>
              <a:off x="12459833" y="6775299"/>
              <a:ext cx="7324681" cy="4091375"/>
              <a:chOff x="5441912" y="4705667"/>
              <a:chExt cx="3721139" cy="1573443"/>
            </a:xfrm>
          </p:grpSpPr>
          <p:sp>
            <p:nvSpPr>
              <p:cNvPr id="53" name="모서리가 둥근 직사각형 52"/>
              <p:cNvSpPr/>
              <p:nvPr/>
            </p:nvSpPr>
            <p:spPr>
              <a:xfrm>
                <a:off x="5441912" y="5085623"/>
                <a:ext cx="3721139" cy="813806"/>
              </a:xfrm>
              <a:prstGeom prst="roundRect">
                <a:avLst>
                  <a:gd name="adj" fmla="val 35540"/>
                </a:avLst>
              </a:prstGeom>
              <a:solidFill>
                <a:srgbClr val="E9F4F5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4" name="01 성의 발달"/>
              <p:cNvSpPr txBox="1"/>
              <p:nvPr/>
            </p:nvSpPr>
            <p:spPr>
              <a:xfrm>
                <a:off x="5829946" y="4705667"/>
                <a:ext cx="2871767" cy="157344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일정한 시간에 잠들고 일어나기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3" name="타원 2"/>
          <p:cNvSpPr/>
          <p:nvPr/>
        </p:nvSpPr>
        <p:spPr>
          <a:xfrm>
            <a:off x="6310523" y="4296826"/>
            <a:ext cx="3872753" cy="2931459"/>
          </a:xfrm>
          <a:prstGeom prst="ellipse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4276577" y="7490007"/>
            <a:ext cx="3872753" cy="2931459"/>
          </a:xfrm>
          <a:prstGeom prst="ellipse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10249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9911" y="1263458"/>
            <a:ext cx="22359843" cy="10948457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알맞은 말을 골라 초성 완성해보기"/>
          <p:cNvSpPr txBox="1"/>
          <p:nvPr/>
        </p:nvSpPr>
        <p:spPr>
          <a:xfrm>
            <a:off x="3803063" y="2120520"/>
            <a:ext cx="16867739" cy="1350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solidFill>
                  <a:schemeClr val="accent2">
                    <a:hueOff val="240640"/>
                    <a:satOff val="2542"/>
                    <a:lumOff val="-13198"/>
                  </a:schemeClr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rPr lang="en-US" altLang="ko-KR" sz="5400" dirty="0"/>
              <a:t>2. </a:t>
            </a:r>
            <a:r>
              <a:rPr lang="ko-KR" altLang="en-US" sz="5400" dirty="0"/>
              <a:t>수면 건강에 관한 초성 퀴즈를 풀어 보세요</a:t>
            </a:r>
            <a:r>
              <a:rPr lang="en-US" altLang="ko-KR" sz="5400" dirty="0"/>
              <a:t>.</a:t>
            </a:r>
            <a:endParaRPr lang="ko-KR" altLang="en-US" sz="5400" dirty="0"/>
          </a:p>
        </p:txBody>
      </p:sp>
      <p:sp>
        <p:nvSpPr>
          <p:cNvPr id="41" name="01 성의 발달"/>
          <p:cNvSpPr txBox="1"/>
          <p:nvPr/>
        </p:nvSpPr>
        <p:spPr>
          <a:xfrm>
            <a:off x="3521376" y="3784777"/>
            <a:ext cx="19015896" cy="4839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>
              <a:lnSpc>
                <a:spcPct val="20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이란 청소년의 신체 발달과 정서 안정에 도움이 됩니다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   은 우리가 깊은 잠에 들 때 분비되므로 충분한 수면 시간이 매우 중요합니다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6" name="그룹 65"/>
          <p:cNvGrpSpPr/>
          <p:nvPr/>
        </p:nvGrpSpPr>
        <p:grpSpPr>
          <a:xfrm>
            <a:off x="3511731" y="4095302"/>
            <a:ext cx="1080000" cy="1107609"/>
            <a:chOff x="3813285" y="10440329"/>
            <a:chExt cx="1080000" cy="1107609"/>
          </a:xfrm>
        </p:grpSpPr>
        <p:sp>
          <p:nvSpPr>
            <p:cNvPr id="67" name="타원 66"/>
            <p:cNvSpPr/>
            <p:nvPr/>
          </p:nvSpPr>
          <p:spPr>
            <a:xfrm>
              <a:off x="3813285" y="10467938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8" name="01 성의 발달"/>
            <p:cNvSpPr txBox="1"/>
            <p:nvPr/>
          </p:nvSpPr>
          <p:spPr>
            <a:xfrm>
              <a:off x="4050185" y="10440329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4820789" y="4122911"/>
            <a:ext cx="1080000" cy="1107609"/>
            <a:chOff x="3813285" y="10440329"/>
            <a:chExt cx="1080000" cy="1107609"/>
          </a:xfrm>
        </p:grpSpPr>
        <p:sp>
          <p:nvSpPr>
            <p:cNvPr id="70" name="타원 69"/>
            <p:cNvSpPr/>
            <p:nvPr/>
          </p:nvSpPr>
          <p:spPr>
            <a:xfrm>
              <a:off x="3813285" y="10467938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1" name="01 성의 발달"/>
            <p:cNvSpPr txBox="1"/>
            <p:nvPr/>
          </p:nvSpPr>
          <p:spPr>
            <a:xfrm>
              <a:off x="4050185" y="10440329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면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3517242" y="5791138"/>
            <a:ext cx="1080000" cy="1107609"/>
            <a:chOff x="3813285" y="10440329"/>
            <a:chExt cx="1080000" cy="1107609"/>
          </a:xfrm>
        </p:grpSpPr>
        <p:sp>
          <p:nvSpPr>
            <p:cNvPr id="73" name="타원 72"/>
            <p:cNvSpPr/>
            <p:nvPr/>
          </p:nvSpPr>
          <p:spPr>
            <a:xfrm>
              <a:off x="3813285" y="10467938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4" name="01 성의 발달"/>
            <p:cNvSpPr txBox="1"/>
            <p:nvPr/>
          </p:nvSpPr>
          <p:spPr>
            <a:xfrm>
              <a:off x="4050185" y="10440329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성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4826300" y="5818747"/>
            <a:ext cx="1080000" cy="1107609"/>
            <a:chOff x="3813285" y="10440329"/>
            <a:chExt cx="1080000" cy="1107609"/>
          </a:xfrm>
        </p:grpSpPr>
        <p:sp>
          <p:nvSpPr>
            <p:cNvPr id="76" name="타원 75"/>
            <p:cNvSpPr/>
            <p:nvPr/>
          </p:nvSpPr>
          <p:spPr>
            <a:xfrm>
              <a:off x="3813285" y="10467938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7" name="01 성의 발달"/>
            <p:cNvSpPr txBox="1"/>
            <p:nvPr/>
          </p:nvSpPr>
          <p:spPr>
            <a:xfrm>
              <a:off x="4050185" y="10440329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장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6103456" y="5791138"/>
            <a:ext cx="1080000" cy="1107609"/>
            <a:chOff x="3813285" y="10440329"/>
            <a:chExt cx="1080000" cy="1107609"/>
          </a:xfrm>
        </p:grpSpPr>
        <p:sp>
          <p:nvSpPr>
            <p:cNvPr id="79" name="타원 78"/>
            <p:cNvSpPr/>
            <p:nvPr/>
          </p:nvSpPr>
          <p:spPr>
            <a:xfrm>
              <a:off x="3813285" y="10467938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83" name="01 성의 발달"/>
            <p:cNvSpPr txBox="1"/>
            <p:nvPr/>
          </p:nvSpPr>
          <p:spPr>
            <a:xfrm>
              <a:off x="4050185" y="10440329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호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7412514" y="5818747"/>
            <a:ext cx="1080000" cy="1107609"/>
            <a:chOff x="3813285" y="10440329"/>
            <a:chExt cx="1080000" cy="1107609"/>
          </a:xfrm>
        </p:grpSpPr>
        <p:sp>
          <p:nvSpPr>
            <p:cNvPr id="85" name="타원 84"/>
            <p:cNvSpPr/>
            <p:nvPr/>
          </p:nvSpPr>
          <p:spPr>
            <a:xfrm>
              <a:off x="3813285" y="10467938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87" name="01 성의 발달"/>
            <p:cNvSpPr txBox="1"/>
            <p:nvPr/>
          </p:nvSpPr>
          <p:spPr>
            <a:xfrm>
              <a:off x="4050185" y="10440329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르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8712291" y="5791138"/>
            <a:ext cx="1080000" cy="1107609"/>
            <a:chOff x="3813285" y="10440329"/>
            <a:chExt cx="1080000" cy="1107609"/>
          </a:xfrm>
        </p:grpSpPr>
        <p:sp>
          <p:nvSpPr>
            <p:cNvPr id="89" name="타원 88"/>
            <p:cNvSpPr/>
            <p:nvPr/>
          </p:nvSpPr>
          <p:spPr>
            <a:xfrm>
              <a:off x="3813285" y="10467938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90" name="01 성의 발달"/>
            <p:cNvSpPr txBox="1"/>
            <p:nvPr/>
          </p:nvSpPr>
          <p:spPr>
            <a:xfrm>
              <a:off x="4050185" y="10440329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몬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025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775450" y="6045065"/>
            <a:ext cx="17560237" cy="2522950"/>
            <a:chOff x="6921499" y="3192137"/>
            <a:chExt cx="17560237" cy="2522950"/>
          </a:xfrm>
        </p:grpSpPr>
        <p:sp>
          <p:nvSpPr>
            <p:cNvPr id="2" name="직사각형 1"/>
            <p:cNvSpPr/>
            <p:nvPr/>
          </p:nvSpPr>
          <p:spPr>
            <a:xfrm>
              <a:off x="9475469" y="3448016"/>
              <a:ext cx="15006267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12400" dirty="0" smtClean="0">
                  <a:latin typeface="HakgyoansimDunggeunmisoOTF-B" panose="02000703000000000000" pitchFamily="50" charset="-127"/>
                  <a:ea typeface="HakgyoansimDunggeunmisoOTF-B" panose="02000703000000000000" pitchFamily="50" charset="-127"/>
                </a:rPr>
                <a:t>건강한 치아</a:t>
              </a: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6921499" y="3192137"/>
              <a:ext cx="2286818" cy="2522950"/>
              <a:chOff x="5728225" y="3192137"/>
              <a:chExt cx="2286818" cy="2522950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5728225" y="3192137"/>
                <a:ext cx="2286818" cy="2286818"/>
              </a:xfrm>
              <a:prstGeom prst="ellipse">
                <a:avLst/>
              </a:prstGeom>
              <a:noFill/>
              <a:ln w="127000" cap="flat">
                <a:solidFill>
                  <a:srgbClr val="EE77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205586" y="3368804"/>
                <a:ext cx="1332096" cy="2346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6200" dirty="0" smtClean="0">
                    <a:solidFill>
                      <a:srgbClr val="EE7700"/>
                    </a:solidFill>
                    <a:latin typeface="Sandoll 고딕NeoRound 07 Bd" panose="020B0600000101010101" pitchFamily="34" charset="-127"/>
                    <a:ea typeface="Sandoll 고딕NeoRound 07 Bd" panose="020B0600000101010101" pitchFamily="34" charset="-127"/>
                  </a:rPr>
                  <a:t>2</a:t>
                </a:r>
                <a:endParaRPr kumimoji="0" lang="ko-KR" altLang="en-US" sz="16200" b="0" i="0" u="none" strike="noStrike" cap="none" spc="0" normalizeH="0" baseline="0" dirty="0">
                  <a:ln>
                    <a:noFill/>
                  </a:ln>
                  <a:solidFill>
                    <a:srgbClr val="EE7700"/>
                  </a:solidFill>
                  <a:effectLst/>
                  <a:uFillTx/>
                  <a:latin typeface="Sandoll 고딕NeoRound 07 Bd" panose="020B0600000101010101" pitchFamily="34" charset="-127"/>
                  <a:ea typeface="Sandoll 고딕NeoRound 07 Bd" panose="020B0600000101010101" pitchFamily="34" charset="-127"/>
                  <a:sym typeface="Canela Text Regular"/>
                </a:endParaRP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20152613" y="0"/>
            <a:ext cx="2250739" cy="2705100"/>
            <a:chOff x="19790663" y="0"/>
            <a:chExt cx="2250739" cy="2705100"/>
          </a:xfrm>
        </p:grpSpPr>
        <p:sp>
          <p:nvSpPr>
            <p:cNvPr id="11" name="직사각형 10"/>
            <p:cNvSpPr/>
            <p:nvPr/>
          </p:nvSpPr>
          <p:spPr>
            <a:xfrm>
              <a:off x="19792950" y="0"/>
              <a:ext cx="2247900" cy="2705100"/>
            </a:xfrm>
            <a:prstGeom prst="rect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19790663" y="2057100"/>
              <a:ext cx="2250739" cy="648000"/>
            </a:xfrm>
            <a:prstGeom prst="triangl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04912" y="245040"/>
              <a:ext cx="1622239" cy="1710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0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교과서</a:t>
              </a:r>
              <a:endParaRPr kumimoji="0" lang="en-US" altLang="ko-KR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52</a:t>
              </a:r>
              <a:r>
                <a:rPr kumimoji="0" lang="ko-KR" altLang="en-US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쪽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949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5606363" y="4810640"/>
            <a:ext cx="13171274" cy="4094721"/>
            <a:chOff x="12593292" y="3822192"/>
            <a:chExt cx="13171274" cy="4094721"/>
          </a:xfrm>
        </p:grpSpPr>
        <p:sp>
          <p:nvSpPr>
            <p:cNvPr id="17" name="● 생명 탄생의 의미를 말할 수 있다.…"/>
            <p:cNvSpPr txBox="1"/>
            <p:nvPr/>
          </p:nvSpPr>
          <p:spPr>
            <a:xfrm>
              <a:off x="12593292" y="5247151"/>
              <a:ext cx="13171274" cy="26697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/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치아 건강의 중요성을 말할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914400" indent="-914400" algn="l">
                <a:lnSpc>
                  <a:spcPct val="150000"/>
                </a:lnSpc>
                <a:buAutoNum type="arabicPeriod" startAt="2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치아 건강을 위한 방법을 실천할</a:t>
              </a:r>
              <a:r>
                <a:rPr lang="en-US" altLang="ko-KR" sz="55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12783312" y="3822192"/>
              <a:ext cx="3622504" cy="1361478"/>
              <a:chOff x="12783312" y="3822192"/>
              <a:chExt cx="3622504" cy="1361478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12783312" y="3822192"/>
                <a:ext cx="3622504" cy="1361478"/>
                <a:chOff x="12783312" y="3822192"/>
                <a:chExt cx="2724912" cy="1024128"/>
              </a:xfrm>
              <a:solidFill>
                <a:srgbClr val="F39800"/>
              </a:solidFill>
            </p:grpSpPr>
            <p:sp>
              <p:nvSpPr>
                <p:cNvPr id="29" name="직사각형 28"/>
                <p:cNvSpPr/>
                <p:nvPr/>
              </p:nvSpPr>
              <p:spPr>
                <a:xfrm>
                  <a:off x="12783312" y="3822192"/>
                  <a:ext cx="2724912" cy="58521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30" name="이등변 삼각형 29"/>
                <p:cNvSpPr/>
                <p:nvPr/>
              </p:nvSpPr>
              <p:spPr>
                <a:xfrm rot="10800000">
                  <a:off x="12783312" y="4407408"/>
                  <a:ext cx="2724912" cy="438912"/>
                </a:xfrm>
                <a:prstGeom prst="triangle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sp>
            <p:nvSpPr>
              <p:cNvPr id="20" name="직사각형 19"/>
              <p:cNvSpPr/>
              <p:nvPr/>
            </p:nvSpPr>
            <p:spPr>
              <a:xfrm>
                <a:off x="13034120" y="3849380"/>
                <a:ext cx="3120887" cy="95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10000"/>
                  </a:lnSpc>
                  <a:defRPr sz="5100">
                    <a:solidFill>
                      <a:schemeClr val="accent3"/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pPr>
                <a:r>
                  <a:rPr lang="ko-KR" altLang="en-US" sz="55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학습목표</a:t>
                </a:r>
                <a:endParaRPr lang="ko-KR" altLang="en-US" sz="55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5038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다음 그림을 보면서 떠오르는 것을 이야기해 보세요."/>
          <p:cNvSpPr txBox="1"/>
          <p:nvPr/>
        </p:nvSpPr>
        <p:spPr>
          <a:xfrm>
            <a:off x="4250606" y="429959"/>
            <a:ext cx="19676194" cy="224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400" dirty="0"/>
              <a:t>구강 검진을 받은 경험이 있나요</a:t>
            </a:r>
            <a:r>
              <a:rPr lang="en-US" altLang="ko-KR" sz="5400" dirty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sz="5400" dirty="0"/>
              <a:t>그때의 경험을 떠올려 보고</a:t>
            </a:r>
            <a:r>
              <a:rPr lang="en-US" altLang="ko-KR" sz="5400" dirty="0"/>
              <a:t>, </a:t>
            </a:r>
            <a:r>
              <a:rPr lang="ko-KR" altLang="en-US" sz="5400" dirty="0"/>
              <a:t>친구들과 이야기해 보세요</a:t>
            </a:r>
            <a:r>
              <a:rPr lang="en-US" altLang="ko-KR" sz="5400" dirty="0"/>
              <a:t>.</a:t>
            </a:r>
            <a:endParaRPr sz="4800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804" y="2677185"/>
            <a:ext cx="11042738" cy="6720381"/>
          </a:xfrm>
          <a:prstGeom prst="rect">
            <a:avLst/>
          </a:prstGeom>
        </p:spPr>
      </p:pic>
      <p:pic>
        <p:nvPicPr>
          <p:cNvPr id="32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15" y="517736"/>
            <a:ext cx="2438749" cy="372508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모서리가 둥근 직사각형 13"/>
          <p:cNvSpPr/>
          <p:nvPr/>
        </p:nvSpPr>
        <p:spPr>
          <a:xfrm>
            <a:off x="4250606" y="9825318"/>
            <a:ext cx="17103323" cy="3083675"/>
          </a:xfrm>
          <a:prstGeom prst="roundRect">
            <a:avLst/>
          </a:prstGeom>
          <a:solidFill>
            <a:srgbClr val="FFC0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9779" y="10291231"/>
            <a:ext cx="14586414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저도 </a:t>
            </a:r>
            <a:r>
              <a:rPr lang="ko-KR" altLang="en-US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충치가 있다고 했어요</a:t>
            </a:r>
            <a:r>
              <a:rPr lang="en-US" altLang="ko-KR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의사선생님이 칫솔질을 </a:t>
            </a:r>
            <a:r>
              <a:rPr lang="ko-KR" altLang="en-US" sz="55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잘해야 한다고 </a:t>
            </a:r>
            <a:r>
              <a:rPr lang="ko-KR" altLang="en-US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했어요</a:t>
            </a:r>
            <a:r>
              <a:rPr lang="en-US" altLang="ko-KR" sz="55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55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074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9" name="가로로 말린 두루마리 모양 8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1066800" y="4646260"/>
            <a:ext cx="221406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이에 끼는 젤라틴 모양의 퇴적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세균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침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5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점액물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따위로 이루어진다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55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잇실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사용은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치태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제거와 치석 예방 효과가 있다고 알려져 있다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066800" y="2652868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치태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 치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齒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이끼 태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苔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66800" y="9901012"/>
            <a:ext cx="231830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송곳니의 안쪽에 있는 큰 이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5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사랑니로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불리는 제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구치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는 어금니 맨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뒤쪽에서 제일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늦게 나온다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066800" y="7907620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구치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절구 구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臼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 치 </a:t>
            </a:r>
            <a:r>
              <a:rPr lang="ko-KR" altLang="en-US" sz="5500" b="1" dirty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齒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2418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9" name="가로로 말린 두루마리 모양 8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1066800" y="4646260"/>
            <a:ext cx="221406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잇몸 밖으로 드러난 이의 부분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치아의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머리 부분인 </a:t>
            </a:r>
            <a:r>
              <a:rPr lang="ko-KR" altLang="en-US" sz="5500" b="1" dirty="0" err="1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치관</a:t>
            </a:r>
            <a:r>
              <a:rPr lang="ko-KR" altLang="en-US" sz="55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에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염증이 생길 수 있다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066800" y="2652868"/>
            <a:ext cx="1464259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치관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 치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齒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갓 관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冠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66800" y="9901012"/>
            <a:ext cx="231830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잇몸 속에 들어 있는 이의 뿌리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12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 어린이의 경우는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치근이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절반 정도밖에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형성되어 있지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않다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066800" y="7907620"/>
            <a:ext cx="1464259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치근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 치 </a:t>
            </a:r>
            <a:r>
              <a:rPr lang="ko-KR" altLang="en-US" sz="5500" b="1" dirty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齒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뿌리 근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根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2544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8" name="가로로 말린 두루마리 모양 7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066800" y="4646260"/>
            <a:ext cx="22140672" cy="2483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건강을 온전하게 잘 지킴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5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보건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복지부는 식품 위생 감시를 강화하였다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066800" y="2652868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보건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지킬 보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保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굳셀 건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健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66800" y="9901012"/>
            <a:ext cx="231830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많은 사람이 모여 어떤 목적을 위하여 구성한 조직이나 기관의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구성 체계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이번 회의에서 새로운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기구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 비공식적으로 발기되었다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066800" y="7907620"/>
            <a:ext cx="1464259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기구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틀 기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機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얽을 구 </a:t>
            </a:r>
            <a:r>
              <a:rPr lang="ko-KR" altLang="en-US" sz="5500" b="1" dirty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構</a:t>
            </a:r>
          </a:p>
        </p:txBody>
      </p:sp>
    </p:spTree>
    <p:extLst>
      <p:ext uri="{BB962C8B-B14F-4D97-AF65-F5344CB8AC3E}">
        <p14:creationId xmlns:p14="http://schemas.microsoft.com/office/powerpoint/2010/main" val="3929250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6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치아 건강을 지켜요</a:t>
              </a:r>
              <a:endParaRPr lang="ko-KR" altLang="en-US" sz="5500" dirty="0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28" name="모서리가 둥근 직사각형 27"/>
          <p:cNvSpPr/>
          <p:nvPr/>
        </p:nvSpPr>
        <p:spPr>
          <a:xfrm>
            <a:off x="1415373" y="2084827"/>
            <a:ext cx="21553255" cy="10878138"/>
          </a:xfrm>
          <a:prstGeom prst="roundRect">
            <a:avLst>
              <a:gd name="adj" fmla="val 4755"/>
            </a:avLst>
          </a:prstGeom>
          <a:solidFill>
            <a:srgbClr val="F5FA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35398" y="2358000"/>
            <a:ext cx="7316285" cy="1055601"/>
            <a:chOff x="2294965" y="2727505"/>
            <a:chExt cx="5719482" cy="1055601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2294965" y="2727505"/>
              <a:ext cx="5719482" cy="1055601"/>
            </a:xfrm>
            <a:prstGeom prst="roundRect">
              <a:avLst/>
            </a:prstGeom>
            <a:solidFill>
              <a:srgbClr val="00A4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27872" y="2830061"/>
              <a:ext cx="4453668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치아의 구조와 성질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1796743" y="3043622"/>
            <a:ext cx="20790514" cy="9796017"/>
            <a:chOff x="2489377" y="3097730"/>
            <a:chExt cx="20790514" cy="9796017"/>
          </a:xfrm>
        </p:grpSpPr>
        <p:sp>
          <p:nvSpPr>
            <p:cNvPr id="30" name="직사각형 29"/>
            <p:cNvSpPr/>
            <p:nvPr/>
          </p:nvSpPr>
          <p:spPr>
            <a:xfrm>
              <a:off x="14367476" y="3097730"/>
              <a:ext cx="8550672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겉으로 보이는 흰 부분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단단해서 치아를 보호한다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3"/>
            <a:srcRect l="12488" t="22502" r="60493" b="10497"/>
            <a:stretch/>
          </p:blipFill>
          <p:spPr>
            <a:xfrm>
              <a:off x="5088197" y="4901783"/>
              <a:ext cx="3376265" cy="496644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35562" y="5273452"/>
              <a:ext cx="140423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치관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89377" y="7785372"/>
              <a:ext cx="140423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치근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14415144" y="5486313"/>
              <a:ext cx="8580264" cy="308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법랑질보다 부드러운 부분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endPara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치아에 가해지는 충격을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줄여 주고 감각을 느낄 수 있다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7454881" y="5851123"/>
              <a:ext cx="3542229" cy="1383411"/>
              <a:chOff x="7454881" y="6304236"/>
              <a:chExt cx="3542229" cy="1383411"/>
            </a:xfrm>
          </p:grpSpPr>
          <p:cxnSp>
            <p:nvCxnSpPr>
              <p:cNvPr id="46" name="직선 연결선 45"/>
              <p:cNvCxnSpPr/>
              <p:nvPr/>
            </p:nvCxnSpPr>
            <p:spPr>
              <a:xfrm>
                <a:off x="7454881" y="6304236"/>
                <a:ext cx="2205317" cy="0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8" name="직선 연결선 47"/>
              <p:cNvCxnSpPr/>
              <p:nvPr/>
            </p:nvCxnSpPr>
            <p:spPr>
              <a:xfrm>
                <a:off x="9660198" y="6304236"/>
                <a:ext cx="1336912" cy="1383411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3" name="그룹 42"/>
            <p:cNvGrpSpPr/>
            <p:nvPr/>
          </p:nvGrpSpPr>
          <p:grpSpPr>
            <a:xfrm>
              <a:off x="10798490" y="6479601"/>
              <a:ext cx="3095685" cy="1104789"/>
              <a:chOff x="10137683" y="3174437"/>
              <a:chExt cx="3095685" cy="1104789"/>
            </a:xfrm>
          </p:grpSpPr>
          <p:sp>
            <p:nvSpPr>
              <p:cNvPr id="44" name="모서리가 둥근 직사각형 43"/>
              <p:cNvSpPr/>
              <p:nvPr/>
            </p:nvSpPr>
            <p:spPr>
              <a:xfrm>
                <a:off x="10137683" y="3174437"/>
                <a:ext cx="3095685" cy="1104789"/>
              </a:xfrm>
              <a:prstGeom prst="roundRect">
                <a:avLst>
                  <a:gd name="adj" fmla="val 50000"/>
                </a:avLst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515696" y="3275014"/>
                <a:ext cx="2271456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60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상아질</a:t>
                </a:r>
                <a:endParaRPr kumimoji="0" lang="ko-KR" altLang="en-US" sz="6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14466544" y="8812630"/>
              <a:ext cx="8813347" cy="4081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부드럽고 연한 조직으로 </a:t>
              </a:r>
              <a:endPara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혈관과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신경이 분포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치아에 영양을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공급하고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감각을 느낀다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6939995" y="6513837"/>
              <a:ext cx="4057115" cy="2940351"/>
              <a:chOff x="6939995" y="6966950"/>
              <a:chExt cx="4057115" cy="2940351"/>
            </a:xfrm>
          </p:grpSpPr>
          <p:cxnSp>
            <p:nvCxnSpPr>
              <p:cNvPr id="55" name="직선 연결선 54"/>
              <p:cNvCxnSpPr/>
              <p:nvPr/>
            </p:nvCxnSpPr>
            <p:spPr>
              <a:xfrm>
                <a:off x="6939995" y="6966950"/>
                <a:ext cx="2205317" cy="0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직선 연결선 55"/>
              <p:cNvCxnSpPr/>
              <p:nvPr/>
            </p:nvCxnSpPr>
            <p:spPr>
              <a:xfrm>
                <a:off x="9145312" y="6966950"/>
                <a:ext cx="1851798" cy="2940351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51" name="그룹 50"/>
            <p:cNvGrpSpPr/>
            <p:nvPr/>
          </p:nvGrpSpPr>
          <p:grpSpPr>
            <a:xfrm>
              <a:off x="10798490" y="9022661"/>
              <a:ext cx="3095685" cy="1104789"/>
              <a:chOff x="10137683" y="3174437"/>
              <a:chExt cx="3095685" cy="1104789"/>
            </a:xfrm>
          </p:grpSpPr>
          <p:sp>
            <p:nvSpPr>
              <p:cNvPr id="52" name="모서리가 둥근 직사각형 51"/>
              <p:cNvSpPr/>
              <p:nvPr/>
            </p:nvSpPr>
            <p:spPr>
              <a:xfrm>
                <a:off x="10137683" y="3174437"/>
                <a:ext cx="3095685" cy="1104789"/>
              </a:xfrm>
              <a:prstGeom prst="roundRect">
                <a:avLst>
                  <a:gd name="adj" fmla="val 50000"/>
                </a:avLst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0972704" y="3260036"/>
                <a:ext cx="1548502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60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치수</a:t>
                </a:r>
                <a:endParaRPr kumimoji="0" lang="ko-KR" altLang="en-US" sz="6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grpSp>
          <p:nvGrpSpPr>
            <p:cNvPr id="66" name="그룹 65"/>
            <p:cNvGrpSpPr/>
            <p:nvPr/>
          </p:nvGrpSpPr>
          <p:grpSpPr>
            <a:xfrm>
              <a:off x="7454881" y="4215723"/>
              <a:ext cx="3638729" cy="1097425"/>
              <a:chOff x="7454881" y="4668836"/>
              <a:chExt cx="3638729" cy="1097425"/>
            </a:xfrm>
          </p:grpSpPr>
          <p:cxnSp>
            <p:nvCxnSpPr>
              <p:cNvPr id="14" name="직선 연결선 13"/>
              <p:cNvCxnSpPr/>
              <p:nvPr/>
            </p:nvCxnSpPr>
            <p:spPr>
              <a:xfrm>
                <a:off x="7454881" y="5766261"/>
                <a:ext cx="1690431" cy="0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5" name="직선 연결선 64"/>
              <p:cNvCxnSpPr/>
              <p:nvPr/>
            </p:nvCxnSpPr>
            <p:spPr>
              <a:xfrm flipV="1">
                <a:off x="9127383" y="4668836"/>
                <a:ext cx="1966227" cy="1097425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34" name="그룹 33"/>
            <p:cNvGrpSpPr/>
            <p:nvPr/>
          </p:nvGrpSpPr>
          <p:grpSpPr>
            <a:xfrm>
              <a:off x="10828082" y="3499521"/>
              <a:ext cx="3095685" cy="1104789"/>
              <a:chOff x="10137683" y="2728561"/>
              <a:chExt cx="3095685" cy="1104789"/>
            </a:xfrm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10137683" y="2728561"/>
                <a:ext cx="3095685" cy="1104789"/>
              </a:xfrm>
              <a:prstGeom prst="roundRect">
                <a:avLst>
                  <a:gd name="adj" fmla="val 50000"/>
                </a:avLst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581635" y="2831172"/>
                <a:ext cx="2271456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60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법랑질</a:t>
                </a:r>
                <a:endParaRPr kumimoji="0" lang="ko-KR" altLang="en-US" sz="6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69" name="왼쪽 중괄호 68"/>
            <p:cNvSpPr/>
            <p:nvPr/>
          </p:nvSpPr>
          <p:spPr>
            <a:xfrm>
              <a:off x="4077319" y="4994399"/>
              <a:ext cx="796268" cy="1408594"/>
            </a:xfrm>
            <a:prstGeom prst="leftBrac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1" name="왼쪽 중괄호 70"/>
            <p:cNvSpPr/>
            <p:nvPr/>
          </p:nvSpPr>
          <p:spPr>
            <a:xfrm>
              <a:off x="4077319" y="6553003"/>
              <a:ext cx="796268" cy="3315227"/>
            </a:xfrm>
            <a:prstGeom prst="leftBrac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72" name="그룹 71"/>
            <p:cNvGrpSpPr/>
            <p:nvPr/>
          </p:nvGrpSpPr>
          <p:grpSpPr>
            <a:xfrm>
              <a:off x="7236092" y="9232679"/>
              <a:ext cx="2176850" cy="1152067"/>
              <a:chOff x="6939995" y="6966950"/>
              <a:chExt cx="3714083" cy="3354393"/>
            </a:xfrm>
          </p:grpSpPr>
          <p:cxnSp>
            <p:nvCxnSpPr>
              <p:cNvPr id="73" name="직선 연결선 72"/>
              <p:cNvCxnSpPr/>
              <p:nvPr/>
            </p:nvCxnSpPr>
            <p:spPr>
              <a:xfrm>
                <a:off x="6939995" y="6966950"/>
                <a:ext cx="2205317" cy="0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4" name="직선 연결선 73"/>
              <p:cNvCxnSpPr/>
              <p:nvPr/>
            </p:nvCxnSpPr>
            <p:spPr>
              <a:xfrm>
                <a:off x="9145312" y="6966950"/>
                <a:ext cx="1508766" cy="3354393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8045863" y="10483191"/>
              <a:ext cx="3109826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신경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혈관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571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모서리가 둥근 직사각형 44"/>
          <p:cNvSpPr/>
          <p:nvPr/>
        </p:nvSpPr>
        <p:spPr>
          <a:xfrm>
            <a:off x="1415373" y="2084827"/>
            <a:ext cx="21553255" cy="10878138"/>
          </a:xfrm>
          <a:prstGeom prst="roundRect">
            <a:avLst>
              <a:gd name="adj" fmla="val 4755"/>
            </a:avLst>
          </a:prstGeom>
          <a:solidFill>
            <a:srgbClr val="F5FA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9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err="1" smtClean="0"/>
                <a:t>치아우식증</a:t>
              </a:r>
              <a:r>
                <a:rPr lang="en-US" altLang="ko-KR" sz="5500" dirty="0" smtClean="0"/>
                <a:t>(</a:t>
              </a:r>
              <a:r>
                <a:rPr lang="ko-KR" altLang="en-US" sz="5500" dirty="0" smtClean="0"/>
                <a:t>충치</a:t>
              </a:r>
              <a:r>
                <a:rPr lang="en-US" altLang="ko-KR" sz="5500" dirty="0" smtClean="0"/>
                <a:t>)</a:t>
              </a:r>
              <a:r>
                <a:rPr lang="ko-KR" altLang="en-US" sz="5500" dirty="0" smtClean="0"/>
                <a:t>를 주의해요</a:t>
              </a:r>
              <a:endParaRPr lang="ko-KR" altLang="en-US" sz="5500" dirty="0"/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1911546" y="4858165"/>
            <a:ext cx="20560908" cy="5988270"/>
            <a:chOff x="2170612" y="4858165"/>
            <a:chExt cx="20560908" cy="5988270"/>
          </a:xfrm>
        </p:grpSpPr>
        <p:grpSp>
          <p:nvGrpSpPr>
            <p:cNvPr id="7" name="그룹 6"/>
            <p:cNvGrpSpPr/>
            <p:nvPr/>
          </p:nvGrpSpPr>
          <p:grpSpPr>
            <a:xfrm>
              <a:off x="2170612" y="4858165"/>
              <a:ext cx="9820993" cy="5988270"/>
              <a:chOff x="1846407" y="4598807"/>
              <a:chExt cx="9820993" cy="5988270"/>
            </a:xfrm>
          </p:grpSpPr>
          <p:pic>
            <p:nvPicPr>
              <p:cNvPr id="13" name="그림 12"/>
              <p:cNvPicPr>
                <a:picLocks noChangeAspect="1"/>
              </p:cNvPicPr>
              <p:nvPr/>
            </p:nvPicPr>
            <p:blipFill rotWithShape="1">
              <a:blip r:embed="rId3"/>
              <a:srcRect l="4479" t="19065" r="74797" b="37835"/>
              <a:stretch/>
            </p:blipFill>
            <p:spPr>
              <a:xfrm>
                <a:off x="1846407" y="4598807"/>
                <a:ext cx="4069979" cy="5979740"/>
              </a:xfrm>
              <a:prstGeom prst="rect">
                <a:avLst/>
              </a:prstGeom>
            </p:spPr>
          </p:pic>
          <p:grpSp>
            <p:nvGrpSpPr>
              <p:cNvPr id="6" name="그룹 5"/>
              <p:cNvGrpSpPr/>
              <p:nvPr/>
            </p:nvGrpSpPr>
            <p:grpSpPr>
              <a:xfrm>
                <a:off x="5916387" y="5135533"/>
                <a:ext cx="5751013" cy="5451544"/>
                <a:chOff x="5916387" y="5135533"/>
                <a:chExt cx="5751013" cy="5451544"/>
              </a:xfrm>
            </p:grpSpPr>
            <p:sp>
              <p:nvSpPr>
                <p:cNvPr id="39" name="직사각형 38"/>
                <p:cNvSpPr/>
                <p:nvPr/>
              </p:nvSpPr>
              <p:spPr>
                <a:xfrm>
                  <a:off x="5916387" y="6505960"/>
                  <a:ext cx="5751013" cy="40811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5400" b="1" dirty="0" smtClean="0">
                      <a:solidFill>
                        <a:srgbClr val="00B050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법랑질만 썩어요</a:t>
                  </a:r>
                  <a:endParaRPr lang="en-US" altLang="ko-KR" sz="5400" b="1" dirty="0" smtClean="0">
                    <a:solidFill>
                      <a:srgbClr val="00B05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통증이 없어서 </a:t>
                  </a:r>
                  <a:endParaRPr lang="en-US" altLang="ko-KR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정기 </a:t>
                  </a:r>
                  <a:r>
                    <a:rPr lang="ko-KR" altLang="en-US" sz="5400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검진을 </a:t>
                  </a: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해야 </a:t>
                  </a:r>
                  <a:endParaRPr lang="en-US" altLang="ko-KR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발견할 </a:t>
                  </a:r>
                  <a:r>
                    <a:rPr lang="ko-KR" altLang="en-US" sz="5400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수 있어요</a:t>
                  </a:r>
                  <a:r>
                    <a:rPr lang="en-US" altLang="ko-KR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.</a:t>
                  </a:r>
                </a:p>
              </p:txBody>
            </p:sp>
            <p:grpSp>
              <p:nvGrpSpPr>
                <p:cNvPr id="3" name="그룹 2"/>
                <p:cNvGrpSpPr/>
                <p:nvPr/>
              </p:nvGrpSpPr>
              <p:grpSpPr>
                <a:xfrm>
                  <a:off x="7494558" y="5135533"/>
                  <a:ext cx="2594671" cy="1312803"/>
                  <a:chOff x="8263791" y="10029073"/>
                  <a:chExt cx="2594671" cy="1312803"/>
                </a:xfrm>
              </p:grpSpPr>
              <p:sp>
                <p:nvSpPr>
                  <p:cNvPr id="40" name="모서리가 둥근 직사각형 39"/>
                  <p:cNvSpPr/>
                  <p:nvPr/>
                </p:nvSpPr>
                <p:spPr>
                  <a:xfrm>
                    <a:off x="8263791" y="10029073"/>
                    <a:ext cx="2594671" cy="131280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8CC556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11303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ko-KR" altLang="en-US" sz="5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Avenir Next Regular"/>
                      <a:ea typeface="Avenir Next Regular"/>
                      <a:cs typeface="Avenir Next Regular"/>
                      <a:sym typeface="Avenir Next Regular"/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8643282" y="10260230"/>
                    <a:ext cx="1824218" cy="85048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400" rtl="0" fontAlgn="auto" latinLnBrk="0" hangingPunct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ko-KR" sz="5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sym typeface="Canela Text Regular"/>
                      </a:rPr>
                      <a:t>1</a:t>
                    </a:r>
                    <a:r>
                      <a:rPr kumimoji="0" lang="ko-KR" altLang="en-US" sz="5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sym typeface="Canela Text Regular"/>
                      </a:rPr>
                      <a:t>단계</a:t>
                    </a:r>
                    <a:endParaRPr kumimoji="0" lang="ko-KR" altLang="en-US" sz="5400" b="1" i="0" u="none" strike="noStrike" cap="none" spc="0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나눔고딕" panose="020D0604000000000000" pitchFamily="50" charset="-127"/>
                      <a:ea typeface="나눔고딕" panose="020D0604000000000000" pitchFamily="50" charset="-127"/>
                      <a:sym typeface="Canela Text Regular"/>
                    </a:endParaRPr>
                  </a:p>
                </p:txBody>
              </p:sp>
            </p:grpSp>
          </p:grpSp>
        </p:grpSp>
        <p:grpSp>
          <p:nvGrpSpPr>
            <p:cNvPr id="49" name="그룹 48"/>
            <p:cNvGrpSpPr/>
            <p:nvPr/>
          </p:nvGrpSpPr>
          <p:grpSpPr>
            <a:xfrm>
              <a:off x="12371097" y="4858165"/>
              <a:ext cx="10360423" cy="5988270"/>
              <a:chOff x="1846407" y="4598807"/>
              <a:chExt cx="10360423" cy="5988270"/>
            </a:xfrm>
          </p:grpSpPr>
          <p:pic>
            <p:nvPicPr>
              <p:cNvPr id="50" name="그림 49"/>
              <p:cNvPicPr>
                <a:picLocks noChangeAspect="1"/>
              </p:cNvPicPr>
              <p:nvPr/>
            </p:nvPicPr>
            <p:blipFill rotWithShape="1">
              <a:blip r:embed="rId3"/>
              <a:srcRect l="28225" t="19065" r="51051" b="37835"/>
              <a:stretch/>
            </p:blipFill>
            <p:spPr>
              <a:xfrm>
                <a:off x="1846407" y="4598807"/>
                <a:ext cx="4069979" cy="5979740"/>
              </a:xfrm>
              <a:prstGeom prst="rect">
                <a:avLst/>
              </a:prstGeom>
            </p:spPr>
          </p:pic>
          <p:grpSp>
            <p:nvGrpSpPr>
              <p:cNvPr id="51" name="그룹 50"/>
              <p:cNvGrpSpPr/>
              <p:nvPr/>
            </p:nvGrpSpPr>
            <p:grpSpPr>
              <a:xfrm>
                <a:off x="5916386" y="5135533"/>
                <a:ext cx="6290444" cy="5451544"/>
                <a:chOff x="5916386" y="5135533"/>
                <a:chExt cx="6290444" cy="5451544"/>
              </a:xfrm>
            </p:grpSpPr>
            <p:sp>
              <p:nvSpPr>
                <p:cNvPr id="52" name="직사각형 51"/>
                <p:cNvSpPr/>
                <p:nvPr/>
              </p:nvSpPr>
              <p:spPr>
                <a:xfrm>
                  <a:off x="5916386" y="6505960"/>
                  <a:ext cx="6290444" cy="40811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5400" b="1" dirty="0" smtClean="0">
                      <a:solidFill>
                        <a:srgbClr val="00B050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상아질까지 썩어요</a:t>
                  </a:r>
                  <a:endParaRPr lang="en-US" altLang="ko-KR" sz="5400" b="1" dirty="0" smtClean="0">
                    <a:solidFill>
                      <a:srgbClr val="00B05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5400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음식을 먹을 때 </a:t>
                  </a: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치아가 시리거나 </a:t>
                  </a:r>
                  <a:r>
                    <a:rPr lang="ko-KR" altLang="en-US" sz="5400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아파요</a:t>
                  </a:r>
                  <a:r>
                    <a:rPr lang="en-US" altLang="ko-KR" sz="5400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.</a:t>
                  </a:r>
                  <a:endParaRPr lang="en-US" altLang="ko-KR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grpSp>
              <p:nvGrpSpPr>
                <p:cNvPr id="53" name="그룹 52"/>
                <p:cNvGrpSpPr/>
                <p:nvPr/>
              </p:nvGrpSpPr>
              <p:grpSpPr>
                <a:xfrm>
                  <a:off x="7764272" y="5135533"/>
                  <a:ext cx="2594671" cy="1312803"/>
                  <a:chOff x="8533505" y="10029073"/>
                  <a:chExt cx="2594671" cy="1312803"/>
                </a:xfrm>
              </p:grpSpPr>
              <p:sp>
                <p:nvSpPr>
                  <p:cNvPr id="54" name="모서리가 둥근 직사각형 53"/>
                  <p:cNvSpPr/>
                  <p:nvPr/>
                </p:nvSpPr>
                <p:spPr>
                  <a:xfrm>
                    <a:off x="8533505" y="10029073"/>
                    <a:ext cx="2594671" cy="131280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8CC556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11303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ko-KR" altLang="en-US" sz="5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Avenir Next Regular"/>
                      <a:ea typeface="Avenir Next Regular"/>
                      <a:cs typeface="Avenir Next Regular"/>
                      <a:sym typeface="Avenir Next Regular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8918731" y="10260230"/>
                    <a:ext cx="1824218" cy="85048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400" rtl="0" fontAlgn="auto" latinLnBrk="0" hangingPunct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ko-KR" sz="5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sym typeface="Canela Text Regular"/>
                      </a:rPr>
                      <a:t>2</a:t>
                    </a:r>
                    <a:r>
                      <a:rPr kumimoji="0" lang="ko-KR" altLang="en-US" sz="5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sym typeface="Canela Text Regular"/>
                      </a:rPr>
                      <a:t>단계</a:t>
                    </a:r>
                    <a:endParaRPr kumimoji="0" lang="ko-KR" altLang="en-US" sz="5400" b="1" i="0" u="none" strike="noStrike" cap="none" spc="0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나눔고딕" panose="020D0604000000000000" pitchFamily="50" charset="-127"/>
                      <a:ea typeface="나눔고딕" panose="020D0604000000000000" pitchFamily="50" charset="-127"/>
                      <a:sym typeface="Canela Text Regular"/>
                    </a:endParaRPr>
                  </a:p>
                </p:txBody>
              </p:sp>
            </p:grpSp>
          </p:grpSp>
        </p:grpSp>
      </p:grpSp>
      <p:grpSp>
        <p:nvGrpSpPr>
          <p:cNvPr id="42" name="그룹 41"/>
          <p:cNvGrpSpPr/>
          <p:nvPr/>
        </p:nvGrpSpPr>
        <p:grpSpPr>
          <a:xfrm>
            <a:off x="1735398" y="2365033"/>
            <a:ext cx="7316285" cy="1055601"/>
            <a:chOff x="2294965" y="2727505"/>
            <a:chExt cx="5719482" cy="1055601"/>
          </a:xfrm>
        </p:grpSpPr>
        <p:sp>
          <p:nvSpPr>
            <p:cNvPr id="43" name="모서리가 둥근 직사각형 42"/>
            <p:cNvSpPr/>
            <p:nvPr/>
          </p:nvSpPr>
          <p:spPr>
            <a:xfrm>
              <a:off x="2294965" y="2727505"/>
              <a:ext cx="5719482" cy="1055601"/>
            </a:xfrm>
            <a:prstGeom prst="roundRect">
              <a:avLst/>
            </a:prstGeom>
            <a:solidFill>
              <a:srgbClr val="00A4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73487" y="2830061"/>
              <a:ext cx="4962444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err="1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치아우식증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진행 과정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613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1415373" y="2084827"/>
            <a:ext cx="21553255" cy="10878138"/>
          </a:xfrm>
          <a:prstGeom prst="roundRect">
            <a:avLst>
              <a:gd name="adj" fmla="val 4755"/>
            </a:avLst>
          </a:prstGeom>
          <a:solidFill>
            <a:srgbClr val="F5FA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1735398" y="2365033"/>
            <a:ext cx="7316285" cy="1055601"/>
            <a:chOff x="2294965" y="2727505"/>
            <a:chExt cx="5719482" cy="1055601"/>
          </a:xfrm>
        </p:grpSpPr>
        <p:sp>
          <p:nvSpPr>
            <p:cNvPr id="43" name="모서리가 둥근 직사각형 42"/>
            <p:cNvSpPr/>
            <p:nvPr/>
          </p:nvSpPr>
          <p:spPr>
            <a:xfrm>
              <a:off x="2294965" y="2727505"/>
              <a:ext cx="5719482" cy="1055601"/>
            </a:xfrm>
            <a:prstGeom prst="roundRect">
              <a:avLst/>
            </a:prstGeom>
            <a:solidFill>
              <a:srgbClr val="00A4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73487" y="2830061"/>
              <a:ext cx="4962444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err="1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치아우식증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진행 과정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9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err="1" smtClean="0"/>
                <a:t>치아우식증</a:t>
              </a:r>
              <a:r>
                <a:rPr lang="en-US" altLang="ko-KR" sz="5500" dirty="0" smtClean="0"/>
                <a:t>(</a:t>
              </a:r>
              <a:r>
                <a:rPr lang="ko-KR" altLang="en-US" sz="5500" dirty="0" smtClean="0"/>
                <a:t>충치</a:t>
              </a:r>
              <a:r>
                <a:rPr lang="en-US" altLang="ko-KR" sz="5500" dirty="0" smtClean="0"/>
                <a:t>)</a:t>
              </a:r>
              <a:r>
                <a:rPr lang="ko-KR" altLang="en-US" sz="5500" dirty="0" smtClean="0"/>
                <a:t>를 주의해요</a:t>
              </a:r>
              <a:endParaRPr lang="ko-KR" altLang="en-US" sz="5500" dirty="0"/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2084955" y="4858165"/>
            <a:ext cx="20214091" cy="5988270"/>
            <a:chOff x="2170612" y="4858165"/>
            <a:chExt cx="20214091" cy="5988270"/>
          </a:xfrm>
        </p:grpSpPr>
        <p:grpSp>
          <p:nvGrpSpPr>
            <p:cNvPr id="4" name="그룹 3"/>
            <p:cNvGrpSpPr/>
            <p:nvPr/>
          </p:nvGrpSpPr>
          <p:grpSpPr>
            <a:xfrm>
              <a:off x="2170612" y="4858165"/>
              <a:ext cx="10007872" cy="5988270"/>
              <a:chOff x="2170612" y="4858165"/>
              <a:chExt cx="10007872" cy="5988270"/>
            </a:xfrm>
          </p:grpSpPr>
          <p:pic>
            <p:nvPicPr>
              <p:cNvPr id="13" name="그림 12"/>
              <p:cNvPicPr>
                <a:picLocks noChangeAspect="1"/>
              </p:cNvPicPr>
              <p:nvPr/>
            </p:nvPicPr>
            <p:blipFill rotWithShape="1">
              <a:blip r:embed="rId3"/>
              <a:srcRect l="51952" t="19065" r="27324" b="37835"/>
              <a:stretch/>
            </p:blipFill>
            <p:spPr>
              <a:xfrm>
                <a:off x="2170612" y="4858165"/>
                <a:ext cx="4069979" cy="5979740"/>
              </a:xfrm>
              <a:prstGeom prst="rect">
                <a:avLst/>
              </a:prstGeom>
            </p:spPr>
          </p:pic>
          <p:sp>
            <p:nvSpPr>
              <p:cNvPr id="39" name="직사각형 38"/>
              <p:cNvSpPr/>
              <p:nvPr/>
            </p:nvSpPr>
            <p:spPr>
              <a:xfrm>
                <a:off x="6427470" y="6765318"/>
                <a:ext cx="5751014" cy="4081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5400" b="1" dirty="0">
                    <a:solidFill>
                      <a:srgbClr val="00B05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치수까지 썩어요</a:t>
                </a:r>
              </a:p>
              <a:p>
                <a:pPr>
                  <a:lnSpc>
                    <a:spcPct val="120000"/>
                  </a:lnSpc>
                </a:pP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음식을 </a:t>
                </a:r>
                <a:r>
                  <a:rPr lang="ko-KR" altLang="en-US" sz="54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먹지 않아도</a:t>
                </a:r>
                <a:endPara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통증이 계속 있어요</a:t>
                </a:r>
                <a:r>
                  <a:rPr lang="en-US" altLang="ko-KR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grpSp>
            <p:nvGrpSpPr>
              <p:cNvPr id="3" name="그룹 2"/>
              <p:cNvGrpSpPr/>
              <p:nvPr/>
            </p:nvGrpSpPr>
            <p:grpSpPr>
              <a:xfrm>
                <a:off x="8093865" y="5394891"/>
                <a:ext cx="2594671" cy="1312803"/>
                <a:chOff x="7996510" y="10029073"/>
                <a:chExt cx="2594671" cy="1312803"/>
              </a:xfrm>
            </p:grpSpPr>
            <p:sp>
              <p:nvSpPr>
                <p:cNvPr id="40" name="모서리가 둥근 직사각형 39"/>
                <p:cNvSpPr/>
                <p:nvPr/>
              </p:nvSpPr>
              <p:spPr>
                <a:xfrm>
                  <a:off x="7996510" y="10029073"/>
                  <a:ext cx="2594671" cy="131280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CC556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5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8381736" y="10260230"/>
                  <a:ext cx="1824218" cy="85048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5400" b="1" i="0" u="none" strike="noStrike" cap="none" spc="0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나눔고딕" panose="020D0604000000000000" pitchFamily="50" charset="-127"/>
                      <a:ea typeface="나눔고딕" panose="020D0604000000000000" pitchFamily="50" charset="-127"/>
                      <a:sym typeface="Canela Text Regular"/>
                    </a:rPr>
                    <a:t>3</a:t>
                  </a:r>
                  <a:r>
                    <a:rPr kumimoji="0" lang="ko-KR" altLang="en-US" sz="5400" b="1" i="0" u="none" strike="noStrike" cap="none" spc="0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나눔고딕" panose="020D0604000000000000" pitchFamily="50" charset="-127"/>
                      <a:ea typeface="나눔고딕" panose="020D0604000000000000" pitchFamily="50" charset="-127"/>
                      <a:sym typeface="Canela Text Regular"/>
                    </a:rPr>
                    <a:t>단계</a:t>
                  </a:r>
                  <a:endParaRPr kumimoji="0" lang="ko-KR" altLang="en-US" sz="5400" b="1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endParaRPr>
                </a:p>
              </p:txBody>
            </p:sp>
          </p:grpSp>
        </p:grpSp>
        <p:grpSp>
          <p:nvGrpSpPr>
            <p:cNvPr id="2" name="그룹 1"/>
            <p:cNvGrpSpPr/>
            <p:nvPr/>
          </p:nvGrpSpPr>
          <p:grpSpPr>
            <a:xfrm>
              <a:off x="12371097" y="4858165"/>
              <a:ext cx="10013606" cy="5988270"/>
              <a:chOff x="12371097" y="4858165"/>
              <a:chExt cx="10013606" cy="5988270"/>
            </a:xfrm>
          </p:grpSpPr>
          <p:pic>
            <p:nvPicPr>
              <p:cNvPr id="50" name="그림 49"/>
              <p:cNvPicPr>
                <a:picLocks noChangeAspect="1"/>
              </p:cNvPicPr>
              <p:nvPr/>
            </p:nvPicPr>
            <p:blipFill rotWithShape="1">
              <a:blip r:embed="rId3"/>
              <a:srcRect l="28225" t="19065" r="51051" b="37835"/>
              <a:stretch/>
            </p:blipFill>
            <p:spPr>
              <a:xfrm>
                <a:off x="12371097" y="4858165"/>
                <a:ext cx="4069979" cy="5979740"/>
              </a:xfrm>
              <a:prstGeom prst="rect">
                <a:avLst/>
              </a:prstGeom>
            </p:spPr>
          </p:pic>
          <p:sp>
            <p:nvSpPr>
              <p:cNvPr id="52" name="직사각형 51"/>
              <p:cNvSpPr/>
              <p:nvPr/>
            </p:nvSpPr>
            <p:spPr>
              <a:xfrm>
                <a:off x="16633689" y="6765318"/>
                <a:ext cx="5751014" cy="4081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5400" b="1" dirty="0">
                    <a:solidFill>
                      <a:srgbClr val="00B05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뿌리까지 썩어요</a:t>
                </a:r>
              </a:p>
              <a:p>
                <a:pPr>
                  <a:lnSpc>
                    <a:spcPct val="120000"/>
                  </a:lnSpc>
                </a:pP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통증이 매우 심하고</a:t>
                </a:r>
              </a:p>
              <a:p>
                <a:pPr>
                  <a:lnSpc>
                    <a:spcPct val="120000"/>
                  </a:lnSpc>
                </a:pP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발치를 해야할 수도</a:t>
                </a:r>
              </a:p>
              <a:p>
                <a:pPr>
                  <a:lnSpc>
                    <a:spcPct val="120000"/>
                  </a:lnSpc>
                </a:pPr>
                <a:r>
                  <a:rPr lang="ko-KR" altLang="en-US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있어요</a:t>
                </a:r>
                <a:r>
                  <a:rPr lang="en-US" altLang="ko-KR" sz="54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grpSp>
            <p:nvGrpSpPr>
              <p:cNvPr id="53" name="그룹 52"/>
              <p:cNvGrpSpPr/>
              <p:nvPr/>
            </p:nvGrpSpPr>
            <p:grpSpPr>
              <a:xfrm>
                <a:off x="18220637" y="5394891"/>
                <a:ext cx="2594671" cy="1312803"/>
                <a:chOff x="8347470" y="10029073"/>
                <a:chExt cx="2594671" cy="1312803"/>
              </a:xfrm>
            </p:grpSpPr>
            <p:sp>
              <p:nvSpPr>
                <p:cNvPr id="54" name="모서리가 둥근 직사각형 53"/>
                <p:cNvSpPr/>
                <p:nvPr/>
              </p:nvSpPr>
              <p:spPr>
                <a:xfrm>
                  <a:off x="8347470" y="10029073"/>
                  <a:ext cx="2594671" cy="131280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CC556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5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8732696" y="10260230"/>
                  <a:ext cx="1824218" cy="85048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5400" b="1" i="0" u="none" strike="noStrike" cap="none" spc="0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나눔고딕" panose="020D0604000000000000" pitchFamily="50" charset="-127"/>
                      <a:ea typeface="나눔고딕" panose="020D0604000000000000" pitchFamily="50" charset="-127"/>
                      <a:sym typeface="Canela Text Regular"/>
                    </a:rPr>
                    <a:t>4</a:t>
                  </a:r>
                  <a:r>
                    <a:rPr kumimoji="0" lang="ko-KR" altLang="en-US" sz="5400" b="1" i="0" u="none" strike="noStrike" cap="none" spc="0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나눔고딕" panose="020D0604000000000000" pitchFamily="50" charset="-127"/>
                      <a:ea typeface="나눔고딕" panose="020D0604000000000000" pitchFamily="50" charset="-127"/>
                      <a:sym typeface="Canela Text Regular"/>
                    </a:rPr>
                    <a:t>단계</a:t>
                  </a:r>
                  <a:endParaRPr kumimoji="0" lang="ko-KR" altLang="en-US" sz="5400" b="1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942190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34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올바른 칫솔질을 실천해요</a:t>
              </a:r>
              <a:endParaRPr lang="ko-KR" altLang="en-US" sz="5500" dirty="0"/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36" name="타원 35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39" name="모서리가 둥근 직사각형 38"/>
          <p:cNvSpPr/>
          <p:nvPr/>
        </p:nvSpPr>
        <p:spPr>
          <a:xfrm>
            <a:off x="583238" y="4940089"/>
            <a:ext cx="7346924" cy="6120000"/>
          </a:xfrm>
          <a:prstGeom prst="roundRect">
            <a:avLst>
              <a:gd name="adj" fmla="val 7679"/>
            </a:avLst>
          </a:prstGeom>
          <a:solidFill>
            <a:schemeClr val="bg1"/>
          </a:solidFill>
          <a:ln w="57150" cap="flat">
            <a:solidFill>
              <a:srgbClr val="F398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137355" y="6295888"/>
            <a:ext cx="6392388" cy="3408402"/>
            <a:chOff x="8999194" y="5058702"/>
            <a:chExt cx="6392388" cy="3408402"/>
          </a:xfrm>
        </p:grpSpPr>
        <p:grpSp>
          <p:nvGrpSpPr>
            <p:cNvPr id="19" name="그룹 18"/>
            <p:cNvGrpSpPr/>
            <p:nvPr/>
          </p:nvGrpSpPr>
          <p:grpSpPr>
            <a:xfrm>
              <a:off x="8999194" y="5058702"/>
              <a:ext cx="6392388" cy="1099788"/>
              <a:chOff x="9169742" y="5058702"/>
              <a:chExt cx="6392388" cy="1099788"/>
            </a:xfrm>
          </p:grpSpPr>
          <p:grpSp>
            <p:nvGrpSpPr>
              <p:cNvPr id="9" name="그룹 8"/>
              <p:cNvGrpSpPr/>
              <p:nvPr/>
            </p:nvGrpSpPr>
            <p:grpSpPr>
              <a:xfrm>
                <a:off x="9169742" y="5058702"/>
                <a:ext cx="970248" cy="1099788"/>
                <a:chOff x="7853081" y="3322591"/>
                <a:chExt cx="1225033" cy="1388591"/>
              </a:xfrm>
            </p:grpSpPr>
            <p:sp>
              <p:nvSpPr>
                <p:cNvPr id="5" name="타원 4"/>
                <p:cNvSpPr/>
                <p:nvPr/>
              </p:nvSpPr>
              <p:spPr>
                <a:xfrm>
                  <a:off x="7853081" y="3460375"/>
                  <a:ext cx="1225033" cy="1225033"/>
                </a:xfrm>
                <a:prstGeom prst="ellipse">
                  <a:avLst/>
                </a:prstGeom>
                <a:solidFill>
                  <a:srgbClr val="F398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8115330" y="3322591"/>
                  <a:ext cx="659807" cy="13885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400" rtl="0" fontAlgn="auto" latinLnBrk="0" hangingPunct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5400" b="1" i="0" u="none" strike="noStrike" cap="none" spc="0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나눔고딕" panose="020D0604000000000000" pitchFamily="50" charset="-127"/>
                      <a:ea typeface="나눔고딕" panose="020D0604000000000000" pitchFamily="50" charset="-127"/>
                      <a:sym typeface="Canela Text Regular"/>
                    </a:rPr>
                    <a:t>1</a:t>
                  </a:r>
                  <a:endParaRPr kumimoji="0" lang="ko-KR" altLang="en-US" sz="5400" b="1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endParaRPr>
                </a:p>
              </p:txBody>
            </p:sp>
          </p:grpSp>
          <p:sp>
            <p:nvSpPr>
              <p:cNvPr id="8" name="직사각형 7"/>
              <p:cNvSpPr/>
              <p:nvPr/>
            </p:nvSpPr>
            <p:spPr>
              <a:xfrm>
                <a:off x="10263774" y="5068961"/>
                <a:ext cx="5298356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칫솔 바르게 잡기</a:t>
                </a:r>
              </a:p>
            </p:txBody>
          </p:sp>
        </p:grp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85713" y="6158490"/>
              <a:ext cx="3219350" cy="2308614"/>
            </a:xfrm>
            <a:prstGeom prst="rect">
              <a:avLst/>
            </a:prstGeom>
          </p:spPr>
        </p:pic>
      </p:grpSp>
      <p:grpSp>
        <p:nvGrpSpPr>
          <p:cNvPr id="48" name="그룹 47"/>
          <p:cNvGrpSpPr/>
          <p:nvPr/>
        </p:nvGrpSpPr>
        <p:grpSpPr>
          <a:xfrm>
            <a:off x="572521" y="2561568"/>
            <a:ext cx="7864358" cy="1055601"/>
            <a:chOff x="2294965" y="2727505"/>
            <a:chExt cx="6147937" cy="105560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294965" y="2727505"/>
              <a:ext cx="6147937" cy="1055601"/>
            </a:xfrm>
            <a:prstGeom prst="roundRect">
              <a:avLst/>
            </a:prstGeom>
            <a:solidFill>
              <a:srgbClr val="00A4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75427" y="2830061"/>
              <a:ext cx="578701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올바른 칫솔질 방법</a:t>
              </a:r>
              <a:r>
                <a:rPr lang="en-US" altLang="ko-KR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순서</a:t>
              </a: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8918368" y="6956726"/>
            <a:ext cx="1257003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손에 힘을 빼고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연필을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가볍게 쥐듯 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칫솔을 감싸 잡아요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9495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34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올바른 칫솔질을 실천해요</a:t>
              </a:r>
              <a:endParaRPr lang="ko-KR" altLang="en-US" sz="5500" dirty="0"/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36" name="타원 35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39" name="모서리가 둥근 직사각형 38"/>
          <p:cNvSpPr/>
          <p:nvPr/>
        </p:nvSpPr>
        <p:spPr>
          <a:xfrm>
            <a:off x="583238" y="4940089"/>
            <a:ext cx="7346924" cy="6120000"/>
          </a:xfrm>
          <a:prstGeom prst="roundRect">
            <a:avLst>
              <a:gd name="adj" fmla="val 7679"/>
            </a:avLst>
          </a:prstGeom>
          <a:solidFill>
            <a:schemeClr val="bg1"/>
          </a:solidFill>
          <a:ln w="57150" cap="flat">
            <a:solidFill>
              <a:srgbClr val="F398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137355" y="5229088"/>
            <a:ext cx="6392388" cy="3011080"/>
            <a:chOff x="9169742" y="5058702"/>
            <a:chExt cx="6392388" cy="3011080"/>
          </a:xfrm>
        </p:grpSpPr>
        <p:grpSp>
          <p:nvGrpSpPr>
            <p:cNvPr id="9" name="그룹 8"/>
            <p:cNvGrpSpPr/>
            <p:nvPr/>
          </p:nvGrpSpPr>
          <p:grpSpPr>
            <a:xfrm>
              <a:off x="9169742" y="5058702"/>
              <a:ext cx="970248" cy="1099788"/>
              <a:chOff x="7853081" y="3322591"/>
              <a:chExt cx="1225033" cy="1388591"/>
            </a:xfrm>
          </p:grpSpPr>
          <p:sp>
            <p:nvSpPr>
              <p:cNvPr id="5" name="타원 4"/>
              <p:cNvSpPr/>
              <p:nvPr/>
            </p:nvSpPr>
            <p:spPr>
              <a:xfrm>
                <a:off x="7853081" y="3460375"/>
                <a:ext cx="1225033" cy="1225033"/>
              </a:xfrm>
              <a:prstGeom prst="ellipse">
                <a:avLst/>
              </a:prstGeom>
              <a:solidFill>
                <a:srgbClr val="F398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115330" y="3322591"/>
                <a:ext cx="659807" cy="1388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2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10263774" y="5068961"/>
              <a:ext cx="5298356" cy="3000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위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아래 치아의 안쪽과 바깥쪽 닦기</a:t>
              </a: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572521" y="2561568"/>
            <a:ext cx="7864358" cy="1055601"/>
            <a:chOff x="2294965" y="2727505"/>
            <a:chExt cx="6147937" cy="105560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294965" y="2727505"/>
              <a:ext cx="6147937" cy="1055601"/>
            </a:xfrm>
            <a:prstGeom prst="roundRect">
              <a:avLst/>
            </a:prstGeom>
            <a:solidFill>
              <a:srgbClr val="00A4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75427" y="2830061"/>
              <a:ext cx="578701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올바른 칫솔질 방법</a:t>
              </a:r>
              <a:r>
                <a:rPr lang="en-US" altLang="ko-KR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순서</a:t>
              </a: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8918368" y="6956726"/>
            <a:ext cx="1257003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칫솔을 잇몸과 치아 사이에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45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 각도로 대고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잇몸 에서 치아 방향으로 닦아요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15" y="8539426"/>
            <a:ext cx="2751570" cy="20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4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34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올바른 칫솔질을 실천해요</a:t>
              </a:r>
              <a:endParaRPr lang="ko-KR" altLang="en-US" sz="5500" dirty="0"/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36" name="타원 35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39" name="모서리가 둥근 직사각형 38"/>
          <p:cNvSpPr/>
          <p:nvPr/>
        </p:nvSpPr>
        <p:spPr>
          <a:xfrm>
            <a:off x="583238" y="4940089"/>
            <a:ext cx="7346924" cy="6120000"/>
          </a:xfrm>
          <a:prstGeom prst="roundRect">
            <a:avLst>
              <a:gd name="adj" fmla="val 7679"/>
            </a:avLst>
          </a:prstGeom>
          <a:solidFill>
            <a:schemeClr val="bg1"/>
          </a:solidFill>
          <a:ln w="57150" cap="flat">
            <a:solidFill>
              <a:srgbClr val="F398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137355" y="5229088"/>
            <a:ext cx="6392388" cy="2013884"/>
            <a:chOff x="9169742" y="5058702"/>
            <a:chExt cx="6392388" cy="2013884"/>
          </a:xfrm>
        </p:grpSpPr>
        <p:grpSp>
          <p:nvGrpSpPr>
            <p:cNvPr id="9" name="그룹 8"/>
            <p:cNvGrpSpPr/>
            <p:nvPr/>
          </p:nvGrpSpPr>
          <p:grpSpPr>
            <a:xfrm>
              <a:off x="9169742" y="5058702"/>
              <a:ext cx="970248" cy="1099788"/>
              <a:chOff x="7853081" y="3322591"/>
              <a:chExt cx="1225033" cy="1388591"/>
            </a:xfrm>
          </p:grpSpPr>
          <p:sp>
            <p:nvSpPr>
              <p:cNvPr id="5" name="타원 4"/>
              <p:cNvSpPr/>
              <p:nvPr/>
            </p:nvSpPr>
            <p:spPr>
              <a:xfrm>
                <a:off x="7853081" y="3460375"/>
                <a:ext cx="1225033" cy="1225033"/>
              </a:xfrm>
              <a:prstGeom prst="ellipse">
                <a:avLst/>
              </a:prstGeom>
              <a:solidFill>
                <a:srgbClr val="F398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115330" y="3322591"/>
                <a:ext cx="659807" cy="1388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3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10263774" y="5068961"/>
              <a:ext cx="5298356" cy="2003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앞니의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위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아래 </a:t>
              </a:r>
              <a:endPara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안쪽 닦기</a:t>
              </a: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572521" y="2561568"/>
            <a:ext cx="7864358" cy="1055601"/>
            <a:chOff x="2294965" y="2727505"/>
            <a:chExt cx="6147937" cy="105560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294965" y="2727505"/>
              <a:ext cx="6147937" cy="1055601"/>
            </a:xfrm>
            <a:prstGeom prst="roundRect">
              <a:avLst/>
            </a:prstGeom>
            <a:solidFill>
              <a:srgbClr val="00A4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75427" y="2830061"/>
              <a:ext cx="578701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올바른 칫솔질 방법</a:t>
              </a:r>
              <a:r>
                <a:rPr lang="en-US" altLang="ko-KR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순서</a:t>
              </a: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8918368" y="7455324"/>
            <a:ext cx="1257003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칫솔을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세워서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닦아요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297" y="7814897"/>
            <a:ext cx="3205115" cy="267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20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34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올바른 칫솔질을 실천해요</a:t>
              </a:r>
              <a:endParaRPr lang="ko-KR" altLang="en-US" sz="5500" dirty="0"/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36" name="타원 35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39" name="모서리가 둥근 직사각형 38"/>
          <p:cNvSpPr/>
          <p:nvPr/>
        </p:nvSpPr>
        <p:spPr>
          <a:xfrm>
            <a:off x="583238" y="4940089"/>
            <a:ext cx="7346924" cy="6120000"/>
          </a:xfrm>
          <a:prstGeom prst="roundRect">
            <a:avLst>
              <a:gd name="adj" fmla="val 7679"/>
            </a:avLst>
          </a:prstGeom>
          <a:solidFill>
            <a:schemeClr val="bg1"/>
          </a:solidFill>
          <a:ln w="57150" cap="flat">
            <a:solidFill>
              <a:srgbClr val="F398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137355" y="5229088"/>
            <a:ext cx="6392388" cy="2013884"/>
            <a:chOff x="9169742" y="5058702"/>
            <a:chExt cx="6392388" cy="2013884"/>
          </a:xfrm>
        </p:grpSpPr>
        <p:grpSp>
          <p:nvGrpSpPr>
            <p:cNvPr id="9" name="그룹 8"/>
            <p:cNvGrpSpPr/>
            <p:nvPr/>
          </p:nvGrpSpPr>
          <p:grpSpPr>
            <a:xfrm>
              <a:off x="9169742" y="5058702"/>
              <a:ext cx="970248" cy="1099788"/>
              <a:chOff x="7853081" y="3322591"/>
              <a:chExt cx="1225033" cy="1388591"/>
            </a:xfrm>
          </p:grpSpPr>
          <p:sp>
            <p:nvSpPr>
              <p:cNvPr id="5" name="타원 4"/>
              <p:cNvSpPr/>
              <p:nvPr/>
            </p:nvSpPr>
            <p:spPr>
              <a:xfrm>
                <a:off x="7853081" y="3460375"/>
                <a:ext cx="1225033" cy="1225033"/>
              </a:xfrm>
              <a:prstGeom prst="ellipse">
                <a:avLst/>
              </a:prstGeom>
              <a:solidFill>
                <a:srgbClr val="F398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115330" y="3322591"/>
                <a:ext cx="659807" cy="1388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4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10263774" y="5068961"/>
              <a:ext cx="5298356" cy="2003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어금니의 씹는 면 닦기</a:t>
              </a: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572521" y="2561568"/>
            <a:ext cx="7864358" cy="1055601"/>
            <a:chOff x="2294965" y="2727505"/>
            <a:chExt cx="6147937" cy="105560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294965" y="2727505"/>
              <a:ext cx="6147937" cy="1055601"/>
            </a:xfrm>
            <a:prstGeom prst="roundRect">
              <a:avLst/>
            </a:prstGeom>
            <a:solidFill>
              <a:srgbClr val="00A4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75427" y="2830061"/>
              <a:ext cx="578701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올바른 칫솔질 방법</a:t>
              </a:r>
              <a:r>
                <a:rPr lang="en-US" altLang="ko-KR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순서</a:t>
              </a: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8918368" y="6998276"/>
            <a:ext cx="1257003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칫솔을 앞뒤로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움직이면서</a:t>
            </a:r>
            <a:endParaRPr lang="en-US" altLang="ko-KR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부드럽게 닦아요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938" y="7991739"/>
            <a:ext cx="3729524" cy="231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52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34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올바른 칫솔질을 실천해요</a:t>
              </a:r>
              <a:endParaRPr lang="ko-KR" altLang="en-US" sz="5500" dirty="0"/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36" name="타원 35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39" name="모서리가 둥근 직사각형 38"/>
          <p:cNvSpPr/>
          <p:nvPr/>
        </p:nvSpPr>
        <p:spPr>
          <a:xfrm>
            <a:off x="583238" y="4940089"/>
            <a:ext cx="7346924" cy="6120000"/>
          </a:xfrm>
          <a:prstGeom prst="roundRect">
            <a:avLst>
              <a:gd name="adj" fmla="val 7679"/>
            </a:avLst>
          </a:prstGeom>
          <a:solidFill>
            <a:schemeClr val="bg1"/>
          </a:solidFill>
          <a:ln w="57150" cap="flat">
            <a:solidFill>
              <a:srgbClr val="F398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2434601" y="5837241"/>
            <a:ext cx="3644195" cy="1099788"/>
            <a:chOff x="9169742" y="5058702"/>
            <a:chExt cx="3644195" cy="1099788"/>
          </a:xfrm>
        </p:grpSpPr>
        <p:grpSp>
          <p:nvGrpSpPr>
            <p:cNvPr id="9" name="그룹 8"/>
            <p:cNvGrpSpPr/>
            <p:nvPr/>
          </p:nvGrpSpPr>
          <p:grpSpPr>
            <a:xfrm>
              <a:off x="9169742" y="5058702"/>
              <a:ext cx="970248" cy="1099788"/>
              <a:chOff x="7853081" y="3322591"/>
              <a:chExt cx="1225033" cy="1388591"/>
            </a:xfrm>
          </p:grpSpPr>
          <p:sp>
            <p:nvSpPr>
              <p:cNvPr id="5" name="타원 4"/>
              <p:cNvSpPr/>
              <p:nvPr/>
            </p:nvSpPr>
            <p:spPr>
              <a:xfrm>
                <a:off x="7853081" y="3460375"/>
                <a:ext cx="1225033" cy="1225033"/>
              </a:xfrm>
              <a:prstGeom prst="ellipse">
                <a:avLst/>
              </a:prstGeom>
              <a:solidFill>
                <a:srgbClr val="F398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115330" y="3322591"/>
                <a:ext cx="659807" cy="1388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5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10263774" y="5068961"/>
              <a:ext cx="2550163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혀 닦기</a:t>
              </a: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572521" y="2561568"/>
            <a:ext cx="7864358" cy="1055601"/>
            <a:chOff x="2294965" y="2727505"/>
            <a:chExt cx="6147937" cy="105560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294965" y="2727505"/>
              <a:ext cx="6147937" cy="1055601"/>
            </a:xfrm>
            <a:prstGeom prst="roundRect">
              <a:avLst/>
            </a:prstGeom>
            <a:solidFill>
              <a:srgbClr val="00A4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75427" y="2830061"/>
              <a:ext cx="578701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올바른 칫솔질 방법</a:t>
              </a:r>
              <a:r>
                <a:rPr lang="en-US" altLang="ko-KR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순서</a:t>
              </a: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8918368" y="6998276"/>
            <a:ext cx="1257003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혀도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꼼꼼히 닦아야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 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냄새가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 나요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870" y="7262717"/>
            <a:ext cx="2635659" cy="301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62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34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올바른 칫솔질을 실천해요</a:t>
              </a:r>
              <a:endParaRPr lang="ko-KR" altLang="en-US" sz="5500" dirty="0"/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36" name="타원 35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48" name="그룹 47"/>
          <p:cNvGrpSpPr/>
          <p:nvPr/>
        </p:nvGrpSpPr>
        <p:grpSpPr>
          <a:xfrm>
            <a:off x="572521" y="2561568"/>
            <a:ext cx="7864358" cy="1055601"/>
            <a:chOff x="2294965" y="2727505"/>
            <a:chExt cx="6147937" cy="105560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294965" y="2727505"/>
              <a:ext cx="6147937" cy="1055601"/>
            </a:xfrm>
            <a:prstGeom prst="roundRect">
              <a:avLst/>
            </a:prstGeom>
            <a:solidFill>
              <a:srgbClr val="00A4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81823" y="2830061"/>
              <a:ext cx="4174218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충치가 잘 생겨요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!</a:t>
              </a:r>
              <a:endParaRPr lang="ko-KR" altLang="en-US" sz="5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6" name="모서리가 둥근 직사각형 25"/>
          <p:cNvSpPr/>
          <p:nvPr/>
        </p:nvSpPr>
        <p:spPr>
          <a:xfrm>
            <a:off x="495096" y="4184274"/>
            <a:ext cx="23355503" cy="8501830"/>
          </a:xfrm>
          <a:prstGeom prst="roundRect">
            <a:avLst>
              <a:gd name="adj" fmla="val 7679"/>
            </a:avLst>
          </a:prstGeom>
          <a:solidFill>
            <a:schemeClr val="bg1"/>
          </a:solidFill>
          <a:ln w="57150" cap="flat">
            <a:solidFill>
              <a:srgbClr val="F398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98618" y="4635717"/>
            <a:ext cx="18488969" cy="5586124"/>
            <a:chOff x="998618" y="4391025"/>
            <a:chExt cx="18488969" cy="558612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618" y="4534007"/>
              <a:ext cx="6296969" cy="5443142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7295587" y="4391025"/>
              <a:ext cx="12192000" cy="40811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치아와 잇몸의 경계 부분</a:t>
              </a: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치아와 치아 사이</a:t>
              </a: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닦기 힘든 안쪽 어금니</a:t>
              </a: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교합 면(씹는 면)</a:t>
              </a: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4504697" y="10425161"/>
            <a:ext cx="1861184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세균이 많아서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충치가 잘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생기는 곳은 꼼꼼히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닦아야 합니다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하루에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번 이상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특히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자기 전에는 </a:t>
            </a:r>
            <a:r>
              <a:rPr lang="ko-KR" altLang="en-US" sz="5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치실을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사용합니다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698" y="4866005"/>
            <a:ext cx="6753357" cy="487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77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9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올바른 칫솔질을 실천해요</a:t>
              </a:r>
              <a:endParaRPr lang="ko-KR" altLang="en-US" sz="5500" dirty="0"/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12" name="그룹 11"/>
          <p:cNvGrpSpPr/>
          <p:nvPr/>
        </p:nvGrpSpPr>
        <p:grpSpPr>
          <a:xfrm>
            <a:off x="1236954" y="5581382"/>
            <a:ext cx="21678029" cy="3240000"/>
            <a:chOff x="1236954" y="2248710"/>
            <a:chExt cx="21678029" cy="3240000"/>
          </a:xfrm>
        </p:grpSpPr>
        <p:grpSp>
          <p:nvGrpSpPr>
            <p:cNvPr id="5" name="그룹 4"/>
            <p:cNvGrpSpPr/>
            <p:nvPr/>
          </p:nvGrpSpPr>
          <p:grpSpPr>
            <a:xfrm>
              <a:off x="1236954" y="2248710"/>
              <a:ext cx="3240000" cy="3240000"/>
              <a:chOff x="1348525" y="2838450"/>
              <a:chExt cx="3240000" cy="3240000"/>
            </a:xfrm>
          </p:grpSpPr>
          <p:sp>
            <p:nvSpPr>
              <p:cNvPr id="2" name="타원 1"/>
              <p:cNvSpPr/>
              <p:nvPr/>
            </p:nvSpPr>
            <p:spPr>
              <a:xfrm>
                <a:off x="1348525" y="2838450"/>
                <a:ext cx="3240000" cy="3240000"/>
              </a:xfrm>
              <a:prstGeom prst="ellipse">
                <a:avLst/>
              </a:prstGeom>
              <a:solidFill>
                <a:srgbClr val="8CC55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266409" y="3409958"/>
                <a:ext cx="1404232" cy="20969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치약</a:t>
                </a:r>
                <a:endPara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0" marR="0" indent="0" algn="ctr" defTabSz="24384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짜기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4986677" y="3448595"/>
              <a:ext cx="17928306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0" indent="-571500" algn="l">
                <a:buFont typeface="Arial" panose="020B0604020202020204" pitchFamily="34" charset="0"/>
                <a:buChar char="•"/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치약은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완두콩 1알만큼 짜고, </a:t>
              </a: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칫솔모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사이에 스며들게 해요.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171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8" name="가로로 말린 두루마리 모양 7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066800" y="6493348"/>
            <a:ext cx="221406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아무 탈 없이 편안함</a:t>
            </a:r>
            <a:r>
              <a:rPr lang="en-US" altLang="ko-KR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55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사회의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안녕</a:t>
            </a:r>
            <a:r>
              <a:rPr lang="ko-KR" altLang="en-US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질서를 유지하다</a:t>
            </a:r>
            <a:r>
              <a:rPr lang="en-US" altLang="ko-KR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066800" y="4499956"/>
            <a:ext cx="1464259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안녕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편안 안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安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편안할 </a:t>
            </a:r>
            <a:r>
              <a:rPr lang="ko-KR" altLang="en-US" sz="55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녕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寧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5901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9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올바른 칫솔질을 실천해요</a:t>
              </a:r>
              <a:endParaRPr lang="ko-KR" altLang="en-US" sz="5500" dirty="0"/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12" name="그룹 11"/>
          <p:cNvGrpSpPr/>
          <p:nvPr/>
        </p:nvGrpSpPr>
        <p:grpSpPr>
          <a:xfrm>
            <a:off x="1236954" y="5311055"/>
            <a:ext cx="21138952" cy="4081117"/>
            <a:chOff x="1236954" y="1978383"/>
            <a:chExt cx="21138952" cy="4081117"/>
          </a:xfrm>
        </p:grpSpPr>
        <p:grpSp>
          <p:nvGrpSpPr>
            <p:cNvPr id="5" name="그룹 4"/>
            <p:cNvGrpSpPr/>
            <p:nvPr/>
          </p:nvGrpSpPr>
          <p:grpSpPr>
            <a:xfrm>
              <a:off x="1236954" y="2248710"/>
              <a:ext cx="3240000" cy="3240000"/>
              <a:chOff x="1348525" y="2838450"/>
              <a:chExt cx="3240000" cy="3240000"/>
            </a:xfrm>
          </p:grpSpPr>
          <p:sp>
            <p:nvSpPr>
              <p:cNvPr id="2" name="타원 1"/>
              <p:cNvSpPr/>
              <p:nvPr/>
            </p:nvSpPr>
            <p:spPr>
              <a:xfrm>
                <a:off x="1348525" y="2838450"/>
                <a:ext cx="3240000" cy="3240000"/>
              </a:xfrm>
              <a:prstGeom prst="ellipse">
                <a:avLst/>
              </a:prstGeom>
              <a:solidFill>
                <a:srgbClr val="8CC55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615591" y="3175942"/>
                <a:ext cx="2705869" cy="20969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칫솔</a:t>
                </a:r>
                <a:endParaRPr lang="en-US" altLang="ko-KR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관리하기</a:t>
                </a:r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4986677" y="1978383"/>
              <a:ext cx="17389229" cy="4081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자신의 치아 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2~3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개를 덮는 크기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중간 정도의 탄력을 가진 칫솔을 사용해요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칫솔모가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벌어지거나 최소 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2~3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개월이 지나면 칫솔을 교체해요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952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9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올바른 칫솔질을 실천해요</a:t>
              </a:r>
              <a:endParaRPr lang="ko-KR" altLang="en-US" sz="5500" dirty="0"/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12" name="그룹 11"/>
          <p:cNvGrpSpPr/>
          <p:nvPr/>
        </p:nvGrpSpPr>
        <p:grpSpPr>
          <a:xfrm>
            <a:off x="1236954" y="5311055"/>
            <a:ext cx="22286434" cy="4081117"/>
            <a:chOff x="1236954" y="1978383"/>
            <a:chExt cx="22286434" cy="4081117"/>
          </a:xfrm>
        </p:grpSpPr>
        <p:grpSp>
          <p:nvGrpSpPr>
            <p:cNvPr id="5" name="그룹 4"/>
            <p:cNvGrpSpPr/>
            <p:nvPr/>
          </p:nvGrpSpPr>
          <p:grpSpPr>
            <a:xfrm>
              <a:off x="1236954" y="2248710"/>
              <a:ext cx="3240000" cy="3240000"/>
              <a:chOff x="1348525" y="2838450"/>
              <a:chExt cx="3240000" cy="3240000"/>
            </a:xfrm>
          </p:grpSpPr>
          <p:sp>
            <p:nvSpPr>
              <p:cNvPr id="2" name="타원 1"/>
              <p:cNvSpPr/>
              <p:nvPr/>
            </p:nvSpPr>
            <p:spPr>
              <a:xfrm>
                <a:off x="1348525" y="2838450"/>
                <a:ext cx="3240000" cy="3240000"/>
              </a:xfrm>
              <a:prstGeom prst="ellipse">
                <a:avLst/>
              </a:prstGeom>
              <a:solidFill>
                <a:srgbClr val="8CC55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615591" y="3175942"/>
                <a:ext cx="2705869" cy="20969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칫솔</a:t>
                </a:r>
                <a:endParaRPr lang="en-US" altLang="ko-KR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보관하기</a:t>
                </a:r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4986677" y="1978383"/>
              <a:ext cx="18536711" cy="4081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칫솔모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사이에 치약이 남지 않게 흐르는 물에 깨끗이 헹궈요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칫솔모가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위를 향하게 하고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칫솔모끼리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닿지 않도록 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변기에서 최대한 먼 곳에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햇빛과 바람이 잘 통하는 곳에 보관해요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814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310" y="1860713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세상에서 나를 가장 사랑하고 정성껏 키워 주시는 부모님께 감사한 마음을 담아 편지를 써 보세요."/>
          <p:cNvSpPr txBox="1"/>
          <p:nvPr/>
        </p:nvSpPr>
        <p:spPr>
          <a:xfrm>
            <a:off x="2837318" y="1577082"/>
            <a:ext cx="19195180" cy="208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올바른 칫솔질을 잘 실천하는지 해당 항목에 표시해서 확인해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777506" y="3650593"/>
            <a:ext cx="15392331" cy="1259189"/>
          </a:xfrm>
          <a:prstGeom prst="round2SameRect">
            <a:avLst>
              <a:gd name="adj1" fmla="val 45038"/>
              <a:gd name="adj2" fmla="val 0"/>
            </a:avLst>
          </a:prstGeom>
          <a:solidFill>
            <a:srgbClr val="A97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777837" y="4890099"/>
            <a:ext cx="15392003" cy="2024611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049972" y="4912781"/>
            <a:ext cx="1483672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하루에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이상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특히 자기 전에는 반드시 칫솔질을 합니다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86557" y="3885841"/>
            <a:ext cx="676354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치아 건강에 좋아요</a:t>
            </a:r>
            <a:r>
              <a:rPr lang="en-US" altLang="ko-KR" sz="5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ko-KR" altLang="en-US" sz="5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/>
          <a:srcRect l="79015" r="14521" b="83996"/>
          <a:stretch/>
        </p:blipFill>
        <p:spPr>
          <a:xfrm>
            <a:off x="17169843" y="3401977"/>
            <a:ext cx="1298671" cy="1488124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17169848" y="4890099"/>
            <a:ext cx="1288915" cy="2033278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33" name="TextBox 32"/>
          <p:cNvSpPr txBox="1"/>
          <p:nvPr/>
        </p:nvSpPr>
        <p:spPr>
          <a:xfrm>
            <a:off x="17216327" y="5641107"/>
            <a:ext cx="124585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잘함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8458765" y="4890099"/>
            <a:ext cx="1288915" cy="2033278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35" name="TextBox 34"/>
          <p:cNvSpPr txBox="1"/>
          <p:nvPr/>
        </p:nvSpPr>
        <p:spPr>
          <a:xfrm>
            <a:off x="18505242" y="5641479"/>
            <a:ext cx="124585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보통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9726596" y="4890099"/>
            <a:ext cx="1288915" cy="2033278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37" name="TextBox 36"/>
          <p:cNvSpPr txBox="1"/>
          <p:nvPr/>
        </p:nvSpPr>
        <p:spPr>
          <a:xfrm>
            <a:off x="19549242" y="5166853"/>
            <a:ext cx="164948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노력</a:t>
            </a:r>
            <a:endParaRPr lang="en-US" altLang="ko-KR" sz="4400" b="1" dirty="0" smtClean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필요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777837" y="6920976"/>
            <a:ext cx="15392003" cy="1276279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2049972" y="7147225"/>
            <a:ext cx="1306574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칫솔질을 할 때는 혀도 꼼꼼히 닦습니다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17169848" y="6923380"/>
            <a:ext cx="1288915" cy="1273876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56" name="TextBox 55"/>
          <p:cNvSpPr txBox="1"/>
          <p:nvPr/>
        </p:nvSpPr>
        <p:spPr>
          <a:xfrm>
            <a:off x="17216327" y="7274300"/>
            <a:ext cx="124585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잘함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18458765" y="6923380"/>
            <a:ext cx="1288915" cy="1273876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58" name="TextBox 57"/>
          <p:cNvSpPr txBox="1"/>
          <p:nvPr/>
        </p:nvSpPr>
        <p:spPr>
          <a:xfrm>
            <a:off x="18505242" y="7274300"/>
            <a:ext cx="124585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보통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19726596" y="6923380"/>
            <a:ext cx="1288915" cy="1273876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60" name="TextBox 59"/>
          <p:cNvSpPr txBox="1"/>
          <p:nvPr/>
        </p:nvSpPr>
        <p:spPr>
          <a:xfrm>
            <a:off x="19549242" y="6948414"/>
            <a:ext cx="164948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노력</a:t>
            </a:r>
            <a:endParaRPr lang="en-US" altLang="ko-KR" sz="4400" b="1" dirty="0" smtClean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필요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1777837" y="8203522"/>
            <a:ext cx="15392003" cy="1136318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2049972" y="8427955"/>
            <a:ext cx="1366882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5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칫솔모가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벌어진 칫솔은 바로 교체합니다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17169848" y="8203521"/>
            <a:ext cx="1288915" cy="1136319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64" name="TextBox 63"/>
          <p:cNvSpPr txBox="1"/>
          <p:nvPr/>
        </p:nvSpPr>
        <p:spPr>
          <a:xfrm>
            <a:off x="17216327" y="8508091"/>
            <a:ext cx="124585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잘함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18458765" y="8203521"/>
            <a:ext cx="1288915" cy="1136319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66" name="TextBox 65"/>
          <p:cNvSpPr txBox="1"/>
          <p:nvPr/>
        </p:nvSpPr>
        <p:spPr>
          <a:xfrm>
            <a:off x="18505242" y="8508091"/>
            <a:ext cx="124585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보통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19726596" y="8203521"/>
            <a:ext cx="1288915" cy="1136319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77" name="TextBox 76"/>
          <p:cNvSpPr txBox="1"/>
          <p:nvPr/>
        </p:nvSpPr>
        <p:spPr>
          <a:xfrm>
            <a:off x="19549242" y="8162808"/>
            <a:ext cx="164948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노력</a:t>
            </a:r>
            <a:endParaRPr lang="en-US" altLang="ko-KR" sz="4400" b="1" dirty="0" smtClean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필요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1777837" y="9339840"/>
            <a:ext cx="15392003" cy="2159967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2049971" y="9502217"/>
            <a:ext cx="1483672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하루에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번 이상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치실을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사용하여 치아 사이를 깨끗이 합니다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17169848" y="9339840"/>
            <a:ext cx="1288915" cy="2159967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81" name="TextBox 80"/>
          <p:cNvSpPr txBox="1"/>
          <p:nvPr/>
        </p:nvSpPr>
        <p:spPr>
          <a:xfrm>
            <a:off x="17216327" y="10040167"/>
            <a:ext cx="124585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잘함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18458765" y="9339840"/>
            <a:ext cx="1288915" cy="2159967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83" name="TextBox 82"/>
          <p:cNvSpPr txBox="1"/>
          <p:nvPr/>
        </p:nvSpPr>
        <p:spPr>
          <a:xfrm>
            <a:off x="18505242" y="10040167"/>
            <a:ext cx="124585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보통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19726596" y="9339840"/>
            <a:ext cx="1288915" cy="2159967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85" name="TextBox 84"/>
          <p:cNvSpPr txBox="1"/>
          <p:nvPr/>
        </p:nvSpPr>
        <p:spPr>
          <a:xfrm>
            <a:off x="19549242" y="9819132"/>
            <a:ext cx="164948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노력</a:t>
            </a:r>
            <a:endParaRPr lang="en-US" altLang="ko-KR" sz="4400" b="1" dirty="0" smtClean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필요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1777837" y="11486761"/>
            <a:ext cx="15392003" cy="1654665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TextBox 86"/>
          <p:cNvSpPr txBox="1"/>
          <p:nvPr/>
        </p:nvSpPr>
        <p:spPr>
          <a:xfrm>
            <a:off x="2049972" y="11876020"/>
            <a:ext cx="1306574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정기적으로 구강 검진을 받습니다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17169848" y="11486761"/>
            <a:ext cx="1288915" cy="1654665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89" name="TextBox 88"/>
          <p:cNvSpPr txBox="1"/>
          <p:nvPr/>
        </p:nvSpPr>
        <p:spPr>
          <a:xfrm>
            <a:off x="17216327" y="11897144"/>
            <a:ext cx="1245855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잘함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18458765" y="11486761"/>
            <a:ext cx="1288915" cy="1654665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91" name="TextBox 90"/>
          <p:cNvSpPr txBox="1"/>
          <p:nvPr/>
        </p:nvSpPr>
        <p:spPr>
          <a:xfrm>
            <a:off x="18505242" y="11897144"/>
            <a:ext cx="124585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보통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19726596" y="11486761"/>
            <a:ext cx="1288915" cy="1654665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93" name="TextBox 92"/>
          <p:cNvSpPr txBox="1"/>
          <p:nvPr/>
        </p:nvSpPr>
        <p:spPr>
          <a:xfrm>
            <a:off x="19549242" y="11676109"/>
            <a:ext cx="164948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노력</a:t>
            </a:r>
            <a:endParaRPr lang="en-US" altLang="ko-KR" sz="4400" b="1" dirty="0" smtClean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필요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4" name="그림 93"/>
          <p:cNvPicPr>
            <a:picLocks noChangeAspect="1"/>
          </p:cNvPicPr>
          <p:nvPr/>
        </p:nvPicPr>
        <p:blipFill rotWithShape="1">
          <a:blip r:embed="rId4"/>
          <a:srcRect l="85387" r="8149" b="84358"/>
          <a:stretch/>
        </p:blipFill>
        <p:spPr>
          <a:xfrm>
            <a:off x="18428189" y="3387284"/>
            <a:ext cx="1298671" cy="1502814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 rotWithShape="1">
          <a:blip r:embed="rId4"/>
          <a:srcRect l="91968" t="1" r="1568" b="84635"/>
          <a:stretch/>
        </p:blipFill>
        <p:spPr>
          <a:xfrm>
            <a:off x="19726596" y="3379851"/>
            <a:ext cx="1347508" cy="1516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36005" y="5596263"/>
            <a:ext cx="633186" cy="711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∨</a:t>
            </a:r>
            <a:endParaRPr kumimoji="0" lang="ko-KR" altLang="en-US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766500" y="7181557"/>
            <a:ext cx="633186" cy="711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∨</a:t>
            </a:r>
            <a:endParaRPr kumimoji="0" lang="ko-KR" altLang="en-US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054459" y="8489674"/>
            <a:ext cx="633186" cy="711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∨</a:t>
            </a:r>
            <a:endParaRPr kumimoji="0" lang="ko-KR" altLang="en-US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8784099" y="9957337"/>
            <a:ext cx="633186" cy="711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∨</a:t>
            </a:r>
            <a:endParaRPr kumimoji="0" lang="ko-KR" altLang="en-US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490137" y="11769625"/>
            <a:ext cx="633186" cy="711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∨</a:t>
            </a:r>
            <a:endParaRPr kumimoji="0" lang="ko-KR" altLang="en-US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pic>
        <p:nvPicPr>
          <p:cNvPr id="76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부모님께 감사 편지 쓰기"/>
          <p:cNvSpPr txBox="1"/>
          <p:nvPr/>
        </p:nvSpPr>
        <p:spPr>
          <a:xfrm>
            <a:off x="4571999" y="484710"/>
            <a:ext cx="7626097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 smtClean="0"/>
              <a:t>올바른 칫솔질 실천하기</a:t>
            </a:r>
            <a:endParaRPr lang="ko-KR" altLang="en-US" sz="5500" dirty="0"/>
          </a:p>
        </p:txBody>
      </p:sp>
      <p:pic>
        <p:nvPicPr>
          <p:cNvPr id="101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2498" y="2322046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그룹 101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103" name="그룹 102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105" name="이미지" descr="이미지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06" name="직사각형 105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104" name="직사각형 103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16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325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398" y="3762815"/>
            <a:ext cx="16029951" cy="9953185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140067" y="3709221"/>
            <a:ext cx="9541809" cy="4482593"/>
            <a:chOff x="1659062" y="3854583"/>
            <a:chExt cx="7542088" cy="4127285"/>
          </a:xfrm>
        </p:grpSpPr>
        <p:sp>
          <p:nvSpPr>
            <p:cNvPr id="6" name="타원 5"/>
            <p:cNvSpPr/>
            <p:nvPr/>
          </p:nvSpPr>
          <p:spPr>
            <a:xfrm>
              <a:off x="1659062" y="3854583"/>
              <a:ext cx="7542088" cy="4127285"/>
            </a:xfrm>
            <a:prstGeom prst="ellipse">
              <a:avLst/>
            </a:prstGeom>
            <a:solidFill>
              <a:srgbClr val="FCF3D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" name="이등변 삼각형 6"/>
            <p:cNvSpPr/>
            <p:nvPr/>
          </p:nvSpPr>
          <p:spPr>
            <a:xfrm rot="10800000">
              <a:off x="8056239" y="6726106"/>
              <a:ext cx="819150" cy="1104900"/>
            </a:xfrm>
            <a:prstGeom prst="triangle">
              <a:avLst/>
            </a:prstGeom>
            <a:solidFill>
              <a:srgbClr val="FCF3D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pic>
        <p:nvPicPr>
          <p:cNvPr id="77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9062" y="1733293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세상에서 나를 가장 사랑하고 정성껏 키워 주시는 부모님께 감사한 마음을 담아 편지를 써 보세요."/>
          <p:cNvSpPr txBox="1"/>
          <p:nvPr/>
        </p:nvSpPr>
        <p:spPr>
          <a:xfrm>
            <a:off x="2824070" y="1542578"/>
            <a:ext cx="19195180" cy="2178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다음의 상황에서</a:t>
            </a:r>
            <a:r>
              <a:rPr lang="en-US" altLang="ko-KR" sz="5500" dirty="0"/>
              <a:t>, </a:t>
            </a:r>
            <a:r>
              <a:rPr lang="ko-KR" altLang="en-US" sz="5500" dirty="0"/>
              <a:t>친구의 치아 건강을 위해 나라면 어떻게 말해줄지</a:t>
            </a:r>
            <a:r>
              <a:rPr lang="en-US" altLang="ko-KR" sz="5500" dirty="0"/>
              <a:t>, </a:t>
            </a:r>
            <a:r>
              <a:rPr lang="ko-KR" altLang="en-US" sz="5500" dirty="0" err="1"/>
              <a:t>말풍선에</a:t>
            </a:r>
            <a:r>
              <a:rPr lang="ko-KR" altLang="en-US" sz="5500" dirty="0"/>
              <a:t> 써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pic>
        <p:nvPicPr>
          <p:cNvPr id="22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부모님께 감사 편지 쓰기"/>
          <p:cNvSpPr txBox="1"/>
          <p:nvPr/>
        </p:nvSpPr>
        <p:spPr>
          <a:xfrm>
            <a:off x="4571999" y="484710"/>
            <a:ext cx="7626097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 smtClean="0"/>
              <a:t>올바른 칫솔질 실천하기</a:t>
            </a:r>
            <a:endParaRPr lang="ko-KR" altLang="en-US" sz="5500" dirty="0"/>
          </a:p>
        </p:txBody>
      </p:sp>
      <p:pic>
        <p:nvPicPr>
          <p:cNvPr id="24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2498" y="2322046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그룹 24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26" name="그룹 25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28" name="이미지" descr="이미지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9" name="직사각형 28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27" name="직사각형 26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16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sp>
        <p:nvSpPr>
          <p:cNvPr id="30" name="직사각형 29"/>
          <p:cNvSpPr/>
          <p:nvPr/>
        </p:nvSpPr>
        <p:spPr>
          <a:xfrm>
            <a:off x="1390678" y="4062154"/>
            <a:ext cx="90205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난 집에 가기 전에 항상 </a:t>
            </a:r>
            <a:endParaRPr lang="en-US" altLang="ko-KR" sz="50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간식 사먹어</a:t>
            </a:r>
            <a:r>
              <a:rPr lang="en-US" altLang="ko-KR" sz="5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5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어제는 초콜릿 먹었으니까 오늘은 </a:t>
            </a:r>
            <a:endParaRPr lang="en-US" altLang="ko-KR" sz="50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아이스크림 먹어야지</a:t>
            </a:r>
            <a:r>
              <a:rPr lang="en-US" altLang="ko-KR" sz="5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en-US" altLang="ko-KR" sz="50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9866661" y="3348599"/>
            <a:ext cx="10339786" cy="4721530"/>
          </a:xfrm>
          <a:prstGeom prst="ellipse">
            <a:avLst/>
          </a:prstGeom>
          <a:solidFill>
            <a:srgbClr val="FADCC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828766" y="4194635"/>
            <a:ext cx="944871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 음식은 충치를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잘 만들어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5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 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음식을 먹고 나면 양치질도 꼭 해야해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6517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310" y="3071464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세상에서 나를 가장 사랑하고 정성껏 키워 주시는 부모님께 감사한 마음을 담아 편지를 써 보세요."/>
          <p:cNvSpPr txBox="1"/>
          <p:nvPr/>
        </p:nvSpPr>
        <p:spPr>
          <a:xfrm>
            <a:off x="2837318" y="2880748"/>
            <a:ext cx="19195180" cy="18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치아 건강에 좋은 음식과 나쁜 음식을 찾아 </a:t>
            </a:r>
            <a:r>
              <a:rPr lang="ko-KR" altLang="en-US" sz="5500" dirty="0" err="1"/>
              <a:t>붙임딱지를</a:t>
            </a:r>
            <a:r>
              <a:rPr lang="ko-KR" altLang="en-US" sz="5500" dirty="0"/>
              <a:t> 붙여 보세요</a:t>
            </a:r>
            <a:r>
              <a:rPr lang="en-US" altLang="ko-KR" sz="5500" dirty="0" smtClean="0"/>
              <a:t>. </a:t>
            </a:r>
            <a:endParaRPr sz="5500" dirty="0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0912" y="1436310"/>
            <a:ext cx="2489550" cy="863721"/>
          </a:xfrm>
          <a:prstGeom prst="rect">
            <a:avLst/>
          </a:prstGeom>
        </p:spPr>
      </p:pic>
      <p:grpSp>
        <p:nvGrpSpPr>
          <p:cNvPr id="52" name="그룹 51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53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음식이 치아 건강에 영향을 미쳐요</a:t>
              </a:r>
              <a:endParaRPr lang="ko-KR" altLang="en-US" sz="5500" dirty="0"/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55" name="타원 54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4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pic>
        <p:nvPicPr>
          <p:cNvPr id="57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6150" y="2089160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부모님께 감사 편지 쓰기"/>
          <p:cNvSpPr txBox="1"/>
          <p:nvPr/>
        </p:nvSpPr>
        <p:spPr>
          <a:xfrm>
            <a:off x="4571999" y="1932779"/>
            <a:ext cx="13698072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 smtClean="0"/>
              <a:t>치아 건강에 좋은 음식과 나쁜 음식 알아보기</a:t>
            </a:r>
            <a:endParaRPr lang="ko-KR" altLang="en-US" sz="5500" dirty="0"/>
          </a:p>
        </p:txBody>
      </p:sp>
      <p:pic>
        <p:nvPicPr>
          <p:cNvPr id="70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2498" y="3770115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" name="그룹 70"/>
          <p:cNvGrpSpPr/>
          <p:nvPr/>
        </p:nvGrpSpPr>
        <p:grpSpPr>
          <a:xfrm>
            <a:off x="1829424" y="1911442"/>
            <a:ext cx="2585660" cy="909168"/>
            <a:chOff x="6376024" y="11997636"/>
            <a:chExt cx="2585660" cy="909168"/>
          </a:xfrm>
        </p:grpSpPr>
        <p:grpSp>
          <p:nvGrpSpPr>
            <p:cNvPr id="72" name="그룹 71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74" name="이미지" descr="이미지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75" name="직사각형 74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73" name="직사각형 72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17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4622216" y="5054015"/>
            <a:ext cx="15139568" cy="7937814"/>
            <a:chOff x="3524707" y="5054015"/>
            <a:chExt cx="15139568" cy="7937814"/>
          </a:xfrm>
        </p:grpSpPr>
        <p:grpSp>
          <p:nvGrpSpPr>
            <p:cNvPr id="7" name="그룹 6"/>
            <p:cNvGrpSpPr/>
            <p:nvPr/>
          </p:nvGrpSpPr>
          <p:grpSpPr>
            <a:xfrm>
              <a:off x="3524707" y="5066501"/>
              <a:ext cx="6311154" cy="7925328"/>
              <a:chOff x="2785646" y="5296896"/>
              <a:chExt cx="6311154" cy="7925328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2785647" y="5296896"/>
                <a:ext cx="6311153" cy="1506070"/>
                <a:chOff x="2151529" y="5253318"/>
                <a:chExt cx="6311153" cy="1506070"/>
              </a:xfrm>
            </p:grpSpPr>
            <p:sp>
              <p:nvSpPr>
                <p:cNvPr id="3" name="모서리가 둥근 직사각형 2"/>
                <p:cNvSpPr/>
                <p:nvPr/>
              </p:nvSpPr>
              <p:spPr>
                <a:xfrm>
                  <a:off x="2151529" y="5253318"/>
                  <a:ext cx="6311153" cy="150607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96FAC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22" name="부모님께 감사 편지 쓰기"/>
                <p:cNvSpPr txBox="1"/>
                <p:nvPr/>
              </p:nvSpPr>
              <p:spPr>
                <a:xfrm>
                  <a:off x="2711823" y="5532943"/>
                  <a:ext cx="5190565" cy="946821"/>
                </a:xfrm>
                <a:prstGeom prst="rect">
                  <a:avLst/>
                </a:prstGeom>
                <a:noFill/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lIns="50800" tIns="50800" rIns="50800" bIns="50800">
                  <a:noAutofit/>
                </a:bodyPr>
                <a:lstStyle>
                  <a:lvl1pPr algn="l" defTabSz="457200">
                    <a:lnSpc>
                      <a:spcPct val="160000"/>
                    </a:lnSpc>
                    <a:defRPr sz="6500" b="1">
                      <a:solidFill>
                        <a:srgbClr val="6F2F9A"/>
                      </a:solidFill>
                      <a:latin typeface="나눔고딕"/>
                      <a:ea typeface="나눔고딕"/>
                      <a:cs typeface="나눔고딕"/>
                      <a:sym typeface="나눔고딕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ko-KR" altLang="en-US" sz="5400" dirty="0" smtClean="0">
                      <a:solidFill>
                        <a:schemeClr val="bg1"/>
                      </a:solidFill>
                    </a:rPr>
                    <a:t>치아가 건강해요</a:t>
                  </a:r>
                  <a:r>
                    <a:rPr lang="en-US" altLang="ko-KR" sz="5400" dirty="0" smtClean="0">
                      <a:solidFill>
                        <a:schemeClr val="bg1"/>
                      </a:solidFill>
                    </a:rPr>
                    <a:t>.</a:t>
                  </a:r>
                  <a:endParaRPr lang="ko-KR" altLang="en-US" sz="5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모서리가 둥근 직사각형 25"/>
              <p:cNvSpPr/>
              <p:nvPr/>
            </p:nvSpPr>
            <p:spPr>
              <a:xfrm>
                <a:off x="2785646" y="7093416"/>
                <a:ext cx="6311154" cy="6128808"/>
              </a:xfrm>
              <a:prstGeom prst="roundRect">
                <a:avLst>
                  <a:gd name="adj" fmla="val 4942"/>
                </a:avLst>
              </a:prstGeom>
              <a:solidFill>
                <a:srgbClr val="E2CFE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7" name="부모님께 감사 편지 쓰기"/>
              <p:cNvSpPr txBox="1"/>
              <p:nvPr/>
            </p:nvSpPr>
            <p:spPr>
              <a:xfrm>
                <a:off x="3460198" y="8229298"/>
                <a:ext cx="4962051" cy="3857045"/>
              </a:xfrm>
              <a:prstGeom prst="rect">
                <a:avLst/>
              </a:prstGeom>
              <a:noFill/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Autofit/>
              </a:bodyPr>
              <a:lstStyle>
                <a:lvl1pPr algn="l" defTabSz="457200">
                  <a:lnSpc>
                    <a:spcPct val="160000"/>
                  </a:lnSpc>
                  <a:defRPr sz="6500" b="1">
                    <a:solidFill>
                      <a:srgbClr val="6F2F9A"/>
                    </a:solidFill>
                    <a:latin typeface="나눔고딕"/>
                    <a:ea typeface="나눔고딕"/>
                    <a:cs typeface="나눔고딕"/>
                    <a:sym typeface="나눔고딕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ko-KR" altLang="en-US" sz="5400" dirty="0" smtClean="0">
                    <a:solidFill>
                      <a:schemeClr val="tx1"/>
                    </a:solidFill>
                  </a:rPr>
                  <a:t>당근</a:t>
                </a:r>
                <a:r>
                  <a:rPr lang="en-US" altLang="ko-KR" sz="5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5400" dirty="0" smtClean="0">
                    <a:solidFill>
                      <a:schemeClr val="tx1"/>
                    </a:solidFill>
                  </a:rPr>
                  <a:t>멸치</a:t>
                </a:r>
                <a:r>
                  <a:rPr lang="en-US" altLang="ko-KR" sz="5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5400" dirty="0" smtClean="0">
                    <a:solidFill>
                      <a:schemeClr val="tx1"/>
                    </a:solidFill>
                  </a:rPr>
                  <a:t>브로콜리</a:t>
                </a:r>
                <a:r>
                  <a:rPr lang="en-US" altLang="ko-KR" sz="5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5400" dirty="0" smtClean="0">
                    <a:solidFill>
                      <a:schemeClr val="tx1"/>
                    </a:solidFill>
                  </a:rPr>
                  <a:t>두부</a:t>
                </a:r>
                <a:r>
                  <a:rPr lang="en-US" altLang="ko-KR" sz="5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5400" dirty="0" smtClean="0">
                    <a:solidFill>
                      <a:schemeClr val="tx1"/>
                    </a:solidFill>
                  </a:rPr>
                  <a:t>배 등</a:t>
                </a:r>
                <a:endParaRPr lang="ko-KR" altLang="en-US" sz="5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12353121" y="5054015"/>
              <a:ext cx="6311154" cy="7925328"/>
              <a:chOff x="2785646" y="5296896"/>
              <a:chExt cx="6311154" cy="7925328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2785647" y="5296896"/>
                <a:ext cx="6311153" cy="1506070"/>
                <a:chOff x="2151529" y="5253318"/>
                <a:chExt cx="6311153" cy="1506070"/>
              </a:xfrm>
            </p:grpSpPr>
            <p:sp>
              <p:nvSpPr>
                <p:cNvPr id="36" name="모서리가 둥근 직사각형 35"/>
                <p:cNvSpPr/>
                <p:nvPr/>
              </p:nvSpPr>
              <p:spPr>
                <a:xfrm>
                  <a:off x="2151529" y="5253318"/>
                  <a:ext cx="6311153" cy="150607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F9F9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37" name="부모님께 감사 편지 쓰기"/>
                <p:cNvSpPr txBox="1"/>
                <p:nvPr/>
              </p:nvSpPr>
              <p:spPr>
                <a:xfrm>
                  <a:off x="3072503" y="5532943"/>
                  <a:ext cx="4697699" cy="946821"/>
                </a:xfrm>
                <a:prstGeom prst="rect">
                  <a:avLst/>
                </a:prstGeom>
                <a:noFill/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lIns="50800" tIns="50800" rIns="50800" bIns="50800">
                  <a:noAutofit/>
                </a:bodyPr>
                <a:lstStyle>
                  <a:lvl1pPr algn="l" defTabSz="457200">
                    <a:lnSpc>
                      <a:spcPct val="160000"/>
                    </a:lnSpc>
                    <a:defRPr sz="6500" b="1">
                      <a:solidFill>
                        <a:srgbClr val="6F2F9A"/>
                      </a:solidFill>
                      <a:latin typeface="나눔고딕"/>
                      <a:ea typeface="나눔고딕"/>
                      <a:cs typeface="나눔고딕"/>
                      <a:sym typeface="나눔고딕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ko-KR" altLang="en-US" sz="5400" dirty="0" smtClean="0">
                      <a:solidFill>
                        <a:schemeClr val="bg1"/>
                      </a:solidFill>
                    </a:rPr>
                    <a:t>충치가 생겨요</a:t>
                  </a:r>
                  <a:r>
                    <a:rPr lang="en-US" altLang="ko-KR" sz="5400" dirty="0" smtClean="0">
                      <a:solidFill>
                        <a:schemeClr val="bg1"/>
                      </a:solidFill>
                    </a:rPr>
                    <a:t>.</a:t>
                  </a:r>
                  <a:endParaRPr lang="ko-KR" altLang="en-US" sz="5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4" name="모서리가 둥근 직사각형 33"/>
              <p:cNvSpPr/>
              <p:nvPr/>
            </p:nvSpPr>
            <p:spPr>
              <a:xfrm>
                <a:off x="2785646" y="7093416"/>
                <a:ext cx="6311154" cy="6128808"/>
              </a:xfrm>
              <a:prstGeom prst="roundRect">
                <a:avLst>
                  <a:gd name="adj" fmla="val 4942"/>
                </a:avLst>
              </a:prstGeom>
              <a:solidFill>
                <a:srgbClr val="E8E8E8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5" name="부모님께 감사 편지 쓰기"/>
              <p:cNvSpPr txBox="1"/>
              <p:nvPr/>
            </p:nvSpPr>
            <p:spPr>
              <a:xfrm>
                <a:off x="3460198" y="8229298"/>
                <a:ext cx="4962051" cy="3857045"/>
              </a:xfrm>
              <a:prstGeom prst="rect">
                <a:avLst/>
              </a:prstGeom>
              <a:noFill/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Autofit/>
              </a:bodyPr>
              <a:lstStyle>
                <a:lvl1pPr algn="l" defTabSz="457200">
                  <a:lnSpc>
                    <a:spcPct val="160000"/>
                  </a:lnSpc>
                  <a:defRPr sz="6500" b="1">
                    <a:solidFill>
                      <a:srgbClr val="6F2F9A"/>
                    </a:solidFill>
                    <a:latin typeface="나눔고딕"/>
                    <a:ea typeface="나눔고딕"/>
                    <a:cs typeface="나눔고딕"/>
                    <a:sym typeface="나눔고딕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ko-KR" altLang="en-US" sz="5400" dirty="0" smtClean="0">
                    <a:solidFill>
                      <a:schemeClr val="tx1"/>
                    </a:solidFill>
                  </a:rPr>
                  <a:t>아이스크림</a:t>
                </a:r>
                <a:r>
                  <a:rPr lang="en-US" altLang="ko-KR" sz="5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5400" dirty="0" smtClean="0">
                    <a:solidFill>
                      <a:schemeClr val="tx1"/>
                    </a:solidFill>
                  </a:rPr>
                  <a:t>오징어</a:t>
                </a:r>
                <a:r>
                  <a:rPr lang="en-US" altLang="ko-KR" sz="5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5400" dirty="0" err="1" smtClean="0">
                    <a:solidFill>
                      <a:schemeClr val="tx1"/>
                    </a:solidFill>
                  </a:rPr>
                  <a:t>탕후루</a:t>
                </a:r>
                <a:r>
                  <a:rPr lang="en-US" altLang="ko-KR" sz="5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5400" dirty="0" smtClean="0">
                    <a:solidFill>
                      <a:schemeClr val="tx1"/>
                    </a:solidFill>
                  </a:rPr>
                  <a:t>탄산음료 등</a:t>
                </a:r>
                <a:endParaRPr lang="ko-KR" altLang="en-US" sz="54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2213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310" y="1919223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세상에서 나를 가장 사랑하고 정성껏 키워 주시는 부모님께 감사한 마음을 담아 편지를 써 보세요."/>
          <p:cNvSpPr txBox="1"/>
          <p:nvPr/>
        </p:nvSpPr>
        <p:spPr>
          <a:xfrm>
            <a:off x="2837318" y="1728507"/>
            <a:ext cx="18915292" cy="3049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지난 </a:t>
            </a:r>
            <a:r>
              <a:rPr lang="en-US" altLang="ko-KR" sz="5500" dirty="0"/>
              <a:t>1</a:t>
            </a:r>
            <a:r>
              <a:rPr lang="ko-KR" altLang="en-US" sz="5500" dirty="0"/>
              <a:t>주일 동안</a:t>
            </a:r>
            <a:r>
              <a:rPr lang="en-US" altLang="ko-KR" sz="5500" dirty="0"/>
              <a:t>, </a:t>
            </a:r>
            <a:r>
              <a:rPr lang="ko-KR" altLang="en-US" sz="5500" dirty="0"/>
              <a:t>치아 건강에 좋지 않은 음식을 얼마나 섭취했는지 점검하고</a:t>
            </a:r>
            <a:r>
              <a:rPr lang="en-US" altLang="ko-KR" sz="5500" dirty="0"/>
              <a:t>, </a:t>
            </a:r>
            <a:r>
              <a:rPr lang="ko-KR" altLang="en-US" sz="5500" dirty="0"/>
              <a:t>치아 건강을 지키기 </a:t>
            </a:r>
            <a:r>
              <a:rPr lang="ko-KR" altLang="en-US" sz="5500" dirty="0" smtClean="0"/>
              <a:t>위한 나의 </a:t>
            </a:r>
            <a:r>
              <a:rPr lang="ko-KR" altLang="en-US" sz="5500" dirty="0"/>
              <a:t>다짐을 써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pic>
        <p:nvPicPr>
          <p:cNvPr id="57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150" y="83157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부모님께 감사 편지 쓰기"/>
          <p:cNvSpPr txBox="1"/>
          <p:nvPr/>
        </p:nvSpPr>
        <p:spPr>
          <a:xfrm>
            <a:off x="4571999" y="675190"/>
            <a:ext cx="13698072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 smtClean="0"/>
              <a:t>치아 건강에 좋은 음식과 나쁜 음식 알아보기</a:t>
            </a:r>
            <a:endParaRPr lang="ko-KR" altLang="en-US" sz="5500" dirty="0"/>
          </a:p>
        </p:txBody>
      </p:sp>
      <p:pic>
        <p:nvPicPr>
          <p:cNvPr id="70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512526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" name="그룹 70"/>
          <p:cNvGrpSpPr/>
          <p:nvPr/>
        </p:nvGrpSpPr>
        <p:grpSpPr>
          <a:xfrm>
            <a:off x="1829424" y="653853"/>
            <a:ext cx="2585660" cy="909168"/>
            <a:chOff x="6376024" y="11997636"/>
            <a:chExt cx="2585660" cy="909168"/>
          </a:xfrm>
        </p:grpSpPr>
        <p:grpSp>
          <p:nvGrpSpPr>
            <p:cNvPr id="72" name="그룹 71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74" name="이미지" descr="이미지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75" name="직사각형 74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73" name="직사각형 72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17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672310" y="4630913"/>
            <a:ext cx="21617996" cy="8321689"/>
            <a:chOff x="717258" y="8169966"/>
            <a:chExt cx="6302417" cy="1796994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7"/>
            <a:srcRect l="1417" r="948"/>
            <a:stretch/>
          </p:blipFill>
          <p:spPr>
            <a:xfrm>
              <a:off x="717258" y="8169966"/>
              <a:ext cx="6302417" cy="1796994"/>
            </a:xfrm>
            <a:prstGeom prst="rect">
              <a:avLst/>
            </a:prstGeom>
          </p:spPr>
        </p:pic>
        <p:sp>
          <p:nvSpPr>
            <p:cNvPr id="33" name="직사각형 32"/>
            <p:cNvSpPr/>
            <p:nvPr/>
          </p:nvSpPr>
          <p:spPr>
            <a:xfrm>
              <a:off x="901110" y="8236721"/>
              <a:ext cx="5887477" cy="1521233"/>
            </a:xfrm>
            <a:prstGeom prst="rect">
              <a:avLst/>
            </a:prstGeom>
            <a:solidFill>
              <a:srgbClr val="FEF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765010" y="8857267"/>
            <a:ext cx="7925568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앞으로는 치아 건강을 위해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19805" y="10340286"/>
            <a:ext cx="3648756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하겠습니다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897216" y="5464438"/>
            <a:ext cx="19168184" cy="2546339"/>
            <a:chOff x="3078421" y="5876803"/>
            <a:chExt cx="19168184" cy="2546339"/>
          </a:xfrm>
        </p:grpSpPr>
        <p:sp>
          <p:nvSpPr>
            <p:cNvPr id="34" name="TextBox 33"/>
            <p:cNvSpPr txBox="1"/>
            <p:nvPr/>
          </p:nvSpPr>
          <p:spPr>
            <a:xfrm>
              <a:off x="3078421" y="6253084"/>
              <a:ext cx="6833923" cy="840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나는 지난 일주일 동안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617502" y="6226310"/>
              <a:ext cx="835485" cy="840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을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8421" y="7582912"/>
              <a:ext cx="3648756" cy="840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먹었습니다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859720" y="5895918"/>
              <a:ext cx="2739122" cy="1303186"/>
              <a:chOff x="9262378" y="5895918"/>
              <a:chExt cx="2739122" cy="1303186"/>
            </a:xfrm>
          </p:grpSpPr>
          <p:sp>
            <p:nvSpPr>
              <p:cNvPr id="59" name="모서리가 둥근 직사각형 58"/>
              <p:cNvSpPr/>
              <p:nvPr/>
            </p:nvSpPr>
            <p:spPr>
              <a:xfrm>
                <a:off x="9262378" y="5895918"/>
                <a:ext cx="2739122" cy="13031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" name="직사각형 2"/>
              <p:cNvSpPr/>
              <p:nvPr/>
            </p:nvSpPr>
            <p:spPr>
              <a:xfrm>
                <a:off x="9840649" y="6151785"/>
                <a:ext cx="1486305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사탕</a:t>
                </a:r>
                <a:endParaRPr lang="ko-KR" altLang="en-US" sz="5400" dirty="0"/>
              </a:p>
            </p:txBody>
          </p:sp>
        </p:grpSp>
        <p:sp>
          <p:nvSpPr>
            <p:cNvPr id="76" name="모서리가 둥근 직사각형 75"/>
            <p:cNvSpPr/>
            <p:nvPr/>
          </p:nvSpPr>
          <p:spPr>
            <a:xfrm>
              <a:off x="13835849" y="5876803"/>
              <a:ext cx="8410756" cy="13031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625805" y="6177530"/>
              <a:ext cx="7021474" cy="840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매일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가끔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전혀 안 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" name="타원 3"/>
            <p:cNvSpPr/>
            <p:nvPr/>
          </p:nvSpPr>
          <p:spPr>
            <a:xfrm>
              <a:off x="17093249" y="5892982"/>
              <a:ext cx="1310051" cy="1224752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sp>
        <p:nvSpPr>
          <p:cNvPr id="77" name="모서리가 둥근 직사각형 76"/>
          <p:cNvSpPr/>
          <p:nvPr/>
        </p:nvSpPr>
        <p:spPr>
          <a:xfrm>
            <a:off x="10823899" y="8537495"/>
            <a:ext cx="10777635" cy="13031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1527398" y="8829246"/>
            <a:ext cx="8980343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올바른 칫솔질 방법을 익히고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endParaRPr lang="ko-KR" altLang="en-US" sz="5400" dirty="0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2736368" y="10108808"/>
            <a:ext cx="7344380" cy="13031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3764384" y="10301334"/>
            <a:ext cx="4934364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꼼꼼하게 양치를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638194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6129" y="994272"/>
            <a:ext cx="21724991" cy="1063760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알맞은 말을 골라 초성 완성해보기"/>
          <p:cNvSpPr txBox="1"/>
          <p:nvPr/>
        </p:nvSpPr>
        <p:spPr>
          <a:xfrm>
            <a:off x="4181815" y="1707336"/>
            <a:ext cx="17251721" cy="122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solidFill>
                  <a:schemeClr val="accent2">
                    <a:hueOff val="240640"/>
                    <a:satOff val="2542"/>
                    <a:lumOff val="-13198"/>
                  </a:schemeClr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rPr lang="ko-KR" altLang="en-US" sz="5400" dirty="0"/>
              <a:t>치아 건강과 관련해 빈칸에 알맞은 말을 </a:t>
            </a:r>
            <a:r>
              <a:rPr lang="en-US" altLang="ko-KR" sz="5400" dirty="0"/>
              <a:t>&lt;</a:t>
            </a:r>
            <a:r>
              <a:rPr lang="ko-KR" altLang="en-US" sz="5400" dirty="0"/>
              <a:t>보기</a:t>
            </a:r>
            <a:r>
              <a:rPr lang="en-US" altLang="ko-KR" sz="5400" dirty="0"/>
              <a:t>&gt;</a:t>
            </a:r>
            <a:r>
              <a:rPr lang="ko-KR" altLang="en-US" sz="5400" dirty="0"/>
              <a:t>에서 골라 써 보세요</a:t>
            </a:r>
            <a:r>
              <a:rPr lang="en-US" altLang="ko-KR" sz="5400" dirty="0"/>
              <a:t>.</a:t>
            </a:r>
            <a:endParaRPr sz="4800" dirty="0"/>
          </a:p>
        </p:txBody>
      </p:sp>
      <p:grpSp>
        <p:nvGrpSpPr>
          <p:cNvPr id="3" name="그룹 2"/>
          <p:cNvGrpSpPr/>
          <p:nvPr/>
        </p:nvGrpSpPr>
        <p:grpSpPr>
          <a:xfrm>
            <a:off x="6236727" y="3462590"/>
            <a:ext cx="15993932" cy="3281025"/>
            <a:chOff x="3351903" y="3916372"/>
            <a:chExt cx="15993932" cy="3281025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4269774" y="3916372"/>
              <a:ext cx="15076061" cy="3281025"/>
            </a:xfrm>
            <a:prstGeom prst="roundRect">
              <a:avLst>
                <a:gd name="adj" fmla="val 28688"/>
              </a:avLst>
            </a:prstGeom>
            <a:solidFill>
              <a:schemeClr val="bg1"/>
            </a:solidFill>
            <a:ln w="28575" cap="flat">
              <a:solidFill>
                <a:srgbClr val="2CD2C6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3351903" y="4799978"/>
              <a:ext cx="2107189" cy="1285716"/>
              <a:chOff x="3636345" y="5949544"/>
              <a:chExt cx="2107189" cy="1285716"/>
            </a:xfrm>
          </p:grpSpPr>
          <p:sp>
            <p:nvSpPr>
              <p:cNvPr id="64" name="모서리가 둥근 직사각형 63"/>
              <p:cNvSpPr/>
              <p:nvPr/>
            </p:nvSpPr>
            <p:spPr>
              <a:xfrm>
                <a:off x="3636345" y="5949544"/>
                <a:ext cx="2107189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22A097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834293" y="6172828"/>
                <a:ext cx="1663538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보기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grpSp>
          <p:nvGrpSpPr>
            <p:cNvPr id="78" name="그룹 77"/>
            <p:cNvGrpSpPr/>
            <p:nvPr/>
          </p:nvGrpSpPr>
          <p:grpSpPr>
            <a:xfrm>
              <a:off x="5785375" y="4082408"/>
              <a:ext cx="3279018" cy="1312803"/>
              <a:chOff x="5441912" y="6022986"/>
              <a:chExt cx="1640271" cy="1312803"/>
            </a:xfrm>
          </p:grpSpPr>
          <p:sp>
            <p:nvSpPr>
              <p:cNvPr id="79" name="모서리가 둥근 직사각형 78"/>
              <p:cNvSpPr/>
              <p:nvPr/>
            </p:nvSpPr>
            <p:spPr>
              <a:xfrm>
                <a:off x="5441912" y="6022986"/>
                <a:ext cx="1640271" cy="1312803"/>
              </a:xfrm>
              <a:prstGeom prst="roundRect">
                <a:avLst>
                  <a:gd name="adj" fmla="val 50000"/>
                </a:avLst>
              </a:prstGeom>
              <a:solidFill>
                <a:srgbClr val="E9F4F5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83" name="01 성의 발달"/>
              <p:cNvSpPr txBox="1"/>
              <p:nvPr/>
            </p:nvSpPr>
            <p:spPr>
              <a:xfrm>
                <a:off x="5743535" y="6171043"/>
                <a:ext cx="1037024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dirty="0" smtClean="0">
                    <a:solidFill>
                      <a:schemeClr val="tx1"/>
                    </a:solidFill>
                  </a:rPr>
                  <a:t>식사</a:t>
                </a:r>
                <a:endParaRPr sz="5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그룹 83"/>
            <p:cNvGrpSpPr/>
            <p:nvPr/>
          </p:nvGrpSpPr>
          <p:grpSpPr>
            <a:xfrm>
              <a:off x="9338182" y="4130033"/>
              <a:ext cx="4413599" cy="1312803"/>
              <a:chOff x="5441911" y="6022986"/>
              <a:chExt cx="2207825" cy="1312803"/>
            </a:xfrm>
          </p:grpSpPr>
          <p:sp>
            <p:nvSpPr>
              <p:cNvPr id="85" name="모서리가 둥근 직사각형 84"/>
              <p:cNvSpPr/>
              <p:nvPr/>
            </p:nvSpPr>
            <p:spPr>
              <a:xfrm>
                <a:off x="5441911" y="6022986"/>
                <a:ext cx="2207825" cy="1312803"/>
              </a:xfrm>
              <a:prstGeom prst="roundRect">
                <a:avLst>
                  <a:gd name="adj" fmla="val 50000"/>
                </a:avLst>
              </a:prstGeom>
              <a:solidFill>
                <a:srgbClr val="E9F4F5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86" name="01 성의 발달"/>
              <p:cNvSpPr txBox="1"/>
              <p:nvPr/>
            </p:nvSpPr>
            <p:spPr>
              <a:xfrm>
                <a:off x="5650708" y="6129493"/>
                <a:ext cx="1846059" cy="109978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dirty="0" smtClean="0">
                    <a:solidFill>
                      <a:schemeClr val="tx1"/>
                    </a:solidFill>
                  </a:rPr>
                  <a:t>음식 찌꺼기</a:t>
                </a:r>
                <a:endParaRPr sz="5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2" name="그룹 101"/>
            <p:cNvGrpSpPr/>
            <p:nvPr/>
          </p:nvGrpSpPr>
          <p:grpSpPr>
            <a:xfrm>
              <a:off x="14126232" y="4082408"/>
              <a:ext cx="3279018" cy="1312803"/>
              <a:chOff x="5441912" y="6022986"/>
              <a:chExt cx="1640271" cy="1312803"/>
            </a:xfrm>
          </p:grpSpPr>
          <p:sp>
            <p:nvSpPr>
              <p:cNvPr id="103" name="모서리가 둥근 직사각형 102"/>
              <p:cNvSpPr/>
              <p:nvPr/>
            </p:nvSpPr>
            <p:spPr>
              <a:xfrm>
                <a:off x="5441912" y="6022986"/>
                <a:ext cx="1640271" cy="1312803"/>
              </a:xfrm>
              <a:prstGeom prst="roundRect">
                <a:avLst>
                  <a:gd name="adj" fmla="val 50000"/>
                </a:avLst>
              </a:prstGeom>
              <a:solidFill>
                <a:srgbClr val="E9F4F5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04" name="01 성의 발달"/>
              <p:cNvSpPr txBox="1"/>
              <p:nvPr/>
            </p:nvSpPr>
            <p:spPr>
              <a:xfrm>
                <a:off x="5743535" y="6171043"/>
                <a:ext cx="1037024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dirty="0" smtClean="0">
                    <a:solidFill>
                      <a:schemeClr val="tx1"/>
                    </a:solidFill>
                  </a:rPr>
                  <a:t>잇몸</a:t>
                </a:r>
                <a:endParaRPr sz="5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3" name="그룹 112"/>
            <p:cNvGrpSpPr/>
            <p:nvPr/>
          </p:nvGrpSpPr>
          <p:grpSpPr>
            <a:xfrm>
              <a:off x="8227947" y="5629392"/>
              <a:ext cx="3279018" cy="1312803"/>
              <a:chOff x="5441912" y="6022986"/>
              <a:chExt cx="1640271" cy="1312803"/>
            </a:xfrm>
          </p:grpSpPr>
          <p:sp>
            <p:nvSpPr>
              <p:cNvPr id="114" name="모서리가 둥근 직사각형 113"/>
              <p:cNvSpPr/>
              <p:nvPr/>
            </p:nvSpPr>
            <p:spPr>
              <a:xfrm>
                <a:off x="5441912" y="6022986"/>
                <a:ext cx="1640271" cy="1312803"/>
              </a:xfrm>
              <a:prstGeom prst="roundRect">
                <a:avLst>
                  <a:gd name="adj" fmla="val 50000"/>
                </a:avLst>
              </a:prstGeom>
              <a:solidFill>
                <a:srgbClr val="E9F4F5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15" name="01 성의 발달"/>
              <p:cNvSpPr txBox="1"/>
              <p:nvPr/>
            </p:nvSpPr>
            <p:spPr>
              <a:xfrm>
                <a:off x="5743535" y="6171043"/>
                <a:ext cx="1037024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dirty="0" smtClean="0">
                    <a:solidFill>
                      <a:schemeClr val="tx1"/>
                    </a:solidFill>
                  </a:rPr>
                  <a:t>세균</a:t>
                </a:r>
                <a:endParaRPr sz="5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그룹 115"/>
            <p:cNvGrpSpPr/>
            <p:nvPr/>
          </p:nvGrpSpPr>
          <p:grpSpPr>
            <a:xfrm>
              <a:off x="11768181" y="5586710"/>
              <a:ext cx="3279018" cy="1312803"/>
              <a:chOff x="5441912" y="6022986"/>
              <a:chExt cx="1640271" cy="1312803"/>
            </a:xfrm>
          </p:grpSpPr>
          <p:sp>
            <p:nvSpPr>
              <p:cNvPr id="117" name="모서리가 둥근 직사각형 116"/>
              <p:cNvSpPr/>
              <p:nvPr/>
            </p:nvSpPr>
            <p:spPr>
              <a:xfrm>
                <a:off x="5441912" y="6022986"/>
                <a:ext cx="1640271" cy="1312803"/>
              </a:xfrm>
              <a:prstGeom prst="roundRect">
                <a:avLst>
                  <a:gd name="adj" fmla="val 50000"/>
                </a:avLst>
              </a:prstGeom>
              <a:solidFill>
                <a:srgbClr val="E9F4F5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18" name="01 성의 발달"/>
              <p:cNvSpPr txBox="1"/>
              <p:nvPr/>
            </p:nvSpPr>
            <p:spPr>
              <a:xfrm>
                <a:off x="5743535" y="6171043"/>
                <a:ext cx="1037024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dirty="0" smtClean="0">
                    <a:solidFill>
                      <a:schemeClr val="tx1"/>
                    </a:solidFill>
                  </a:rPr>
                  <a:t>취침</a:t>
                </a:r>
                <a:endParaRPr sz="5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01 성의 발달"/>
          <p:cNvSpPr txBox="1"/>
          <p:nvPr/>
        </p:nvSpPr>
        <p:spPr>
          <a:xfrm>
            <a:off x="1581988" y="7099153"/>
            <a:ext cx="20467233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치아우식증의 원인은                                      와 입 속의                    입니다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치아우식증을 예방하기 위해 칫솔질은                후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                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전에 꼭 합니다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치아의 안쪽과 바깥쪽을 닦을 때는               에서 </a:t>
            </a:r>
            <a:endParaRPr lang="en-US" altLang="ko-KR" sz="5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치아 방향으로 닦습니다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7991219" y="7215289"/>
            <a:ext cx="1080000" cy="1107609"/>
            <a:chOff x="7959316" y="5695493"/>
            <a:chExt cx="1080000" cy="1107609"/>
          </a:xfrm>
        </p:grpSpPr>
        <p:sp>
          <p:nvSpPr>
            <p:cNvPr id="146" name="타원 145"/>
            <p:cNvSpPr/>
            <p:nvPr/>
          </p:nvSpPr>
          <p:spPr>
            <a:xfrm>
              <a:off x="7959316" y="5723102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52" name="01 성의 발달"/>
            <p:cNvSpPr txBox="1"/>
            <p:nvPr/>
          </p:nvSpPr>
          <p:spPr>
            <a:xfrm>
              <a:off x="8196216" y="5695493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음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9308119" y="7219642"/>
            <a:ext cx="1080000" cy="1107609"/>
            <a:chOff x="9276216" y="5699846"/>
            <a:chExt cx="1080000" cy="1107609"/>
          </a:xfrm>
        </p:grpSpPr>
        <p:sp>
          <p:nvSpPr>
            <p:cNvPr id="153" name="타원 152"/>
            <p:cNvSpPr/>
            <p:nvPr/>
          </p:nvSpPr>
          <p:spPr>
            <a:xfrm>
              <a:off x="9276216" y="5727455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54" name="01 성의 발달"/>
            <p:cNvSpPr txBox="1"/>
            <p:nvPr/>
          </p:nvSpPr>
          <p:spPr>
            <a:xfrm>
              <a:off x="9513116" y="5699846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식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55" name="그룹 154"/>
          <p:cNvGrpSpPr/>
          <p:nvPr/>
        </p:nvGrpSpPr>
        <p:grpSpPr>
          <a:xfrm>
            <a:off x="10736170" y="7217465"/>
            <a:ext cx="1080000" cy="1107609"/>
            <a:chOff x="7959316" y="5695493"/>
            <a:chExt cx="1080000" cy="1107609"/>
          </a:xfrm>
        </p:grpSpPr>
        <p:sp>
          <p:nvSpPr>
            <p:cNvPr id="166" name="타원 165"/>
            <p:cNvSpPr/>
            <p:nvPr/>
          </p:nvSpPr>
          <p:spPr>
            <a:xfrm>
              <a:off x="7959316" y="5723102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67" name="01 성의 발달"/>
            <p:cNvSpPr txBox="1"/>
            <p:nvPr/>
          </p:nvSpPr>
          <p:spPr>
            <a:xfrm>
              <a:off x="8196216" y="5695493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찌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68" name="그룹 167"/>
          <p:cNvGrpSpPr/>
          <p:nvPr/>
        </p:nvGrpSpPr>
        <p:grpSpPr>
          <a:xfrm>
            <a:off x="12053070" y="7221818"/>
            <a:ext cx="1080000" cy="1107609"/>
            <a:chOff x="9276216" y="5699846"/>
            <a:chExt cx="1080000" cy="1107609"/>
          </a:xfrm>
        </p:grpSpPr>
        <p:sp>
          <p:nvSpPr>
            <p:cNvPr id="169" name="타원 168"/>
            <p:cNvSpPr/>
            <p:nvPr/>
          </p:nvSpPr>
          <p:spPr>
            <a:xfrm>
              <a:off x="9276216" y="5727455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70" name="01 성의 발달"/>
            <p:cNvSpPr txBox="1"/>
            <p:nvPr/>
          </p:nvSpPr>
          <p:spPr>
            <a:xfrm>
              <a:off x="9513116" y="5699846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꺼</a:t>
              </a:r>
            </a:p>
          </p:txBody>
        </p:sp>
      </p:grpSp>
      <p:grpSp>
        <p:nvGrpSpPr>
          <p:cNvPr id="171" name="그룹 170"/>
          <p:cNvGrpSpPr/>
          <p:nvPr/>
        </p:nvGrpSpPr>
        <p:grpSpPr>
          <a:xfrm>
            <a:off x="13371379" y="7231269"/>
            <a:ext cx="1080000" cy="1107609"/>
            <a:chOff x="9276216" y="5699846"/>
            <a:chExt cx="1080000" cy="1107609"/>
          </a:xfrm>
        </p:grpSpPr>
        <p:sp>
          <p:nvSpPr>
            <p:cNvPr id="172" name="타원 171"/>
            <p:cNvSpPr/>
            <p:nvPr/>
          </p:nvSpPr>
          <p:spPr>
            <a:xfrm>
              <a:off x="9276216" y="5727455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73" name="01 성의 발달"/>
            <p:cNvSpPr txBox="1"/>
            <p:nvPr/>
          </p:nvSpPr>
          <p:spPr>
            <a:xfrm>
              <a:off x="9513116" y="5699846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74" name="그룹 173"/>
          <p:cNvGrpSpPr/>
          <p:nvPr/>
        </p:nvGrpSpPr>
        <p:grpSpPr>
          <a:xfrm>
            <a:off x="18282480" y="7205838"/>
            <a:ext cx="1080000" cy="1107609"/>
            <a:chOff x="9276216" y="5699846"/>
            <a:chExt cx="1080000" cy="1107609"/>
          </a:xfrm>
        </p:grpSpPr>
        <p:sp>
          <p:nvSpPr>
            <p:cNvPr id="175" name="타원 174"/>
            <p:cNvSpPr/>
            <p:nvPr/>
          </p:nvSpPr>
          <p:spPr>
            <a:xfrm>
              <a:off x="9276216" y="5727455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76" name="01 성의 발달"/>
            <p:cNvSpPr txBox="1"/>
            <p:nvPr/>
          </p:nvSpPr>
          <p:spPr>
            <a:xfrm>
              <a:off x="9513116" y="5699846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세</a:t>
              </a:r>
              <a:endPara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77" name="그룹 176"/>
          <p:cNvGrpSpPr/>
          <p:nvPr/>
        </p:nvGrpSpPr>
        <p:grpSpPr>
          <a:xfrm>
            <a:off x="19581293" y="7215289"/>
            <a:ext cx="1080000" cy="1107609"/>
            <a:chOff x="9276216" y="5699846"/>
            <a:chExt cx="1080000" cy="1107609"/>
          </a:xfrm>
        </p:grpSpPr>
        <p:sp>
          <p:nvSpPr>
            <p:cNvPr id="178" name="타원 177"/>
            <p:cNvSpPr/>
            <p:nvPr/>
          </p:nvSpPr>
          <p:spPr>
            <a:xfrm>
              <a:off x="9276216" y="5727455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79" name="01 성의 발달"/>
            <p:cNvSpPr txBox="1"/>
            <p:nvPr/>
          </p:nvSpPr>
          <p:spPr>
            <a:xfrm>
              <a:off x="9513116" y="5699846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균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80" name="그룹 179"/>
          <p:cNvGrpSpPr/>
          <p:nvPr/>
        </p:nvGrpSpPr>
        <p:grpSpPr>
          <a:xfrm>
            <a:off x="15125896" y="8564507"/>
            <a:ext cx="1080000" cy="1107609"/>
            <a:chOff x="9276216" y="5699846"/>
            <a:chExt cx="1080000" cy="1107609"/>
          </a:xfrm>
        </p:grpSpPr>
        <p:sp>
          <p:nvSpPr>
            <p:cNvPr id="181" name="타원 180"/>
            <p:cNvSpPr/>
            <p:nvPr/>
          </p:nvSpPr>
          <p:spPr>
            <a:xfrm>
              <a:off x="9276216" y="5727455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82" name="01 성의 발달"/>
            <p:cNvSpPr txBox="1"/>
            <p:nvPr/>
          </p:nvSpPr>
          <p:spPr>
            <a:xfrm>
              <a:off x="9513116" y="5699846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식</a:t>
              </a:r>
            </a:p>
          </p:txBody>
        </p:sp>
      </p:grpSp>
      <p:grpSp>
        <p:nvGrpSpPr>
          <p:cNvPr id="183" name="그룹 182"/>
          <p:cNvGrpSpPr/>
          <p:nvPr/>
        </p:nvGrpSpPr>
        <p:grpSpPr>
          <a:xfrm>
            <a:off x="16442796" y="8573958"/>
            <a:ext cx="1080000" cy="1107609"/>
            <a:chOff x="9276216" y="5699846"/>
            <a:chExt cx="1080000" cy="1107609"/>
          </a:xfrm>
        </p:grpSpPr>
        <p:sp>
          <p:nvSpPr>
            <p:cNvPr id="184" name="타원 183"/>
            <p:cNvSpPr/>
            <p:nvPr/>
          </p:nvSpPr>
          <p:spPr>
            <a:xfrm>
              <a:off x="9276216" y="5727455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85" name="01 성의 발달"/>
            <p:cNvSpPr txBox="1"/>
            <p:nvPr/>
          </p:nvSpPr>
          <p:spPr>
            <a:xfrm>
              <a:off x="9513116" y="5699846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</a:t>
              </a:r>
            </a:p>
          </p:txBody>
        </p:sp>
      </p:grpSp>
      <p:grpSp>
        <p:nvGrpSpPr>
          <p:cNvPr id="186" name="그룹 185"/>
          <p:cNvGrpSpPr/>
          <p:nvPr/>
        </p:nvGrpSpPr>
        <p:grpSpPr>
          <a:xfrm>
            <a:off x="19186543" y="8573958"/>
            <a:ext cx="1080000" cy="1107609"/>
            <a:chOff x="9276216" y="5699846"/>
            <a:chExt cx="1080000" cy="1107609"/>
          </a:xfrm>
        </p:grpSpPr>
        <p:sp>
          <p:nvSpPr>
            <p:cNvPr id="187" name="타원 186"/>
            <p:cNvSpPr/>
            <p:nvPr/>
          </p:nvSpPr>
          <p:spPr>
            <a:xfrm>
              <a:off x="9276216" y="5727455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88" name="01 성의 발달"/>
            <p:cNvSpPr txBox="1"/>
            <p:nvPr/>
          </p:nvSpPr>
          <p:spPr>
            <a:xfrm>
              <a:off x="9513116" y="5699846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취</a:t>
              </a:r>
              <a:endPara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89" name="그룹 188"/>
          <p:cNvGrpSpPr/>
          <p:nvPr/>
        </p:nvGrpSpPr>
        <p:grpSpPr>
          <a:xfrm>
            <a:off x="20503443" y="8583409"/>
            <a:ext cx="1080000" cy="1107609"/>
            <a:chOff x="9276216" y="5699846"/>
            <a:chExt cx="1080000" cy="1107609"/>
          </a:xfrm>
        </p:grpSpPr>
        <p:sp>
          <p:nvSpPr>
            <p:cNvPr id="190" name="타원 189"/>
            <p:cNvSpPr/>
            <p:nvPr/>
          </p:nvSpPr>
          <p:spPr>
            <a:xfrm>
              <a:off x="9276216" y="5727455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1" name="01 성의 발달"/>
            <p:cNvSpPr txBox="1"/>
            <p:nvPr/>
          </p:nvSpPr>
          <p:spPr>
            <a:xfrm>
              <a:off x="9513116" y="5699846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침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92" name="그룹 191"/>
          <p:cNvGrpSpPr/>
          <p:nvPr/>
        </p:nvGrpSpPr>
        <p:grpSpPr>
          <a:xfrm>
            <a:off x="16280958" y="9756011"/>
            <a:ext cx="1080000" cy="1107609"/>
            <a:chOff x="9276216" y="5699846"/>
            <a:chExt cx="1080000" cy="1107609"/>
          </a:xfrm>
        </p:grpSpPr>
        <p:sp>
          <p:nvSpPr>
            <p:cNvPr id="193" name="타원 192"/>
            <p:cNvSpPr/>
            <p:nvPr/>
          </p:nvSpPr>
          <p:spPr>
            <a:xfrm>
              <a:off x="9276216" y="5727455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4" name="01 성의 발달"/>
            <p:cNvSpPr txBox="1"/>
            <p:nvPr/>
          </p:nvSpPr>
          <p:spPr>
            <a:xfrm>
              <a:off x="9513116" y="5699846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err="1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잇</a:t>
              </a:r>
              <a:endPara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95" name="그룹 194"/>
          <p:cNvGrpSpPr/>
          <p:nvPr/>
        </p:nvGrpSpPr>
        <p:grpSpPr>
          <a:xfrm>
            <a:off x="17597858" y="9765462"/>
            <a:ext cx="1080000" cy="1107609"/>
            <a:chOff x="9276216" y="5699846"/>
            <a:chExt cx="1080000" cy="1107609"/>
          </a:xfrm>
        </p:grpSpPr>
        <p:sp>
          <p:nvSpPr>
            <p:cNvPr id="196" name="타원 195"/>
            <p:cNvSpPr/>
            <p:nvPr/>
          </p:nvSpPr>
          <p:spPr>
            <a:xfrm>
              <a:off x="9276216" y="5727455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7" name="01 성의 발달"/>
            <p:cNvSpPr txBox="1"/>
            <p:nvPr/>
          </p:nvSpPr>
          <p:spPr>
            <a:xfrm>
              <a:off x="9513116" y="5699846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몸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233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775450" y="6045065"/>
            <a:ext cx="17560237" cy="2522950"/>
            <a:chOff x="6921499" y="3192137"/>
            <a:chExt cx="17560237" cy="2522950"/>
          </a:xfrm>
        </p:grpSpPr>
        <p:sp>
          <p:nvSpPr>
            <p:cNvPr id="2" name="직사각형 1"/>
            <p:cNvSpPr/>
            <p:nvPr/>
          </p:nvSpPr>
          <p:spPr>
            <a:xfrm>
              <a:off x="9475469" y="3448016"/>
              <a:ext cx="15006267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12400" dirty="0" smtClean="0">
                  <a:latin typeface="HakgyoansimDunggeunmisoOTF-B" panose="02000703000000000000" pitchFamily="50" charset="-127"/>
                  <a:ea typeface="HakgyoansimDunggeunmisoOTF-B" panose="02000703000000000000" pitchFamily="50" charset="-127"/>
                </a:rPr>
                <a:t>건강한 눈</a:t>
              </a: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6921499" y="3192137"/>
              <a:ext cx="2286818" cy="2522950"/>
              <a:chOff x="5728225" y="3192137"/>
              <a:chExt cx="2286818" cy="2522950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5728225" y="3192137"/>
                <a:ext cx="2286818" cy="2286818"/>
              </a:xfrm>
              <a:prstGeom prst="ellipse">
                <a:avLst/>
              </a:prstGeom>
              <a:noFill/>
              <a:ln w="127000" cap="flat">
                <a:solidFill>
                  <a:srgbClr val="EE77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205586" y="3368804"/>
                <a:ext cx="1332096" cy="2346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6200" dirty="0" smtClean="0">
                    <a:solidFill>
                      <a:srgbClr val="EE7700"/>
                    </a:solidFill>
                    <a:latin typeface="Sandoll 고딕NeoRound 07 Bd" panose="020B0600000101010101" pitchFamily="34" charset="-127"/>
                    <a:ea typeface="Sandoll 고딕NeoRound 07 Bd" panose="020B0600000101010101" pitchFamily="34" charset="-127"/>
                  </a:rPr>
                  <a:t>1</a:t>
                </a:r>
                <a:endParaRPr kumimoji="0" lang="ko-KR" altLang="en-US" sz="16200" b="0" i="0" u="none" strike="noStrike" cap="none" spc="0" normalizeH="0" baseline="0" dirty="0">
                  <a:ln>
                    <a:noFill/>
                  </a:ln>
                  <a:solidFill>
                    <a:srgbClr val="EE7700"/>
                  </a:solidFill>
                  <a:effectLst/>
                  <a:uFillTx/>
                  <a:latin typeface="Sandoll 고딕NeoRound 07 Bd" panose="020B0600000101010101" pitchFamily="34" charset="-127"/>
                  <a:ea typeface="Sandoll 고딕NeoRound 07 Bd" panose="020B0600000101010101" pitchFamily="34" charset="-127"/>
                  <a:sym typeface="Canela Text Regular"/>
                </a:endParaRP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20152613" y="0"/>
            <a:ext cx="2250739" cy="2705100"/>
            <a:chOff x="19790663" y="0"/>
            <a:chExt cx="2250739" cy="2705100"/>
          </a:xfrm>
        </p:grpSpPr>
        <p:sp>
          <p:nvSpPr>
            <p:cNvPr id="11" name="직사각형 10"/>
            <p:cNvSpPr/>
            <p:nvPr/>
          </p:nvSpPr>
          <p:spPr>
            <a:xfrm>
              <a:off x="19792950" y="0"/>
              <a:ext cx="2247900" cy="2705100"/>
            </a:xfrm>
            <a:prstGeom prst="rect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19790663" y="2057100"/>
              <a:ext cx="2250739" cy="648000"/>
            </a:xfrm>
            <a:prstGeom prst="triangl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04912" y="245040"/>
              <a:ext cx="1622239" cy="1710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0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교과서</a:t>
              </a:r>
              <a:endParaRPr kumimoji="0" lang="en-US" altLang="ko-KR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56</a:t>
              </a:r>
              <a:r>
                <a:rPr kumimoji="0" lang="ko-KR" altLang="en-US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쪽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930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6260787" y="4813774"/>
            <a:ext cx="11862426" cy="4088453"/>
            <a:chOff x="12593292" y="3822192"/>
            <a:chExt cx="11862426" cy="4088453"/>
          </a:xfrm>
        </p:grpSpPr>
        <p:sp>
          <p:nvSpPr>
            <p:cNvPr id="17" name="● 생명 탄생의 의미를 말할 수 있다.…"/>
            <p:cNvSpPr txBox="1"/>
            <p:nvPr/>
          </p:nvSpPr>
          <p:spPr>
            <a:xfrm>
              <a:off x="12593292" y="5247150"/>
              <a:ext cx="11862426" cy="26634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/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눈 건강의 중요성을 말할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914400" indent="-914400" algn="l">
                <a:lnSpc>
                  <a:spcPct val="150000"/>
                </a:lnSpc>
                <a:buAutoNum type="arabicPeriod" startAt="2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눈 건강 생활 습관을 실천할</a:t>
              </a:r>
              <a:r>
                <a:rPr lang="en-US" altLang="ko-KR" sz="55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12783312" y="3822192"/>
              <a:ext cx="3622504" cy="1361478"/>
              <a:chOff x="12783312" y="3822192"/>
              <a:chExt cx="3622504" cy="1361478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12783312" y="3822192"/>
                <a:ext cx="3622504" cy="1361478"/>
                <a:chOff x="12783312" y="3822192"/>
                <a:chExt cx="2724912" cy="1024128"/>
              </a:xfrm>
              <a:solidFill>
                <a:srgbClr val="F39800"/>
              </a:solidFill>
            </p:grpSpPr>
            <p:sp>
              <p:nvSpPr>
                <p:cNvPr id="29" name="직사각형 28"/>
                <p:cNvSpPr/>
                <p:nvPr/>
              </p:nvSpPr>
              <p:spPr>
                <a:xfrm>
                  <a:off x="12783312" y="3822192"/>
                  <a:ext cx="2724912" cy="58521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30" name="이등변 삼각형 29"/>
                <p:cNvSpPr/>
                <p:nvPr/>
              </p:nvSpPr>
              <p:spPr>
                <a:xfrm rot="10800000">
                  <a:off x="12783312" y="4407408"/>
                  <a:ext cx="2724912" cy="438912"/>
                </a:xfrm>
                <a:prstGeom prst="triangle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sp>
            <p:nvSpPr>
              <p:cNvPr id="21" name="직사각형 20"/>
              <p:cNvSpPr/>
              <p:nvPr/>
            </p:nvSpPr>
            <p:spPr>
              <a:xfrm>
                <a:off x="13034120" y="3849380"/>
                <a:ext cx="3120887" cy="95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10000"/>
                  </a:lnSpc>
                  <a:defRPr sz="5100">
                    <a:solidFill>
                      <a:schemeClr val="accent3"/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pPr>
                <a:r>
                  <a:rPr lang="ko-KR" altLang="en-US" sz="55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학습목표</a:t>
                </a:r>
                <a:endParaRPr lang="ko-KR" altLang="en-US" sz="55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5631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4250606" y="9825318"/>
            <a:ext cx="17103323" cy="3083675"/>
          </a:xfrm>
          <a:prstGeom prst="roundRect">
            <a:avLst/>
          </a:prstGeom>
          <a:solidFill>
            <a:srgbClr val="FFC0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2520" y="10300195"/>
            <a:ext cx="15503934" cy="2133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 </a:t>
            </a:r>
            <a:r>
              <a:rPr lang="ko-KR" altLang="en-US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전에는 핸드폰을 하지 않아요</a:t>
            </a:r>
            <a:r>
              <a:rPr lang="en-US" altLang="ko-KR" sz="55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시력검사를 </a:t>
            </a:r>
            <a:r>
              <a:rPr lang="ko-KR" altLang="en-US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자주 해봐야 할 것 같아요</a:t>
            </a:r>
            <a:r>
              <a:rPr lang="en-US" altLang="ko-KR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5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다음 그림을 보면서 떠오르는 것을 이야기해 보세요."/>
          <p:cNvSpPr txBox="1"/>
          <p:nvPr/>
        </p:nvSpPr>
        <p:spPr>
          <a:xfrm>
            <a:off x="4250606" y="521214"/>
            <a:ext cx="19676194" cy="224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400" dirty="0" err="1"/>
              <a:t>들이의</a:t>
            </a:r>
            <a:r>
              <a:rPr lang="ko-KR" altLang="en-US" sz="5400" dirty="0"/>
              <a:t> 눈은 건강할까요</a:t>
            </a:r>
            <a:r>
              <a:rPr lang="en-US" altLang="ko-KR" sz="5400" dirty="0"/>
              <a:t>? </a:t>
            </a:r>
            <a:endParaRPr lang="en-US" altLang="ko-KR" sz="5400" dirty="0" smtClean="0"/>
          </a:p>
          <a:p>
            <a:r>
              <a:rPr lang="ko-KR" altLang="en-US" sz="5400" dirty="0" smtClean="0"/>
              <a:t>눈 </a:t>
            </a:r>
            <a:r>
              <a:rPr lang="ko-KR" altLang="en-US" sz="5400" dirty="0"/>
              <a:t>건강을 지키려면 어떻게 해야 할지 이야기해 보세요</a:t>
            </a:r>
            <a:r>
              <a:rPr lang="en-US" altLang="ko-KR" sz="5400" dirty="0"/>
              <a:t>.</a:t>
            </a:r>
            <a:endParaRPr sz="48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237" y="2940839"/>
            <a:ext cx="10535781" cy="6409600"/>
          </a:xfrm>
          <a:prstGeom prst="rect">
            <a:avLst/>
          </a:prstGeom>
        </p:spPr>
      </p:pic>
      <p:pic>
        <p:nvPicPr>
          <p:cNvPr id="32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15" y="517736"/>
            <a:ext cx="2438749" cy="3725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19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6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건강의 의미를 알아봐요</a:t>
              </a: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8" name="직사각형 7"/>
          <p:cNvSpPr/>
          <p:nvPr/>
        </p:nvSpPr>
        <p:spPr>
          <a:xfrm>
            <a:off x="8186473" y="4986104"/>
            <a:ext cx="13890549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신체적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건강 질병이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없고 신체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기관이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정상적으로 기능하며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일상생활에 필요한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체력과 능력을 갖춘 상태예요.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462272" y="5468112"/>
            <a:ext cx="694944" cy="78638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233844" y="3487990"/>
            <a:ext cx="5130791" cy="5533011"/>
            <a:chOff x="2233844" y="5728282"/>
            <a:chExt cx="5130791" cy="5533011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1527" y="5728282"/>
              <a:ext cx="4816434" cy="4424145"/>
            </a:xfrm>
            <a:prstGeom prst="rect">
              <a:avLst/>
            </a:prstGeom>
          </p:spPr>
        </p:pic>
        <p:grpSp>
          <p:nvGrpSpPr>
            <p:cNvPr id="4" name="그룹 3"/>
            <p:cNvGrpSpPr/>
            <p:nvPr/>
          </p:nvGrpSpPr>
          <p:grpSpPr>
            <a:xfrm>
              <a:off x="2233844" y="10310317"/>
              <a:ext cx="5130791" cy="950976"/>
              <a:chOff x="1570602" y="10713066"/>
              <a:chExt cx="5130791" cy="950976"/>
            </a:xfrm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1570602" y="10713066"/>
                <a:ext cx="5130791" cy="950976"/>
              </a:xfrm>
              <a:prstGeom prst="roundRect">
                <a:avLst>
                  <a:gd name="adj" fmla="val 50000"/>
                </a:avLst>
              </a:prstGeom>
              <a:solidFill>
                <a:srgbClr val="2490D2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60671" y="10763310"/>
                <a:ext cx="355065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신체적 건강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10" name="가로로 말린 두루마리 모양 9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1066800" y="4646260"/>
            <a:ext cx="221406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물체의 존재나 형상을 인식하는 눈의 능력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5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시력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 나빠져서 콘택트렌즈를 맞추었다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066800" y="2652868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시력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볼 시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示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힘 </a:t>
            </a:r>
            <a:r>
              <a:rPr lang="ko-KR" altLang="en-US" sz="55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력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力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66800" y="9901012"/>
            <a:ext cx="231830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눈알의 앞쪽 바깥쪽을 이루는 투명한 막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그는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각막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기증받은 후 새 삶을 살게 되었다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066800" y="7907620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각막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뿔 각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角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꺼풀 막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膜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9674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10" name="가로로 말린 두루마리 모양 9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1066800" y="4646260"/>
            <a:ext cx="221406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눈의 안쪽에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있는 </a:t>
            </a:r>
            <a:r>
              <a:rPr lang="ko-KR" altLang="en-US" sz="55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맥락막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안에 시각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신경 세포가 막으로 층을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이룬 부분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어머니는 최근에 안과에서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망막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수술을 받으셨다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066800" y="2652868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망막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그물 망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網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꺼풀 막 </a:t>
            </a:r>
            <a:r>
              <a:rPr lang="ko-KR" altLang="en-US" sz="5500" b="1" dirty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膜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066800" y="9901012"/>
            <a:ext cx="231830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눈꺼풀의 안쪽과 눈알에서 보이는 흰자 부분과 각막을 덮고 있는 막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눈의 각막과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결막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은 각각의 상피가 서로 이어져 있다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066800" y="7907620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결막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맺을 결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結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꺼풀 막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膜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1881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10" name="가로로 말린 두루마리 모양 9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1066800" y="4646260"/>
            <a:ext cx="221406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안구의 동공 바로 뒤에 붙어 있는 볼록 렌즈 모양의 탄력성 있는 투명체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그는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사물이 흐려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보이는 현상 때문에 인공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수정체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삽입 수술을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받았다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066800" y="2652868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수정체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물 수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水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맑은 정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晶 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몸 체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體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66800" y="9901012"/>
            <a:ext cx="231830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정면을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멀리 바라보았을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때에 양쪽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눈의 시선이 평행하게 되지 아니하는 상태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그녀는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사시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눈에 대해 콤플렉스를 가지고 있다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066800" y="7907620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사시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비낄 사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斜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볼 시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視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7792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6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눈</a:t>
              </a:r>
              <a:r>
                <a:rPr lang="ko-KR" altLang="en-US" sz="5500" dirty="0" smtClean="0"/>
                <a:t> 건강을 지켜요</a:t>
              </a:r>
              <a:endParaRPr lang="ko-KR" altLang="en-US" sz="5500" dirty="0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22" name="모서리가 둥근 직사각형 21"/>
          <p:cNvSpPr/>
          <p:nvPr/>
        </p:nvSpPr>
        <p:spPr>
          <a:xfrm>
            <a:off x="1276409" y="2509623"/>
            <a:ext cx="21529404" cy="9832311"/>
          </a:xfrm>
          <a:prstGeom prst="roundRect">
            <a:avLst>
              <a:gd name="adj" fmla="val 4755"/>
            </a:avLst>
          </a:prstGeom>
          <a:solidFill>
            <a:srgbClr val="F5FA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735398" y="2662800"/>
            <a:ext cx="4360601" cy="1055601"/>
            <a:chOff x="2294965" y="2727505"/>
            <a:chExt cx="2773602" cy="1055601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2294965" y="2727505"/>
              <a:ext cx="2773602" cy="1055601"/>
            </a:xfrm>
            <a:prstGeom prst="roundRect">
              <a:avLst/>
            </a:prstGeom>
            <a:solidFill>
              <a:srgbClr val="00A4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59531" y="2830061"/>
              <a:ext cx="1844467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시력 이상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8914231" y="5014623"/>
            <a:ext cx="13014932" cy="6172233"/>
            <a:chOff x="6295879" y="5328941"/>
            <a:chExt cx="13014932" cy="6172233"/>
          </a:xfrm>
        </p:grpSpPr>
        <p:sp>
          <p:nvSpPr>
            <p:cNvPr id="44" name="직사각형 43"/>
            <p:cNvSpPr/>
            <p:nvPr/>
          </p:nvSpPr>
          <p:spPr>
            <a:xfrm>
              <a:off x="6295879" y="6505960"/>
              <a:ext cx="13014932" cy="499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망막 앞쪽에 상이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맺혀서 가까운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것이 잘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보이고 멀리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있는 것은 잘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보이지 않아요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어린이와 청소년에게 많아요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안경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오목렌즈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이나 렌즈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수술로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교정해요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6295879" y="5328941"/>
              <a:ext cx="2594671" cy="925987"/>
              <a:chOff x="7065112" y="10222481"/>
              <a:chExt cx="2594671" cy="925987"/>
            </a:xfrm>
          </p:grpSpPr>
          <p:sp>
            <p:nvSpPr>
              <p:cNvPr id="46" name="모서리가 둥근 직사각형 45"/>
              <p:cNvSpPr/>
              <p:nvPr/>
            </p:nvSpPr>
            <p:spPr>
              <a:xfrm>
                <a:off x="7065112" y="10222481"/>
                <a:ext cx="2594671" cy="925987"/>
              </a:xfrm>
              <a:prstGeom prst="roundRect">
                <a:avLst>
                  <a:gd name="adj" fmla="val 50000"/>
                </a:avLst>
              </a:prstGeom>
              <a:solidFill>
                <a:srgbClr val="25B2B8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660331" y="10260230"/>
                <a:ext cx="140423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근시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831" y="6270518"/>
            <a:ext cx="5918313" cy="36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94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6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눈</a:t>
              </a:r>
              <a:r>
                <a:rPr lang="ko-KR" altLang="en-US" sz="5500" dirty="0" smtClean="0"/>
                <a:t> 건강을 지켜요</a:t>
              </a:r>
              <a:endParaRPr lang="ko-KR" altLang="en-US" sz="5500" dirty="0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22" name="모서리가 둥근 직사각형 21"/>
          <p:cNvSpPr/>
          <p:nvPr/>
        </p:nvSpPr>
        <p:spPr>
          <a:xfrm>
            <a:off x="1276409" y="2509623"/>
            <a:ext cx="21529404" cy="9832311"/>
          </a:xfrm>
          <a:prstGeom prst="roundRect">
            <a:avLst>
              <a:gd name="adj" fmla="val 4755"/>
            </a:avLst>
          </a:prstGeom>
          <a:solidFill>
            <a:srgbClr val="F5FA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8910970" y="5022610"/>
            <a:ext cx="13014932" cy="6172233"/>
            <a:chOff x="6295879" y="5328941"/>
            <a:chExt cx="13014932" cy="6172233"/>
          </a:xfrm>
        </p:grpSpPr>
        <p:sp>
          <p:nvSpPr>
            <p:cNvPr id="44" name="직사각형 43"/>
            <p:cNvSpPr/>
            <p:nvPr/>
          </p:nvSpPr>
          <p:spPr>
            <a:xfrm>
              <a:off x="6295879" y="6505960"/>
              <a:ext cx="13014932" cy="499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망막 뒤쪽에 상이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맺혀서 멀리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있는 것이 잘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보이고 가까운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것은 잘 안 보여요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중년층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노년층에 많아요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안경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볼록렌즈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이나 렌즈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수술로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교정해요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6295879" y="5328941"/>
              <a:ext cx="2594671" cy="925987"/>
              <a:chOff x="7065112" y="10222481"/>
              <a:chExt cx="2594671" cy="925987"/>
            </a:xfrm>
          </p:grpSpPr>
          <p:sp>
            <p:nvSpPr>
              <p:cNvPr id="46" name="모서리가 둥근 직사각형 45"/>
              <p:cNvSpPr/>
              <p:nvPr/>
            </p:nvSpPr>
            <p:spPr>
              <a:xfrm>
                <a:off x="7065112" y="10222481"/>
                <a:ext cx="2594671" cy="925987"/>
              </a:xfrm>
              <a:prstGeom prst="roundRect">
                <a:avLst>
                  <a:gd name="adj" fmla="val 50000"/>
                </a:avLst>
              </a:prstGeom>
              <a:solidFill>
                <a:srgbClr val="8CC55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660331" y="10260230"/>
                <a:ext cx="140423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원</a:t>
                </a: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시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</p:grpSp>
      <p:grpSp>
        <p:nvGrpSpPr>
          <p:cNvPr id="19" name="그룹 18"/>
          <p:cNvGrpSpPr/>
          <p:nvPr/>
        </p:nvGrpSpPr>
        <p:grpSpPr>
          <a:xfrm>
            <a:off x="1735398" y="2662800"/>
            <a:ext cx="4360601" cy="1055601"/>
            <a:chOff x="2294965" y="2727505"/>
            <a:chExt cx="2773602" cy="105560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2294965" y="2727505"/>
              <a:ext cx="2773602" cy="1055601"/>
            </a:xfrm>
            <a:prstGeom prst="roundRect">
              <a:avLst/>
            </a:prstGeom>
            <a:solidFill>
              <a:srgbClr val="00A4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59531" y="2830061"/>
              <a:ext cx="1844467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시력 이상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735398" y="2662800"/>
            <a:ext cx="4360601" cy="1055601"/>
            <a:chOff x="2294965" y="2727505"/>
            <a:chExt cx="2773602" cy="1055601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2294965" y="2727505"/>
              <a:ext cx="2773602" cy="1055601"/>
            </a:xfrm>
            <a:prstGeom prst="roundRect">
              <a:avLst/>
            </a:prstGeom>
            <a:solidFill>
              <a:srgbClr val="00A4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59531" y="2830061"/>
              <a:ext cx="1844467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시력 이상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88" y="6549355"/>
            <a:ext cx="6061023" cy="336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46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6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눈</a:t>
              </a:r>
              <a:r>
                <a:rPr lang="ko-KR" altLang="en-US" sz="5500" dirty="0" smtClean="0"/>
                <a:t> 건강을 지켜요</a:t>
              </a:r>
              <a:endParaRPr lang="ko-KR" altLang="en-US" sz="5500" dirty="0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22" name="모서리가 둥근 직사각형 21"/>
          <p:cNvSpPr/>
          <p:nvPr/>
        </p:nvSpPr>
        <p:spPr>
          <a:xfrm>
            <a:off x="1276409" y="2509623"/>
            <a:ext cx="21529404" cy="9832311"/>
          </a:xfrm>
          <a:prstGeom prst="roundRect">
            <a:avLst>
              <a:gd name="adj" fmla="val 4755"/>
            </a:avLst>
          </a:prstGeom>
          <a:solidFill>
            <a:srgbClr val="F5FA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8873683" y="5014623"/>
            <a:ext cx="13014932" cy="5175037"/>
            <a:chOff x="6295879" y="5328941"/>
            <a:chExt cx="13014932" cy="5175037"/>
          </a:xfrm>
        </p:grpSpPr>
        <p:sp>
          <p:nvSpPr>
            <p:cNvPr id="44" name="직사각형 43"/>
            <p:cNvSpPr/>
            <p:nvPr/>
          </p:nvSpPr>
          <p:spPr>
            <a:xfrm>
              <a:off x="6295879" y="6505960"/>
              <a:ext cx="13014932" cy="3998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상이 한 곳에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맺히지 못해서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모든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사물이 흐리거나 </a:t>
              </a: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겹쳐보여요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안경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특수렌즈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이나 렌즈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수술로 교정해요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6295879" y="5328941"/>
              <a:ext cx="2594671" cy="925987"/>
              <a:chOff x="7065112" y="10222481"/>
              <a:chExt cx="2594671" cy="925987"/>
            </a:xfrm>
          </p:grpSpPr>
          <p:sp>
            <p:nvSpPr>
              <p:cNvPr id="46" name="모서리가 둥근 직사각형 45"/>
              <p:cNvSpPr/>
              <p:nvPr/>
            </p:nvSpPr>
            <p:spPr>
              <a:xfrm>
                <a:off x="7065112" y="10222481"/>
                <a:ext cx="2594671" cy="925987"/>
              </a:xfrm>
              <a:prstGeom prst="roundRect">
                <a:avLst>
                  <a:gd name="adj" fmla="val 50000"/>
                </a:avLst>
              </a:prstGeom>
              <a:solidFill>
                <a:srgbClr val="F398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660331" y="10260230"/>
                <a:ext cx="140423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난</a:t>
                </a: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시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</p:grpSp>
      <p:grpSp>
        <p:nvGrpSpPr>
          <p:cNvPr id="19" name="그룹 18"/>
          <p:cNvGrpSpPr/>
          <p:nvPr/>
        </p:nvGrpSpPr>
        <p:grpSpPr>
          <a:xfrm>
            <a:off x="1735398" y="2662800"/>
            <a:ext cx="4360601" cy="1055601"/>
            <a:chOff x="2294965" y="2727505"/>
            <a:chExt cx="2773602" cy="105560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2294965" y="2727505"/>
              <a:ext cx="2773602" cy="1055601"/>
            </a:xfrm>
            <a:prstGeom prst="roundRect">
              <a:avLst/>
            </a:prstGeom>
            <a:solidFill>
              <a:srgbClr val="00A4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59531" y="2830061"/>
              <a:ext cx="1844467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시력 이상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272" y="5969112"/>
            <a:ext cx="6047552" cy="34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13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1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눈의 질병을 주의해요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1156479" y="4048232"/>
            <a:ext cx="22071042" cy="5619537"/>
            <a:chOff x="1156479" y="2406880"/>
            <a:chExt cx="22071042" cy="5619537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1156479" y="2406880"/>
              <a:ext cx="22071042" cy="5619537"/>
            </a:xfrm>
            <a:prstGeom prst="roundRect">
              <a:avLst>
                <a:gd name="adj" fmla="val 4755"/>
              </a:avLst>
            </a:prstGeom>
            <a:solidFill>
              <a:schemeClr val="bg1"/>
            </a:solidFill>
            <a:ln w="38100" cap="flat">
              <a:solidFill>
                <a:srgbClr val="8CC55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348526" y="2892166"/>
              <a:ext cx="20453639" cy="4651859"/>
              <a:chOff x="1348526" y="2662800"/>
              <a:chExt cx="20453639" cy="4651859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1529535" y="2662800"/>
                <a:ext cx="5759094" cy="1055601"/>
                <a:chOff x="2294965" y="2727505"/>
                <a:chExt cx="5016669" cy="1055601"/>
              </a:xfrm>
              <a:solidFill>
                <a:srgbClr val="8CC556"/>
              </a:solidFill>
            </p:grpSpPr>
            <p:sp>
              <p:nvSpPr>
                <p:cNvPr id="29" name="모서리가 둥근 직사각형 28"/>
                <p:cNvSpPr/>
                <p:nvPr/>
              </p:nvSpPr>
              <p:spPr>
                <a:xfrm>
                  <a:off x="2294965" y="2727505"/>
                  <a:ext cx="5016669" cy="1055601"/>
                </a:xfrm>
                <a:prstGeom prst="round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689917" y="2830061"/>
                  <a:ext cx="4226764" cy="85048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ko-KR" altLang="en-US" sz="5400" b="1" dirty="0" smtClean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유행성 </a:t>
                  </a:r>
                  <a:r>
                    <a:rPr lang="ko-KR" altLang="en-US" sz="5400" b="1" dirty="0" err="1" smtClean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각결막염</a:t>
                  </a:r>
                  <a:endParaRPr kumimoji="0" lang="ko-KR" altLang="en-US" sz="5400" b="1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endParaRPr>
                </a:p>
              </p:txBody>
            </p:sp>
          </p:grpSp>
          <p:grpSp>
            <p:nvGrpSpPr>
              <p:cNvPr id="4" name="그룹 3"/>
              <p:cNvGrpSpPr/>
              <p:nvPr/>
            </p:nvGrpSpPr>
            <p:grpSpPr>
              <a:xfrm>
                <a:off x="1348526" y="4198842"/>
                <a:ext cx="20453639" cy="3115817"/>
                <a:chOff x="1348526" y="4198842"/>
                <a:chExt cx="20453639" cy="3115817"/>
              </a:xfrm>
            </p:grpSpPr>
            <p:pic>
              <p:nvPicPr>
                <p:cNvPr id="2" name="그림 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6170"/>
                <a:stretch/>
              </p:blipFill>
              <p:spPr>
                <a:xfrm>
                  <a:off x="1348526" y="4315427"/>
                  <a:ext cx="4908840" cy="2999232"/>
                </a:xfrm>
                <a:prstGeom prst="rect">
                  <a:avLst/>
                </a:prstGeom>
              </p:spPr>
            </p:pic>
            <p:sp>
              <p:nvSpPr>
                <p:cNvPr id="3" name="직사각형 2"/>
                <p:cNvSpPr/>
                <p:nvPr/>
              </p:nvSpPr>
              <p:spPr>
                <a:xfrm>
                  <a:off x="6572334" y="4198842"/>
                  <a:ext cx="15229831" cy="30839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0" indent="-571500" algn="l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ko-KR" altLang="en-US" sz="5400" b="1" dirty="0" smtClean="0">
                      <a:solidFill>
                        <a:srgbClr val="22A097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증상</a:t>
                  </a:r>
                  <a:r>
                    <a:rPr lang="en-US" altLang="ko-KR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 </a:t>
                  </a: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눈이 </a:t>
                  </a:r>
                  <a:r>
                    <a:rPr lang="ko-KR" altLang="en-US" sz="5400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붓고 결막이 충혈된다</a:t>
                  </a: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. 눈곱이 </a:t>
                  </a:r>
                  <a:r>
                    <a:rPr lang="ko-KR" altLang="en-US" sz="5400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끼고 눈물이 나며 </a:t>
                  </a:r>
                  <a:r>
                    <a:rPr lang="ko-KR" altLang="en-US" sz="5400" b="1" dirty="0" err="1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이물감</a:t>
                  </a: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눈부심이 </a:t>
                  </a:r>
                  <a:r>
                    <a:rPr lang="ko-KR" altLang="en-US" sz="5400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생긴다.</a:t>
                  </a:r>
                </a:p>
                <a:p>
                  <a:pPr marL="571500" indent="-571500" algn="l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ko-KR" altLang="en-US" sz="5400" b="1" dirty="0" smtClean="0">
                      <a:solidFill>
                        <a:srgbClr val="22A097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특징</a:t>
                  </a: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 </a:t>
                  </a:r>
                  <a:r>
                    <a:rPr lang="ko-KR" altLang="en-US" sz="5400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바이러스 감염으로 </a:t>
                  </a:r>
                  <a:r>
                    <a:rPr lang="ko-KR" altLang="en-US" sz="54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생기며 전염성이 </a:t>
                  </a:r>
                  <a:r>
                    <a:rPr lang="ko-KR" altLang="en-US" sz="5400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강하다.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5586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1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눈의 질병을 주의해요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1529535" y="4104371"/>
            <a:ext cx="20129194" cy="5507258"/>
            <a:chOff x="1529535" y="4533518"/>
            <a:chExt cx="20129194" cy="5507258"/>
          </a:xfrm>
        </p:grpSpPr>
        <p:sp>
          <p:nvSpPr>
            <p:cNvPr id="6" name="직사각형 5"/>
            <p:cNvSpPr/>
            <p:nvPr/>
          </p:nvSpPr>
          <p:spPr>
            <a:xfrm>
              <a:off x="7605552" y="5959659"/>
              <a:ext cx="14053177" cy="4081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➊ 사람이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가지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않는다.</a:t>
              </a: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➋ 개인 물건(수건, 물병 등)은 따로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사용한다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➌ 손을 자주, 깨끗하게 씻는다.</a:t>
              </a: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➍ 눈을 비비지 않는다. </a:t>
              </a: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3064634" y="6617071"/>
              <a:ext cx="2688897" cy="1055601"/>
              <a:chOff x="16038015" y="4320592"/>
              <a:chExt cx="2688897" cy="1055601"/>
            </a:xfrm>
          </p:grpSpPr>
          <p:sp>
            <p:nvSpPr>
              <p:cNvPr id="31" name="모서리가 둥근 직사각형 30"/>
              <p:cNvSpPr/>
              <p:nvPr/>
            </p:nvSpPr>
            <p:spPr>
              <a:xfrm>
                <a:off x="16038015" y="4320592"/>
                <a:ext cx="2688897" cy="1055601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6354938" y="4423148"/>
                <a:ext cx="2055050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err="1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대처법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1529535" y="4533518"/>
              <a:ext cx="5759094" cy="1796682"/>
              <a:chOff x="1529535" y="4533518"/>
              <a:chExt cx="5759094" cy="1796682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1529535" y="4533518"/>
                <a:ext cx="5759094" cy="1055601"/>
              </a:xfrm>
              <a:prstGeom prst="roundRect">
                <a:avLst/>
              </a:prstGeom>
              <a:solidFill>
                <a:srgbClr val="8CC55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82937" y="4636074"/>
                <a:ext cx="4852290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유행성 </a:t>
                </a:r>
                <a:r>
                  <a:rPr lang="ko-KR" altLang="en-US" sz="5400" b="1" dirty="0" err="1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각결막염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  <p:sp>
            <p:nvSpPr>
              <p:cNvPr id="3" name="아래쪽 화살표 2"/>
              <p:cNvSpPr/>
              <p:nvPr/>
            </p:nvSpPr>
            <p:spPr>
              <a:xfrm>
                <a:off x="3960070" y="5589119"/>
                <a:ext cx="898024" cy="741081"/>
              </a:xfrm>
              <a:prstGeom prst="downArrow">
                <a:avLst/>
              </a:prstGeom>
              <a:solidFill>
                <a:srgbClr val="8CC55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4915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1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눈의 질병을 주의해요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1156479" y="3708000"/>
            <a:ext cx="22071042" cy="6300000"/>
            <a:chOff x="1156479" y="2406879"/>
            <a:chExt cx="22071042" cy="6300000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1156479" y="2406879"/>
              <a:ext cx="22071042" cy="6300000"/>
            </a:xfrm>
            <a:prstGeom prst="roundRect">
              <a:avLst>
                <a:gd name="adj" fmla="val 4755"/>
              </a:avLst>
            </a:prstGeom>
            <a:solidFill>
              <a:schemeClr val="bg1"/>
            </a:solidFill>
            <a:ln w="38100" cap="flat">
              <a:solidFill>
                <a:srgbClr val="8CC55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1529535" y="2892166"/>
              <a:ext cx="5759094" cy="1055601"/>
              <a:chOff x="2294965" y="2727505"/>
              <a:chExt cx="5016669" cy="1055601"/>
            </a:xfrm>
            <a:solidFill>
              <a:srgbClr val="8CC556"/>
            </a:solidFill>
          </p:grpSpPr>
          <p:sp>
            <p:nvSpPr>
              <p:cNvPr id="29" name="모서리가 둥근 직사각형 28"/>
              <p:cNvSpPr/>
              <p:nvPr/>
            </p:nvSpPr>
            <p:spPr>
              <a:xfrm>
                <a:off x="2294965" y="2727505"/>
                <a:ext cx="5016669" cy="1055601"/>
              </a:xfrm>
              <a:prstGeom prst="round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06458" y="2830061"/>
                <a:ext cx="4793685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r>
                  <a:rPr lang="ko-KR" altLang="en-US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알레르기성 결막염</a:t>
                </a:r>
              </a:p>
            </p:txBody>
          </p:sp>
        </p:grpSp>
        <p:sp>
          <p:nvSpPr>
            <p:cNvPr id="3" name="직사각형 2"/>
            <p:cNvSpPr/>
            <p:nvPr/>
          </p:nvSpPr>
          <p:spPr>
            <a:xfrm>
              <a:off x="6572334" y="4428208"/>
              <a:ext cx="16251807" cy="4081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solidFill>
                    <a:srgbClr val="22A097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증상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눈이 많이 가렵고 아프다. 눈이 빨개지면서 붓고 눈물이 난다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solidFill>
                    <a:srgbClr val="22A097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특징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알레르기 물질이 일으키는 과민 반응으로 전염성이 없다.</a:t>
              </a: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8525" y="4563081"/>
              <a:ext cx="5148907" cy="2980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2351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1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눈의 질병을 주의해요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1529535" y="4104371"/>
            <a:ext cx="20398136" cy="6504454"/>
            <a:chOff x="1529535" y="4533518"/>
            <a:chExt cx="20398136" cy="6504454"/>
          </a:xfrm>
        </p:grpSpPr>
        <p:sp>
          <p:nvSpPr>
            <p:cNvPr id="6" name="직사각형 5"/>
            <p:cNvSpPr/>
            <p:nvPr/>
          </p:nvSpPr>
          <p:spPr>
            <a:xfrm>
              <a:off x="7605552" y="5959659"/>
              <a:ext cx="14322119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➊ 알레르기 물질을 피한다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➋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먼지가 많은 날이나 꽃가루가 날릴 때는 </a:t>
              </a:r>
              <a:endPara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외출을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삼간다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➌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손을 자주 씻고 눈을 비비지 않는다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➍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눈에 </a:t>
              </a: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냉찜질을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한다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3064634" y="6617071"/>
              <a:ext cx="2688897" cy="1055601"/>
              <a:chOff x="16038015" y="4320592"/>
              <a:chExt cx="2688897" cy="1055601"/>
            </a:xfrm>
          </p:grpSpPr>
          <p:sp>
            <p:nvSpPr>
              <p:cNvPr id="31" name="모서리가 둥근 직사각형 30"/>
              <p:cNvSpPr/>
              <p:nvPr/>
            </p:nvSpPr>
            <p:spPr>
              <a:xfrm>
                <a:off x="16038015" y="4320592"/>
                <a:ext cx="2688897" cy="1055601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6354938" y="4423148"/>
                <a:ext cx="2055050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err="1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대처법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1529535" y="4533518"/>
              <a:ext cx="5759094" cy="1796682"/>
              <a:chOff x="1529535" y="4533518"/>
              <a:chExt cx="5759094" cy="1796682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1529535" y="4533518"/>
                <a:ext cx="5759094" cy="1055601"/>
              </a:xfrm>
              <a:prstGeom prst="roundRect">
                <a:avLst/>
              </a:prstGeom>
              <a:solidFill>
                <a:srgbClr val="8CC55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57528" y="4636074"/>
                <a:ext cx="5503109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r>
                  <a:rPr lang="ko-KR" altLang="en-US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알레르기성 </a:t>
                </a: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결막염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  <p:sp>
            <p:nvSpPr>
              <p:cNvPr id="3" name="아래쪽 화살표 2"/>
              <p:cNvSpPr/>
              <p:nvPr/>
            </p:nvSpPr>
            <p:spPr>
              <a:xfrm>
                <a:off x="3960070" y="5589119"/>
                <a:ext cx="898024" cy="741081"/>
              </a:xfrm>
              <a:prstGeom prst="downArrow">
                <a:avLst/>
              </a:prstGeom>
              <a:solidFill>
                <a:srgbClr val="8CC55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8358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6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건강의 의미를 알아봐요</a:t>
              </a: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8" name="직사각형 7"/>
          <p:cNvSpPr/>
          <p:nvPr/>
        </p:nvSpPr>
        <p:spPr>
          <a:xfrm>
            <a:off x="8186473" y="5861304"/>
            <a:ext cx="13890549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걱정을 다스릴 수 있고 마음이 편안한 상태예요.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462272" y="5468112"/>
            <a:ext cx="694944" cy="78638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233844" y="8070025"/>
            <a:ext cx="5130791" cy="950976"/>
            <a:chOff x="1570602" y="10713066"/>
            <a:chExt cx="5130791" cy="950976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570602" y="10713066"/>
              <a:ext cx="5130791" cy="950976"/>
            </a:xfrm>
            <a:prstGeom prst="roundRect">
              <a:avLst>
                <a:gd name="adj" fmla="val 50000"/>
              </a:avLst>
            </a:prstGeom>
            <a:solidFill>
              <a:srgbClr val="8CAC3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0671" y="10763310"/>
              <a:ext cx="355065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정신적 건강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485975" y="3712464"/>
            <a:ext cx="4878660" cy="4307318"/>
            <a:chOff x="5670139" y="3712464"/>
            <a:chExt cx="4878660" cy="430731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0139" y="3712464"/>
              <a:ext cx="4878660" cy="4199671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7534656" y="7443216"/>
              <a:ext cx="329184" cy="57656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356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1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눈의 질병을 주의해요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1156479" y="3708000"/>
            <a:ext cx="22071042" cy="6300000"/>
            <a:chOff x="1156479" y="2406879"/>
            <a:chExt cx="22071042" cy="6300000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1156479" y="2406879"/>
              <a:ext cx="22071042" cy="6300000"/>
            </a:xfrm>
            <a:prstGeom prst="roundRect">
              <a:avLst>
                <a:gd name="adj" fmla="val 4755"/>
              </a:avLst>
            </a:prstGeom>
            <a:solidFill>
              <a:schemeClr val="bg1"/>
            </a:solidFill>
            <a:ln w="38100" cap="flat">
              <a:solidFill>
                <a:srgbClr val="8CC55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1529535" y="2892166"/>
              <a:ext cx="5759094" cy="1055601"/>
              <a:chOff x="2294965" y="2727505"/>
              <a:chExt cx="5016669" cy="1055601"/>
            </a:xfrm>
            <a:solidFill>
              <a:srgbClr val="8CC556"/>
            </a:solidFill>
          </p:grpSpPr>
          <p:sp>
            <p:nvSpPr>
              <p:cNvPr id="29" name="모서리가 둥근 직사각형 28"/>
              <p:cNvSpPr/>
              <p:nvPr/>
            </p:nvSpPr>
            <p:spPr>
              <a:xfrm>
                <a:off x="2294965" y="2727505"/>
                <a:ext cx="5016669" cy="1055601"/>
              </a:xfrm>
              <a:prstGeom prst="round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838628" y="2830061"/>
                <a:ext cx="3929341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r>
                  <a:rPr lang="ko-KR" altLang="en-US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다래끼</a:t>
                </a:r>
                <a:r>
                  <a:rPr lang="en-US" altLang="ko-KR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:r>
                  <a:rPr lang="ko-KR" altLang="en-US" sz="5400" b="1" dirty="0" err="1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맥립종</a:t>
                </a:r>
                <a:r>
                  <a:rPr lang="en-US" altLang="ko-KR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  <a:endPara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3" name="직사각형 2"/>
            <p:cNvSpPr/>
            <p:nvPr/>
          </p:nvSpPr>
          <p:spPr>
            <a:xfrm>
              <a:off x="6572334" y="4401115"/>
              <a:ext cx="16655187" cy="4081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solidFill>
                    <a:srgbClr val="22A097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증상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눈에 </a:t>
              </a: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이물감이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있고 고름이 생긴다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눈꺼풀이 빨갛게 붓고 아프다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solidFill>
                    <a:srgbClr val="22A097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특징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눈꺼풀 </a:t>
              </a: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분비샘에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생기는 염증으로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전염성이 거의 없다.</a:t>
              </a: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8759" y="4523785"/>
              <a:ext cx="4768374" cy="3041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522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1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눈의 질병을 주의해요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1529535" y="4104371"/>
            <a:ext cx="20398136" cy="4426962"/>
            <a:chOff x="1529535" y="4533518"/>
            <a:chExt cx="20398136" cy="4426962"/>
          </a:xfrm>
        </p:grpSpPr>
        <p:sp>
          <p:nvSpPr>
            <p:cNvPr id="6" name="직사각형 5"/>
            <p:cNvSpPr/>
            <p:nvPr/>
          </p:nvSpPr>
          <p:spPr>
            <a:xfrm>
              <a:off x="7605552" y="5959659"/>
              <a:ext cx="14322119" cy="3000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➊ 손을 자주 씻고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눈을 만지지 않는다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➋ 개인 물건을 따로 사용한다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➌ 눈에 </a:t>
              </a: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온찜질을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한다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3064634" y="6617071"/>
              <a:ext cx="2688897" cy="1055601"/>
              <a:chOff x="16038015" y="4320592"/>
              <a:chExt cx="2688897" cy="1055601"/>
            </a:xfrm>
          </p:grpSpPr>
          <p:sp>
            <p:nvSpPr>
              <p:cNvPr id="31" name="모서리가 둥근 직사각형 30"/>
              <p:cNvSpPr/>
              <p:nvPr/>
            </p:nvSpPr>
            <p:spPr>
              <a:xfrm>
                <a:off x="16038015" y="4320592"/>
                <a:ext cx="2688897" cy="1055601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6354938" y="4423148"/>
                <a:ext cx="2055050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err="1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대처법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1529535" y="4533518"/>
              <a:ext cx="5759094" cy="1796682"/>
              <a:chOff x="1529535" y="4533518"/>
              <a:chExt cx="5759094" cy="1796682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1529535" y="4533518"/>
                <a:ext cx="5759094" cy="1055601"/>
              </a:xfrm>
              <a:prstGeom prst="roundRect">
                <a:avLst/>
              </a:prstGeom>
              <a:solidFill>
                <a:srgbClr val="8CC55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53657" y="4636074"/>
                <a:ext cx="4510850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r>
                  <a:rPr lang="ko-KR" altLang="en-US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다래끼</a:t>
                </a:r>
                <a:r>
                  <a:rPr lang="en-US" altLang="ko-KR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:r>
                  <a:rPr lang="ko-KR" altLang="en-US" sz="5400" b="1" dirty="0" err="1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맥립종</a:t>
                </a:r>
                <a:r>
                  <a:rPr lang="en-US" altLang="ko-KR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  <a:endPara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" name="아래쪽 화살표 2"/>
              <p:cNvSpPr/>
              <p:nvPr/>
            </p:nvSpPr>
            <p:spPr>
              <a:xfrm>
                <a:off x="3960070" y="5589119"/>
                <a:ext cx="898024" cy="741081"/>
              </a:xfrm>
              <a:prstGeom prst="downArrow">
                <a:avLst/>
              </a:prstGeom>
              <a:solidFill>
                <a:srgbClr val="8CC55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1993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3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올바른 생활 습관이 눈 건강을 지켜요</a:t>
              </a: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5" name="타원 24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9" name="그룹 8"/>
          <p:cNvGrpSpPr/>
          <p:nvPr/>
        </p:nvGrpSpPr>
        <p:grpSpPr>
          <a:xfrm>
            <a:off x="817698" y="3267281"/>
            <a:ext cx="22748604" cy="3332583"/>
            <a:chOff x="817698" y="2400587"/>
            <a:chExt cx="22748604" cy="3332583"/>
          </a:xfrm>
        </p:grpSpPr>
        <p:sp>
          <p:nvSpPr>
            <p:cNvPr id="7" name="직사각형 6"/>
            <p:cNvSpPr/>
            <p:nvPr/>
          </p:nvSpPr>
          <p:spPr>
            <a:xfrm>
              <a:off x="7455284" y="3023515"/>
              <a:ext cx="16111018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밝은 실내에서 생활하고,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어두운 곳에서는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전자 기기나 책을 보지 않아요.</a:t>
              </a: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7698" y="2400587"/>
              <a:ext cx="6497337" cy="3332583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1560935" y="8497287"/>
            <a:ext cx="21539203" cy="3140779"/>
            <a:chOff x="1560935" y="5969240"/>
            <a:chExt cx="21539203" cy="3140779"/>
          </a:xfrm>
        </p:grpSpPr>
        <p:sp>
          <p:nvSpPr>
            <p:cNvPr id="6" name="직사각형 5"/>
            <p:cNvSpPr/>
            <p:nvPr/>
          </p:nvSpPr>
          <p:spPr>
            <a:xfrm>
              <a:off x="7315035" y="6424046"/>
              <a:ext cx="15785103" cy="2003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책을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볼 때는 눈과 30cm 이상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전자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기기를 볼 때는 40cm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이상 거리를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두고 바른 자세로 보도록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해요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0935" y="5969240"/>
              <a:ext cx="5010863" cy="3140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2726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3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올바른 생활 습관이 눈 건강을 지켜요</a:t>
              </a: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5" name="타원 24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7" name="직사각형 6"/>
          <p:cNvSpPr/>
          <p:nvPr/>
        </p:nvSpPr>
        <p:spPr>
          <a:xfrm>
            <a:off x="7455284" y="3890209"/>
            <a:ext cx="1611101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TV는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2m 이상 거리를 두고 바른 자세로 앉아서 시청해요.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315035" y="8952093"/>
            <a:ext cx="1578510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 기기를 볼 때는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분마다 멀리 보거나 눈을 감고 눈을 쉬게 해요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98" y="3375168"/>
            <a:ext cx="6305536" cy="311680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19" y="8223627"/>
            <a:ext cx="6144253" cy="346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91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3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올바른 생활 습관이 눈 건강을 지켜요</a:t>
              </a: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5" name="타원 24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7" name="직사각형 6"/>
          <p:cNvSpPr/>
          <p:nvPr/>
        </p:nvSpPr>
        <p:spPr>
          <a:xfrm>
            <a:off x="7455284" y="4293528"/>
            <a:ext cx="1611101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눈 건강에 좋은 음식을 골고루 먹어요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315035" y="8952093"/>
            <a:ext cx="1578510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매일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 이상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바깥에서 산책을 하거나</a:t>
            </a:r>
            <a:endParaRPr lang="en-US" altLang="ko-KR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가벼운 운동을 해요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579" y="3458018"/>
            <a:ext cx="4609574" cy="295110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406" y="8260333"/>
            <a:ext cx="3873588" cy="354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15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3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올바른 생활 습관이 눈 건강을 지켜요</a:t>
              </a: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5" name="타원 24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7" name="직사각형 6"/>
          <p:cNvSpPr/>
          <p:nvPr/>
        </p:nvSpPr>
        <p:spPr>
          <a:xfrm>
            <a:off x="7455284" y="4293528"/>
            <a:ext cx="1611101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8~9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 정도 잠을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충분히 자요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315035" y="9705129"/>
            <a:ext cx="15785103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차를 타거나 걸을 때 전자 기기나 책을 보지 않아요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850" y="3265327"/>
            <a:ext cx="3625324" cy="322014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475" y="8260333"/>
            <a:ext cx="5261556" cy="34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50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3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올바른 생활 습관이 눈 건강을 지켜요</a:t>
              </a: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5" name="타원 24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6" name="직사각형 5"/>
          <p:cNvSpPr/>
          <p:nvPr/>
        </p:nvSpPr>
        <p:spPr>
          <a:xfrm>
            <a:off x="7315035" y="6352329"/>
            <a:ext cx="15785103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개월마다 정기적으로 안과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검진을 받아요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036" y="5278401"/>
            <a:ext cx="3324275" cy="31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33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310" y="1857376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세상에서 나를 가장 사랑하고 정성껏 키워 주시는 부모님께 감사한 마음을 담아 편지를 써 보세요."/>
          <p:cNvSpPr txBox="1"/>
          <p:nvPr/>
        </p:nvSpPr>
        <p:spPr>
          <a:xfrm>
            <a:off x="2837318" y="1595286"/>
            <a:ext cx="19195180" cy="235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평소 나는 눈 건강을 위한 생활 습관을 얼마나 실천하는지 해당 항목에 표시해서 확인해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pic>
        <p:nvPicPr>
          <p:cNvPr id="99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부모님께 감사 편지 쓰기"/>
          <p:cNvSpPr txBox="1"/>
          <p:nvPr/>
        </p:nvSpPr>
        <p:spPr>
          <a:xfrm>
            <a:off x="4571999" y="484710"/>
            <a:ext cx="11421036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눈 건강에 좋은 생활 습관을 알아보기</a:t>
            </a:r>
          </a:p>
        </p:txBody>
      </p:sp>
      <p:pic>
        <p:nvPicPr>
          <p:cNvPr id="102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322046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3" name="그룹 102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104" name="그룹 103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106" name="이미지" descr="이미지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07" name="직사각형 106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105" name="직사각형 104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18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grpSp>
        <p:nvGrpSpPr>
          <p:cNvPr id="108" name="그룹 107"/>
          <p:cNvGrpSpPr/>
          <p:nvPr/>
        </p:nvGrpSpPr>
        <p:grpSpPr>
          <a:xfrm>
            <a:off x="1777506" y="3639136"/>
            <a:ext cx="19421223" cy="8156952"/>
            <a:chOff x="1777506" y="3639136"/>
            <a:chExt cx="19421223" cy="8156952"/>
          </a:xfrm>
        </p:grpSpPr>
        <p:sp>
          <p:nvSpPr>
            <p:cNvPr id="109" name="양쪽 모서리가 둥근 사각형 108"/>
            <p:cNvSpPr/>
            <p:nvPr/>
          </p:nvSpPr>
          <p:spPr>
            <a:xfrm>
              <a:off x="1777506" y="3909317"/>
              <a:ext cx="15392331" cy="1158992"/>
            </a:xfrm>
            <a:prstGeom prst="round2SameRect">
              <a:avLst>
                <a:gd name="adj1" fmla="val 45038"/>
                <a:gd name="adj2" fmla="val 0"/>
              </a:avLst>
            </a:prstGeom>
            <a:solidFill>
              <a:srgbClr val="A97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1777837" y="5052291"/>
              <a:ext cx="15392003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049972" y="5366684"/>
              <a:ext cx="14836721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어두운 곳에서는 전자 기기나 책을 보지 않습니다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091898" y="4100261"/>
              <a:ext cx="6763549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눈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건강에 좋아요</a:t>
              </a:r>
              <a:r>
                <a:rPr lang="en-US" altLang="ko-KR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!</a:t>
              </a:r>
              <a:endParaRPr lang="ko-KR" altLang="en-US" sz="5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113" name="그림 112"/>
            <p:cNvPicPr>
              <a:picLocks noChangeAspect="1"/>
            </p:cNvPicPr>
            <p:nvPr/>
          </p:nvPicPr>
          <p:blipFill rotWithShape="1">
            <a:blip r:embed="rId7"/>
            <a:srcRect l="79015" r="14521" b="83996"/>
            <a:stretch/>
          </p:blipFill>
          <p:spPr>
            <a:xfrm>
              <a:off x="17169843" y="3660589"/>
              <a:ext cx="1298671" cy="1391704"/>
            </a:xfrm>
            <a:prstGeom prst="rect">
              <a:avLst/>
            </a:prstGeom>
          </p:spPr>
        </p:pic>
        <p:sp>
          <p:nvSpPr>
            <p:cNvPr id="114" name="직사각형 113"/>
            <p:cNvSpPr/>
            <p:nvPr/>
          </p:nvSpPr>
          <p:spPr>
            <a:xfrm>
              <a:off x="17169848" y="5052291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216327" y="5296607"/>
              <a:ext cx="1245854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잘함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18458765" y="5052291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8505242" y="5296607"/>
              <a:ext cx="1245854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보통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19726596" y="5052291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549242" y="5116734"/>
              <a:ext cx="1649487" cy="131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노력</a:t>
              </a:r>
              <a:endParaRPr lang="en-US" altLang="ko-KR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필요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1777837" y="6397055"/>
              <a:ext cx="15392003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049972" y="6728583"/>
              <a:ext cx="14781306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전자 기기를 볼 때는 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분마다 눈을 쉬게 합니다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17169848" y="6397055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7216327" y="6641369"/>
              <a:ext cx="1245854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잘함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18458765" y="6397055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8505242" y="6641369"/>
              <a:ext cx="1245854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보통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19726596" y="6397055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9549242" y="6461496"/>
              <a:ext cx="1649487" cy="131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노력</a:t>
              </a:r>
              <a:endParaRPr lang="en-US" altLang="ko-KR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필요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8" name="직사각형 127"/>
            <p:cNvSpPr/>
            <p:nvPr/>
          </p:nvSpPr>
          <p:spPr>
            <a:xfrm>
              <a:off x="1777837" y="7748685"/>
              <a:ext cx="15392003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049972" y="8084496"/>
              <a:ext cx="14445087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전자 기기나 책을 볼 때 바른 자세를 유지합니다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0" name="직사각형 129"/>
            <p:cNvSpPr/>
            <p:nvPr/>
          </p:nvSpPr>
          <p:spPr>
            <a:xfrm>
              <a:off x="17169848" y="7748685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7216327" y="7993000"/>
              <a:ext cx="1245854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잘함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18458765" y="7748685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8505242" y="7993000"/>
              <a:ext cx="1245854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보통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19726596" y="7748685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9549242" y="7813127"/>
              <a:ext cx="1649487" cy="131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노력</a:t>
              </a:r>
              <a:endParaRPr lang="en-US" altLang="ko-KR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필요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6" name="직사각형 135"/>
            <p:cNvSpPr/>
            <p:nvPr/>
          </p:nvSpPr>
          <p:spPr>
            <a:xfrm>
              <a:off x="1777837" y="9084602"/>
              <a:ext cx="15392003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049971" y="9420411"/>
              <a:ext cx="14836722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눈 건강에 좋은 음식을 편식하지 않고 잘 먹습니다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17169848" y="9084602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7216327" y="9418561"/>
              <a:ext cx="1245855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잘함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0" name="직사각형 139"/>
            <p:cNvSpPr/>
            <p:nvPr/>
          </p:nvSpPr>
          <p:spPr>
            <a:xfrm>
              <a:off x="18458765" y="9084602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8505242" y="9328916"/>
              <a:ext cx="1245854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보통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2" name="직사각형 141"/>
            <p:cNvSpPr/>
            <p:nvPr/>
          </p:nvSpPr>
          <p:spPr>
            <a:xfrm>
              <a:off x="19726596" y="9084602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9549242" y="9149043"/>
              <a:ext cx="1649487" cy="131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노력</a:t>
              </a:r>
              <a:endParaRPr lang="en-US" altLang="ko-KR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필요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4" name="직사각형 143"/>
            <p:cNvSpPr/>
            <p:nvPr/>
          </p:nvSpPr>
          <p:spPr>
            <a:xfrm>
              <a:off x="1777837" y="10420517"/>
              <a:ext cx="15392003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049972" y="10737288"/>
              <a:ext cx="13065747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정기적으로 시력 검사를 받습니다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6" name="직사각형 145"/>
            <p:cNvSpPr/>
            <p:nvPr/>
          </p:nvSpPr>
          <p:spPr>
            <a:xfrm>
              <a:off x="17169848" y="10420517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7216327" y="10754478"/>
              <a:ext cx="1245855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잘함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18458765" y="10420517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8505242" y="10664833"/>
              <a:ext cx="1245854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보통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19726596" y="10420517"/>
              <a:ext cx="1288915" cy="1346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9549242" y="10484960"/>
              <a:ext cx="1649487" cy="131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노력</a:t>
              </a:r>
              <a:endParaRPr lang="en-US" altLang="ko-KR" sz="44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4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필요</a:t>
              </a:r>
              <a:endParaRPr lang="ko-KR" altLang="en-US" sz="4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152" name="그림 151"/>
            <p:cNvPicPr>
              <a:picLocks noChangeAspect="1"/>
            </p:cNvPicPr>
            <p:nvPr/>
          </p:nvPicPr>
          <p:blipFill rotWithShape="1">
            <a:blip r:embed="rId7"/>
            <a:srcRect l="85387" r="8149" b="84358"/>
            <a:stretch/>
          </p:blipFill>
          <p:spPr>
            <a:xfrm>
              <a:off x="18428189" y="3646849"/>
              <a:ext cx="1298671" cy="1405442"/>
            </a:xfrm>
            <a:prstGeom prst="rect">
              <a:avLst/>
            </a:prstGeom>
          </p:spPr>
        </p:pic>
        <p:pic>
          <p:nvPicPr>
            <p:cNvPr id="153" name="그림 152"/>
            <p:cNvPicPr>
              <a:picLocks noChangeAspect="1"/>
            </p:cNvPicPr>
            <p:nvPr/>
          </p:nvPicPr>
          <p:blipFill rotWithShape="1">
            <a:blip r:embed="rId7"/>
            <a:srcRect l="91968" t="1" r="1568" b="84635"/>
            <a:stretch/>
          </p:blipFill>
          <p:spPr>
            <a:xfrm>
              <a:off x="19726596" y="3639136"/>
              <a:ext cx="1347508" cy="1418255"/>
            </a:xfrm>
            <a:prstGeom prst="rect">
              <a:avLst/>
            </a:prstGeom>
          </p:spPr>
        </p:pic>
        <p:sp>
          <p:nvSpPr>
            <p:cNvPr id="154" name="TextBox 153"/>
            <p:cNvSpPr txBox="1"/>
            <p:nvPr/>
          </p:nvSpPr>
          <p:spPr>
            <a:xfrm>
              <a:off x="20041043" y="5283163"/>
              <a:ext cx="633187" cy="711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∨</a:t>
              </a:r>
              <a:endParaRPr kumimoji="0" lang="ko-KR" alt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0054459" y="6589249"/>
              <a:ext cx="633187" cy="711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∨</a:t>
              </a:r>
              <a:endParaRPr kumimoji="0" lang="ko-KR" alt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7487006" y="8029738"/>
              <a:ext cx="633187" cy="711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∨</a:t>
              </a:r>
              <a:endParaRPr kumimoji="0" lang="ko-KR" alt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7543135" y="9195217"/>
              <a:ext cx="633186" cy="711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∨</a:t>
              </a:r>
              <a:endParaRPr kumimoji="0" lang="ko-KR" alt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473378" y="10494768"/>
              <a:ext cx="633186" cy="711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∨</a:t>
              </a:r>
              <a:endParaRPr kumimoji="0" lang="ko-KR" alt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651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9062" y="1794881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세상에서 나를 가장 사랑하고 정성껏 키워 주시는 부모님께 감사한 마음을 담아 편지를 써 보세요."/>
          <p:cNvSpPr txBox="1"/>
          <p:nvPr/>
        </p:nvSpPr>
        <p:spPr>
          <a:xfrm>
            <a:off x="2824070" y="1604166"/>
            <a:ext cx="19195180" cy="912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지금 나의 눈은 </a:t>
            </a:r>
            <a:r>
              <a:rPr lang="ko-KR" altLang="en-US" sz="5500" dirty="0" err="1"/>
              <a:t>건강한가요</a:t>
            </a:r>
            <a:r>
              <a:rPr lang="en-US" altLang="ko-KR" sz="5500" dirty="0"/>
              <a:t>? </a:t>
            </a:r>
            <a:r>
              <a:rPr lang="ko-KR" altLang="en-US" sz="5500" dirty="0"/>
              <a:t>스스로 평가해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pic>
        <p:nvPicPr>
          <p:cNvPr id="77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310" y="7848081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세상에서 나를 가장 사랑하고 정성껏 키워 주시는 부모님께 감사한 마음을 담아 편지를 써 보세요."/>
          <p:cNvSpPr txBox="1"/>
          <p:nvPr/>
        </p:nvSpPr>
        <p:spPr>
          <a:xfrm>
            <a:off x="2824070" y="7510582"/>
            <a:ext cx="19195180" cy="2027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나의 눈 건강을 위해 실천하고 싶은 생활 습관 한 가지를 써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grpSp>
        <p:nvGrpSpPr>
          <p:cNvPr id="2" name="그룹 1"/>
          <p:cNvGrpSpPr/>
          <p:nvPr/>
        </p:nvGrpSpPr>
        <p:grpSpPr>
          <a:xfrm>
            <a:off x="2631503" y="2572103"/>
            <a:ext cx="19400995" cy="4688422"/>
            <a:chOff x="631494" y="6312022"/>
            <a:chExt cx="6644517" cy="1152686"/>
          </a:xfrm>
        </p:grpSpPr>
        <p:grpSp>
          <p:nvGrpSpPr>
            <p:cNvPr id="47" name="그룹 46"/>
            <p:cNvGrpSpPr/>
            <p:nvPr/>
          </p:nvGrpSpPr>
          <p:grpSpPr>
            <a:xfrm>
              <a:off x="631494" y="6312022"/>
              <a:ext cx="6644517" cy="1152686"/>
              <a:chOff x="631494" y="6312022"/>
              <a:chExt cx="6644517" cy="1152686"/>
            </a:xfrm>
          </p:grpSpPr>
          <p:pic>
            <p:nvPicPr>
              <p:cNvPr id="48" name="그림 4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494" y="6312022"/>
                <a:ext cx="6644517" cy="1152686"/>
              </a:xfrm>
              <a:prstGeom prst="rect">
                <a:avLst/>
              </a:prstGeom>
            </p:spPr>
          </p:pic>
          <p:sp>
            <p:nvSpPr>
              <p:cNvPr id="49" name="직사각형 48"/>
              <p:cNvSpPr/>
              <p:nvPr/>
            </p:nvSpPr>
            <p:spPr>
              <a:xfrm>
                <a:off x="717257" y="6439989"/>
                <a:ext cx="6062366" cy="836022"/>
              </a:xfrm>
              <a:prstGeom prst="rect">
                <a:avLst/>
              </a:prstGeom>
              <a:solidFill>
                <a:srgbClr val="ECF4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799568" y="6453884"/>
              <a:ext cx="6269161" cy="906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나의 눈은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r>
                <a:rPr lang="ko-KR" altLang="en-US" sz="5400" b="1" u="sng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                                             </a:t>
              </a:r>
              <a:endParaRPr lang="en-US" altLang="ko-KR" sz="5400" b="1" u="sng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왜냐하면 </a:t>
              </a:r>
              <a:r>
                <a:rPr lang="ko-KR" altLang="en-US" sz="5400" b="1" u="sng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                                                                       </a:t>
              </a:r>
              <a:endParaRPr lang="en-US" altLang="ko-KR" sz="5400" b="1" u="sng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때문이다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6736894" y="3327110"/>
            <a:ext cx="4687502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건강하지 않다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20301" y="4474560"/>
            <a:ext cx="13257155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쉬지 않고 전자 기기를 통해 영상을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시청했기 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674083" y="9439640"/>
            <a:ext cx="19196837" cy="3379891"/>
            <a:chOff x="2638211" y="6960557"/>
            <a:chExt cx="6644517" cy="2091787"/>
          </a:xfrm>
        </p:grpSpPr>
        <p:grpSp>
          <p:nvGrpSpPr>
            <p:cNvPr id="51" name="그룹 50"/>
            <p:cNvGrpSpPr/>
            <p:nvPr/>
          </p:nvGrpSpPr>
          <p:grpSpPr>
            <a:xfrm>
              <a:off x="2638211" y="6960557"/>
              <a:ext cx="6644517" cy="2091787"/>
              <a:chOff x="631494" y="8090487"/>
              <a:chExt cx="6644517" cy="2091787"/>
            </a:xfrm>
          </p:grpSpPr>
          <p:pic>
            <p:nvPicPr>
              <p:cNvPr id="52" name="그림 5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494" y="8090487"/>
                <a:ext cx="6644517" cy="2091787"/>
              </a:xfrm>
              <a:prstGeom prst="rect">
                <a:avLst/>
              </a:prstGeom>
            </p:spPr>
          </p:pic>
          <p:sp>
            <p:nvSpPr>
              <p:cNvPr id="53" name="직사각형 52"/>
              <p:cNvSpPr/>
              <p:nvPr/>
            </p:nvSpPr>
            <p:spPr>
              <a:xfrm>
                <a:off x="826589" y="8754803"/>
                <a:ext cx="2409633" cy="684015"/>
              </a:xfrm>
              <a:prstGeom prst="rect">
                <a:avLst/>
              </a:prstGeom>
              <a:solidFill>
                <a:srgbClr val="FFF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5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2886252" y="7206433"/>
              <a:ext cx="6301433" cy="1600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앞으로 나는 눈 건강을 위해 </a:t>
              </a:r>
              <a:r>
                <a:rPr lang="ko-KR" altLang="en-US" sz="5400" b="1" u="sng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                                           </a:t>
              </a:r>
              <a:endParaRPr lang="en-US" altLang="ko-KR" sz="5400" b="1" u="sng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5400" b="1" u="sng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                                 </a:t>
              </a:r>
              <a:endParaRPr lang="ko-KR" altLang="en-US" sz="5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1686091" y="9611477"/>
            <a:ext cx="8959504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스마트폰을 할 때는 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마다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4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부모님께 감사 편지 쓰기"/>
          <p:cNvSpPr txBox="1"/>
          <p:nvPr/>
        </p:nvSpPr>
        <p:spPr>
          <a:xfrm>
            <a:off x="4571999" y="484710"/>
            <a:ext cx="11421036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눈 건강에 좋은 생활 습관을 알아보기</a:t>
            </a:r>
          </a:p>
        </p:txBody>
      </p:sp>
      <p:pic>
        <p:nvPicPr>
          <p:cNvPr id="37" name="이미지" descr="이미지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032498" y="2322046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" name="그룹 37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39" name="그룹 38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41" name="이미지" descr="이미지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55" name="직사각형 54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40" name="직사각형 39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18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3390704" y="10819086"/>
            <a:ext cx="6639959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눈을 쉬게 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하겠습니다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7314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01 성의 발달"/>
          <p:cNvSpPr txBox="1"/>
          <p:nvPr/>
        </p:nvSpPr>
        <p:spPr>
          <a:xfrm>
            <a:off x="6125755" y="9429773"/>
            <a:ext cx="1037024" cy="63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/>
            <a:endParaRPr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01 성의 발달"/>
          <p:cNvSpPr txBox="1"/>
          <p:nvPr/>
        </p:nvSpPr>
        <p:spPr>
          <a:xfrm>
            <a:off x="6469078" y="9457432"/>
            <a:ext cx="435442" cy="63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/>
            <a:endParaRPr lang="en-US" altLang="ko-KR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01 성의 발달"/>
          <p:cNvSpPr txBox="1"/>
          <p:nvPr/>
        </p:nvSpPr>
        <p:spPr>
          <a:xfrm>
            <a:off x="7485777" y="9457432"/>
            <a:ext cx="390331" cy="63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/>
            <a:endParaRPr lang="en-US" altLang="ko-KR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1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0085" y="714407"/>
            <a:ext cx="21724991" cy="10637603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알맞은 말을 골라 초성 완성해보기"/>
          <p:cNvSpPr txBox="1"/>
          <p:nvPr/>
        </p:nvSpPr>
        <p:spPr>
          <a:xfrm>
            <a:off x="4181815" y="1271829"/>
            <a:ext cx="17251721" cy="122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solidFill>
                  <a:schemeClr val="accent2">
                    <a:hueOff val="240640"/>
                    <a:satOff val="2542"/>
                    <a:lumOff val="-13198"/>
                  </a:schemeClr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rPr lang="ko-KR" altLang="en-US" sz="5400" dirty="0"/>
              <a:t>눈 건강에 관한 다음 문장을 읽고</a:t>
            </a:r>
            <a:r>
              <a:rPr lang="en-US" altLang="ko-KR" sz="5400" dirty="0"/>
              <a:t>, </a:t>
            </a:r>
            <a:r>
              <a:rPr lang="ko-KR" altLang="en-US" sz="5400" dirty="0"/>
              <a:t>맞으면 ◯</a:t>
            </a:r>
            <a:r>
              <a:rPr lang="en-US" altLang="ko-KR" sz="5400" dirty="0"/>
              <a:t>, </a:t>
            </a:r>
            <a:r>
              <a:rPr lang="ko-KR" altLang="en-US" sz="5400" dirty="0" smtClean="0"/>
              <a:t>틀리면 </a:t>
            </a:r>
            <a:r>
              <a:rPr lang="en-US" altLang="ko-KR" sz="5400" dirty="0" smtClean="0"/>
              <a:t>X</a:t>
            </a:r>
            <a:r>
              <a:rPr lang="ko-KR" altLang="en-US" sz="5400" dirty="0" smtClean="0"/>
              <a:t> </a:t>
            </a:r>
            <a:r>
              <a:rPr lang="ko-KR" altLang="en-US" sz="5400" dirty="0"/>
              <a:t>에 표시해 보세요</a:t>
            </a:r>
            <a:r>
              <a:rPr lang="en-US" altLang="ko-KR" sz="5400" dirty="0"/>
              <a:t>.</a:t>
            </a:r>
            <a:endParaRPr sz="4800" dirty="0"/>
          </a:p>
        </p:txBody>
      </p:sp>
      <p:sp>
        <p:nvSpPr>
          <p:cNvPr id="99" name="01 성의 발달"/>
          <p:cNvSpPr txBox="1"/>
          <p:nvPr/>
        </p:nvSpPr>
        <p:spPr>
          <a:xfrm>
            <a:off x="6125755" y="9849000"/>
            <a:ext cx="1037024" cy="63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/>
            <a:endParaRPr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0" name="01 성의 발달"/>
          <p:cNvSpPr txBox="1"/>
          <p:nvPr/>
        </p:nvSpPr>
        <p:spPr>
          <a:xfrm>
            <a:off x="6469078" y="9876659"/>
            <a:ext cx="435442" cy="63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/>
            <a:endParaRPr lang="en-US" altLang="ko-KR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" name="01 성의 발달"/>
          <p:cNvSpPr txBox="1"/>
          <p:nvPr/>
        </p:nvSpPr>
        <p:spPr>
          <a:xfrm>
            <a:off x="7485777" y="9876659"/>
            <a:ext cx="390331" cy="63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/>
            <a:endParaRPr lang="en-US" altLang="ko-KR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646024" y="3963386"/>
            <a:ext cx="13850723" cy="2421788"/>
            <a:chOff x="4181815" y="4287236"/>
            <a:chExt cx="13850723" cy="2421788"/>
          </a:xfrm>
        </p:grpSpPr>
        <p:sp>
          <p:nvSpPr>
            <p:cNvPr id="118" name="모서리가 둥근 직사각형 117"/>
            <p:cNvSpPr/>
            <p:nvPr/>
          </p:nvSpPr>
          <p:spPr>
            <a:xfrm>
              <a:off x="4181815" y="4287236"/>
              <a:ext cx="13850723" cy="2421788"/>
            </a:xfrm>
            <a:prstGeom prst="roundRect">
              <a:avLst>
                <a:gd name="adj" fmla="val 21682"/>
              </a:avLst>
            </a:prstGeom>
            <a:solidFill>
              <a:srgbClr val="95CBC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19" name="01 성의 발달"/>
            <p:cNvSpPr txBox="1"/>
            <p:nvPr/>
          </p:nvSpPr>
          <p:spPr>
            <a:xfrm>
              <a:off x="4577442" y="4449121"/>
              <a:ext cx="12762808" cy="20969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텔레비전이나 스마트폰을 오래 보면 눈이 </a:t>
              </a:r>
              <a:endPara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피로해질 수 있습니다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6762200" y="4291243"/>
            <a:ext cx="3522419" cy="1498340"/>
            <a:chOff x="18472970" y="5547940"/>
            <a:chExt cx="2201743" cy="936561"/>
          </a:xfrm>
        </p:grpSpPr>
        <p:sp>
          <p:nvSpPr>
            <p:cNvPr id="120" name="타원 119"/>
            <p:cNvSpPr/>
            <p:nvPr/>
          </p:nvSpPr>
          <p:spPr>
            <a:xfrm>
              <a:off x="18472970" y="5566220"/>
              <a:ext cx="918281" cy="918281"/>
            </a:xfrm>
            <a:prstGeom prst="ellipse">
              <a:avLst/>
            </a:prstGeom>
            <a:solidFill>
              <a:srgbClr val="95CBC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563751" y="5762958"/>
              <a:ext cx="736717" cy="531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O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122" name="타원 121"/>
            <p:cNvSpPr/>
            <p:nvPr/>
          </p:nvSpPr>
          <p:spPr>
            <a:xfrm>
              <a:off x="19756432" y="5547940"/>
              <a:ext cx="918281" cy="918281"/>
            </a:xfrm>
            <a:prstGeom prst="ellipse">
              <a:avLst/>
            </a:prstGeom>
            <a:solidFill>
              <a:srgbClr val="95CBC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847213" y="5744678"/>
              <a:ext cx="736717" cy="531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X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3" name="타원 2"/>
          <p:cNvSpPr/>
          <p:nvPr/>
        </p:nvSpPr>
        <p:spPr>
          <a:xfrm>
            <a:off x="16527267" y="4088231"/>
            <a:ext cx="1905763" cy="1905763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1646024" y="7041890"/>
            <a:ext cx="13850723" cy="2421788"/>
            <a:chOff x="4181815" y="4287236"/>
            <a:chExt cx="13850723" cy="2421788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4181815" y="4287236"/>
              <a:ext cx="13850723" cy="2421788"/>
            </a:xfrm>
            <a:prstGeom prst="roundRect">
              <a:avLst>
                <a:gd name="adj" fmla="val 21682"/>
              </a:avLst>
            </a:prstGeom>
            <a:solidFill>
              <a:srgbClr val="95CBC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7" name="01 성의 발달"/>
            <p:cNvSpPr txBox="1"/>
            <p:nvPr/>
          </p:nvSpPr>
          <p:spPr>
            <a:xfrm>
              <a:off x="4577442" y="4490670"/>
              <a:ext cx="13253360" cy="20138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당근과 블루베리는 눈 건강에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좋은 음식</a:t>
              </a:r>
              <a:endPara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입니다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1646024" y="10120393"/>
            <a:ext cx="13850723" cy="2421788"/>
            <a:chOff x="4181815" y="4287236"/>
            <a:chExt cx="13850723" cy="2421788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4181815" y="4287236"/>
              <a:ext cx="13850723" cy="2421788"/>
            </a:xfrm>
            <a:prstGeom prst="roundRect">
              <a:avLst>
                <a:gd name="adj" fmla="val 21682"/>
              </a:avLst>
            </a:prstGeom>
            <a:solidFill>
              <a:srgbClr val="95CBC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0" name="01 성의 발달"/>
            <p:cNvSpPr txBox="1"/>
            <p:nvPr/>
          </p:nvSpPr>
          <p:spPr>
            <a:xfrm>
              <a:off x="4577442" y="4449121"/>
              <a:ext cx="13062860" cy="20969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눈이 건조할 때는 손으로 비비는 것이 좋습니다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6762200" y="7503096"/>
            <a:ext cx="3522419" cy="1498340"/>
            <a:chOff x="18472970" y="5547940"/>
            <a:chExt cx="2201743" cy="936561"/>
          </a:xfrm>
        </p:grpSpPr>
        <p:sp>
          <p:nvSpPr>
            <p:cNvPr id="43" name="타원 42"/>
            <p:cNvSpPr/>
            <p:nvPr/>
          </p:nvSpPr>
          <p:spPr>
            <a:xfrm>
              <a:off x="18472970" y="5566220"/>
              <a:ext cx="918281" cy="918281"/>
            </a:xfrm>
            <a:prstGeom prst="ellipse">
              <a:avLst/>
            </a:prstGeom>
            <a:solidFill>
              <a:srgbClr val="95CBC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563751" y="5762958"/>
              <a:ext cx="736717" cy="531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O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19756432" y="5547940"/>
              <a:ext cx="918281" cy="918281"/>
            </a:xfrm>
            <a:prstGeom prst="ellipse">
              <a:avLst/>
            </a:prstGeom>
            <a:solidFill>
              <a:srgbClr val="95CBC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847213" y="5744678"/>
              <a:ext cx="736717" cy="531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X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6777619" y="10517515"/>
            <a:ext cx="3522419" cy="1498340"/>
            <a:chOff x="18472970" y="5547940"/>
            <a:chExt cx="2201743" cy="936561"/>
          </a:xfrm>
        </p:grpSpPr>
        <p:sp>
          <p:nvSpPr>
            <p:cNvPr id="48" name="타원 47"/>
            <p:cNvSpPr/>
            <p:nvPr/>
          </p:nvSpPr>
          <p:spPr>
            <a:xfrm>
              <a:off x="18472970" y="5566220"/>
              <a:ext cx="918281" cy="918281"/>
            </a:xfrm>
            <a:prstGeom prst="ellipse">
              <a:avLst/>
            </a:prstGeom>
            <a:solidFill>
              <a:srgbClr val="95CBC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563751" y="5762958"/>
              <a:ext cx="736717" cy="531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O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50" name="타원 49"/>
            <p:cNvSpPr/>
            <p:nvPr/>
          </p:nvSpPr>
          <p:spPr>
            <a:xfrm>
              <a:off x="19756432" y="5547940"/>
              <a:ext cx="918281" cy="918281"/>
            </a:xfrm>
            <a:prstGeom prst="ellipse">
              <a:avLst/>
            </a:prstGeom>
            <a:solidFill>
              <a:srgbClr val="95CBC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847213" y="5744678"/>
              <a:ext cx="736717" cy="531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X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52" name="타원 51"/>
          <p:cNvSpPr/>
          <p:nvPr/>
        </p:nvSpPr>
        <p:spPr>
          <a:xfrm>
            <a:off x="16588931" y="7323562"/>
            <a:ext cx="1905763" cy="1905763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18627969" y="10218909"/>
            <a:ext cx="1905763" cy="1905763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29821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6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건강의 의미를 알아봐요</a:t>
              </a: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8" name="직사각형 7"/>
          <p:cNvSpPr/>
          <p:nvPr/>
        </p:nvSpPr>
        <p:spPr>
          <a:xfrm>
            <a:off x="8186473" y="5252683"/>
            <a:ext cx="1389054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가족, 친구와 </a:t>
            </a:r>
            <a:r>
              <a:rPr lang="ko-KR" altLang="en-US" sz="5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사이좋게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지내고 사람들과 소통을 잘하는 상태예요.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462272" y="5468112"/>
            <a:ext cx="694944" cy="78638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233844" y="8070025"/>
            <a:ext cx="5130791" cy="950976"/>
            <a:chOff x="1570602" y="10713066"/>
            <a:chExt cx="5130791" cy="950976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570602" y="10713066"/>
              <a:ext cx="5130791" cy="950976"/>
            </a:xfrm>
            <a:prstGeom prst="roundRect">
              <a:avLst>
                <a:gd name="adj" fmla="val 50000"/>
              </a:avLst>
            </a:prstGeom>
            <a:solidFill>
              <a:srgbClr val="B73F6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0671" y="10763310"/>
              <a:ext cx="355065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사회적 건강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048110" y="3607141"/>
            <a:ext cx="5523268" cy="4383939"/>
            <a:chOff x="6327830" y="3607141"/>
            <a:chExt cx="5523268" cy="43839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7830" y="3607141"/>
              <a:ext cx="5523268" cy="4383939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9528139" y="3712464"/>
              <a:ext cx="512246" cy="27432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279126" y="3722562"/>
              <a:ext cx="512246" cy="27432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950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7547349" y="6045065"/>
            <a:ext cx="9289303" cy="2522950"/>
            <a:chOff x="6921499" y="3192137"/>
            <a:chExt cx="9289303" cy="2522950"/>
          </a:xfrm>
        </p:grpSpPr>
        <p:sp>
          <p:nvSpPr>
            <p:cNvPr id="2" name="직사각형 1"/>
            <p:cNvSpPr/>
            <p:nvPr/>
          </p:nvSpPr>
          <p:spPr>
            <a:xfrm>
              <a:off x="9475469" y="3448016"/>
              <a:ext cx="6735333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12400" dirty="0" smtClean="0">
                  <a:latin typeface="HakgyoansimDunggeunmisoOTF-B" panose="02000703000000000000" pitchFamily="50" charset="-127"/>
                  <a:ea typeface="HakgyoansimDunggeunmisoOTF-B" panose="02000703000000000000" pitchFamily="50" charset="-127"/>
                </a:rPr>
                <a:t>감기 예방</a:t>
              </a: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6921499" y="3192137"/>
              <a:ext cx="2286818" cy="2522950"/>
              <a:chOff x="5728225" y="3192137"/>
              <a:chExt cx="2286818" cy="2522950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5728225" y="3192137"/>
                <a:ext cx="2286818" cy="2286818"/>
              </a:xfrm>
              <a:prstGeom prst="ellipse">
                <a:avLst/>
              </a:prstGeom>
              <a:noFill/>
              <a:ln w="127000" cap="flat">
                <a:solidFill>
                  <a:srgbClr val="EE77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205586" y="3368804"/>
                <a:ext cx="1332096" cy="2346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6200" dirty="0" smtClean="0">
                    <a:solidFill>
                      <a:srgbClr val="EE7700"/>
                    </a:solidFill>
                    <a:latin typeface="Sandoll 고딕NeoRound 07 Bd" panose="020B0600000101010101" pitchFamily="34" charset="-127"/>
                    <a:ea typeface="Sandoll 고딕NeoRound 07 Bd" panose="020B0600000101010101" pitchFamily="34" charset="-127"/>
                  </a:rPr>
                  <a:t>2</a:t>
                </a:r>
                <a:endParaRPr kumimoji="0" lang="ko-KR" altLang="en-US" sz="16200" b="0" i="0" u="none" strike="noStrike" cap="none" spc="0" normalizeH="0" baseline="0" dirty="0">
                  <a:ln>
                    <a:noFill/>
                  </a:ln>
                  <a:solidFill>
                    <a:srgbClr val="EE7700"/>
                  </a:solidFill>
                  <a:effectLst/>
                  <a:uFillTx/>
                  <a:latin typeface="Sandoll 고딕NeoRound 07 Bd" panose="020B0600000101010101" pitchFamily="34" charset="-127"/>
                  <a:ea typeface="Sandoll 고딕NeoRound 07 Bd" panose="020B0600000101010101" pitchFamily="34" charset="-127"/>
                  <a:sym typeface="Canela Text Regular"/>
                </a:endParaRP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20152613" y="0"/>
            <a:ext cx="2250739" cy="2705100"/>
            <a:chOff x="19790663" y="0"/>
            <a:chExt cx="2250739" cy="2705100"/>
          </a:xfrm>
        </p:grpSpPr>
        <p:sp>
          <p:nvSpPr>
            <p:cNvPr id="11" name="직사각형 10"/>
            <p:cNvSpPr/>
            <p:nvPr/>
          </p:nvSpPr>
          <p:spPr>
            <a:xfrm>
              <a:off x="19792950" y="0"/>
              <a:ext cx="2247900" cy="2705100"/>
            </a:xfrm>
            <a:prstGeom prst="rect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19790663" y="2057100"/>
              <a:ext cx="2250739" cy="648000"/>
            </a:xfrm>
            <a:prstGeom prst="triangl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04912" y="245040"/>
              <a:ext cx="1622239" cy="1710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0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교과서</a:t>
              </a:r>
              <a:endParaRPr kumimoji="0" lang="en-US" altLang="ko-KR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60</a:t>
              </a:r>
              <a:r>
                <a:rPr kumimoji="0" lang="ko-KR" altLang="en-US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쪽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938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6413187" y="4852317"/>
            <a:ext cx="11557627" cy="4011366"/>
            <a:chOff x="12593291" y="3822192"/>
            <a:chExt cx="11557627" cy="4011366"/>
          </a:xfrm>
        </p:grpSpPr>
        <p:sp>
          <p:nvSpPr>
            <p:cNvPr id="17" name="● 생명 탄생의 의미를 말할 수 있다.…"/>
            <p:cNvSpPr txBox="1"/>
            <p:nvPr/>
          </p:nvSpPr>
          <p:spPr>
            <a:xfrm>
              <a:off x="12593291" y="5247151"/>
              <a:ext cx="11557627" cy="25864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/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감기의 원인과 증상을 말할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914400" indent="-914400" algn="l">
                <a:lnSpc>
                  <a:spcPct val="150000"/>
                </a:lnSpc>
                <a:buAutoNum type="arabicPeriod" startAt="2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감기 예방법을 실천할</a:t>
              </a:r>
              <a:r>
                <a:rPr lang="en-US" altLang="ko-KR" sz="55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12783312" y="3822192"/>
              <a:ext cx="3622504" cy="1361478"/>
              <a:chOff x="12783312" y="3822192"/>
              <a:chExt cx="3622504" cy="1361478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12783312" y="3822192"/>
                <a:ext cx="3622504" cy="1361478"/>
                <a:chOff x="12783312" y="3822192"/>
                <a:chExt cx="2724912" cy="1024128"/>
              </a:xfrm>
              <a:solidFill>
                <a:srgbClr val="F39800"/>
              </a:solidFill>
            </p:grpSpPr>
            <p:sp>
              <p:nvSpPr>
                <p:cNvPr id="29" name="직사각형 28"/>
                <p:cNvSpPr/>
                <p:nvPr/>
              </p:nvSpPr>
              <p:spPr>
                <a:xfrm>
                  <a:off x="12783312" y="3822192"/>
                  <a:ext cx="2724912" cy="58521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30" name="이등변 삼각형 29"/>
                <p:cNvSpPr/>
                <p:nvPr/>
              </p:nvSpPr>
              <p:spPr>
                <a:xfrm rot="10800000">
                  <a:off x="12783312" y="4407408"/>
                  <a:ext cx="2724912" cy="438912"/>
                </a:xfrm>
                <a:prstGeom prst="triangle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sp>
            <p:nvSpPr>
              <p:cNvPr id="21" name="직사각형 20"/>
              <p:cNvSpPr/>
              <p:nvPr/>
            </p:nvSpPr>
            <p:spPr>
              <a:xfrm>
                <a:off x="13034120" y="3849380"/>
                <a:ext cx="3120887" cy="95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10000"/>
                  </a:lnSpc>
                  <a:defRPr sz="5100">
                    <a:solidFill>
                      <a:schemeClr val="accent3"/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pPr>
                <a:r>
                  <a:rPr lang="ko-KR" altLang="en-US" sz="55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학습목표</a:t>
                </a:r>
                <a:endParaRPr lang="ko-KR" altLang="en-US" sz="55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9486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다음 그림을 보면서 떠오르는 것을 이야기해 보세요."/>
          <p:cNvSpPr txBox="1"/>
          <p:nvPr/>
        </p:nvSpPr>
        <p:spPr>
          <a:xfrm>
            <a:off x="4250606" y="929505"/>
            <a:ext cx="19676194" cy="224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rPr lang="ko-KR" altLang="en-US" sz="5400" dirty="0"/>
              <a:t>다음 대화의 밑줄 친 부분에 대하여 자신의 생각을 이야기해 보세요</a:t>
            </a:r>
            <a:r>
              <a:rPr lang="en-US" altLang="ko-KR" sz="5400" dirty="0" smtClean="0"/>
              <a:t>.</a:t>
            </a:r>
            <a:endParaRPr sz="4400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137" y="2308694"/>
            <a:ext cx="9621863" cy="7438752"/>
          </a:xfrm>
          <a:prstGeom prst="rect">
            <a:avLst/>
          </a:prstGeom>
        </p:spPr>
      </p:pic>
      <p:pic>
        <p:nvPicPr>
          <p:cNvPr id="35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15" y="517736"/>
            <a:ext cx="2438749" cy="372508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모서리가 둥근 직사각형 13"/>
          <p:cNvSpPr/>
          <p:nvPr/>
        </p:nvSpPr>
        <p:spPr>
          <a:xfrm>
            <a:off x="4250606" y="9982247"/>
            <a:ext cx="17121253" cy="3092735"/>
          </a:xfrm>
          <a:prstGeom prst="roundRect">
            <a:avLst/>
          </a:prstGeom>
          <a:solidFill>
            <a:srgbClr val="FFC0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02199" y="10369322"/>
            <a:ext cx="1458641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6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저는 여름에 더울 때도 감기에 걸렸어요</a:t>
            </a:r>
            <a:r>
              <a:rPr lang="en-US" altLang="ko-KR" sz="6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ko-KR" altLang="en-US" sz="6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저는 </a:t>
            </a:r>
            <a:r>
              <a:rPr lang="ko-KR" altLang="en-US" sz="6000" b="1" dirty="0" err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감기걸렸을</a:t>
            </a:r>
            <a:r>
              <a:rPr lang="ko-KR" altLang="en-US" sz="6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때마다 약 먹었어요</a:t>
            </a:r>
            <a:r>
              <a:rPr lang="en-US" altLang="ko-KR" sz="6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60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4978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11" name="가로로 말린 두루마리 모양 10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066800" y="4646260"/>
            <a:ext cx="22904824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콧구멍에서 목젖 윗부분에 이르는 빈 곳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입에 넣은 음식의 냄새 분자가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비강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통해 후각 신경을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자극하기 때문에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사람이 느끼는 음식의 맛은 사실상 맛과 냄새가 결합한 것이다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066800" y="2652868"/>
            <a:ext cx="1464259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비강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코 비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鼻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속 빌 강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腔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66800" y="10707835"/>
            <a:ext cx="231830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지독한 감기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인플루엔자 바이러스에 의하여 일어나는 감기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요즈음은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독감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조심해야 합니다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066800" y="8714443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독감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독 </a:t>
            </a:r>
            <a:r>
              <a:rPr lang="ko-KR" altLang="en-US" sz="55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독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毒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느낄 감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感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9667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11" name="가로로 말린 두루마리 모양 10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066800" y="4646260"/>
            <a:ext cx="229048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병원체인 미생물이 동물이나 식물의 몸 안에 들어가 증식하는 일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천연두의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감염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막기 위해 예방 접종을 하였다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066800" y="2652868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감염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느낄 감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感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물들 염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染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66800" y="9901012"/>
            <a:ext cx="231830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생물체 가운데 가장 미세하고 가장 하등에 속하는 단세포 </a:t>
            </a:r>
            <a:r>
              <a:rPr lang="ko-KR" altLang="en-US" sz="55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생활체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습도가 높은 곳에서는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세균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 쉽게 번식한다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066800" y="7907620"/>
            <a:ext cx="1464259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세균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가늘 세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細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세균 균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菌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624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11" name="가로로 말린 두루마리 모양 10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E7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066800" y="3732964"/>
            <a:ext cx="22026282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동물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식물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세균 따위의 살아 있는 세포에 기생하고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세포 안에서만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증식이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가능한 </a:t>
            </a:r>
            <a:r>
              <a:rPr lang="ko-KR" altLang="en-US" sz="55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비세포성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생물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면역력이 약한 아이들은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바이러스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감염되기 쉽다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066800" y="2652868"/>
            <a:ext cx="14642592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바이러스</a:t>
            </a:r>
            <a:r>
              <a:rPr lang="en-US" altLang="ko-KR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(virus)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066800" y="9901012"/>
            <a:ext cx="231830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체내에 침입한 바이러스의 작용을 약하게 하거나 소멸하게 하는 약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독감에 걸리면 </a:t>
            </a:r>
            <a:r>
              <a:rPr lang="ko-KR" altLang="en-US" sz="5500" b="1" dirty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항바이러스제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먹어야 나을 수 있다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066800" y="7907620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항바이러스제</a:t>
            </a:r>
            <a:endParaRPr lang="en-US" altLang="ko-KR" sz="5500" b="1" dirty="0" smtClean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겨룰 항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抗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virus 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약제 제 </a:t>
            </a:r>
            <a:r>
              <a:rPr lang="ko-KR" altLang="en-US" sz="5500" b="1" dirty="0" smtClean="0">
                <a:solidFill>
                  <a:srgbClr val="22A09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劑</a:t>
            </a:r>
            <a:endParaRPr lang="ko-KR" altLang="en-US" sz="5500" b="1" dirty="0">
              <a:solidFill>
                <a:srgbClr val="22A09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6133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2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감기를 살펴봐요</a:t>
              </a: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20" name="모서리가 둥근 직사각형 19"/>
          <p:cNvSpPr/>
          <p:nvPr/>
        </p:nvSpPr>
        <p:spPr>
          <a:xfrm>
            <a:off x="1348525" y="2389627"/>
            <a:ext cx="21529404" cy="9832311"/>
          </a:xfrm>
          <a:prstGeom prst="roundRect">
            <a:avLst>
              <a:gd name="adj" fmla="val 4755"/>
            </a:avLst>
          </a:prstGeom>
          <a:solidFill>
            <a:srgbClr val="F6FAF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735398" y="2662800"/>
            <a:ext cx="8517220" cy="1055601"/>
            <a:chOff x="2294964" y="2727505"/>
            <a:chExt cx="7699264" cy="1055601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2294964" y="2727505"/>
              <a:ext cx="7699264" cy="1055601"/>
            </a:xfrm>
            <a:prstGeom prst="roundRect">
              <a:avLst/>
            </a:prstGeom>
            <a:solidFill>
              <a:srgbClr val="00A4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72144" y="2830061"/>
              <a:ext cx="709024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감기 바이러스의 전파 경로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202" y="3991574"/>
            <a:ext cx="2730755" cy="286204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r="2581"/>
          <a:stretch/>
        </p:blipFill>
        <p:spPr>
          <a:xfrm>
            <a:off x="12623068" y="4311106"/>
            <a:ext cx="3614303" cy="2861145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18038387" y="5293316"/>
            <a:ext cx="4462426" cy="4572764"/>
            <a:chOff x="17397386" y="5105841"/>
            <a:chExt cx="5443088" cy="557767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5"/>
            <a:srcRect l="-2352"/>
            <a:stretch/>
          </p:blipFill>
          <p:spPr>
            <a:xfrm>
              <a:off x="17501616" y="5105841"/>
              <a:ext cx="5338858" cy="5577674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17397386" y="7704262"/>
              <a:ext cx="451702" cy="368963"/>
            </a:xfrm>
            <a:prstGeom prst="rect">
              <a:avLst/>
            </a:prstGeom>
            <a:solidFill>
              <a:srgbClr val="F6FAF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329681" y="4013153"/>
            <a:ext cx="3959065" cy="3272743"/>
            <a:chOff x="2295431" y="4905579"/>
            <a:chExt cx="3959065" cy="3272743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431" y="4905579"/>
              <a:ext cx="3896121" cy="3272743"/>
            </a:xfrm>
            <a:prstGeom prst="rect">
              <a:avLst/>
            </a:prstGeom>
          </p:spPr>
        </p:pic>
        <p:sp>
          <p:nvSpPr>
            <p:cNvPr id="30" name="직사각형 29"/>
            <p:cNvSpPr/>
            <p:nvPr/>
          </p:nvSpPr>
          <p:spPr>
            <a:xfrm>
              <a:off x="5742432" y="6675120"/>
              <a:ext cx="512064" cy="693978"/>
            </a:xfrm>
            <a:prstGeom prst="rect">
              <a:avLst/>
            </a:prstGeom>
            <a:solidFill>
              <a:srgbClr val="F6FAF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951373" y="7470414"/>
            <a:ext cx="4201471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콧물과 </a:t>
            </a:r>
            <a:r>
              <a:rPr lang="ko-KR" altLang="en-US" sz="5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침방울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33" name="오른쪽 화살표 32"/>
          <p:cNvSpPr/>
          <p:nvPr/>
        </p:nvSpPr>
        <p:spPr>
          <a:xfrm>
            <a:off x="6148992" y="5412685"/>
            <a:ext cx="1570277" cy="777801"/>
          </a:xfrm>
          <a:prstGeom prst="rightArrow">
            <a:avLst/>
          </a:prstGeom>
          <a:solidFill>
            <a:srgbClr val="25B2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35688" y="7497372"/>
            <a:ext cx="2055050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손잡이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10712232" y="5402326"/>
            <a:ext cx="1570277" cy="777801"/>
          </a:xfrm>
          <a:prstGeom prst="rightArrow">
            <a:avLst/>
          </a:prstGeom>
          <a:solidFill>
            <a:srgbClr val="25B2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642585" y="7478110"/>
            <a:ext cx="5697072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손에 붙은 바이러스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610209" y="10104609"/>
            <a:ext cx="1404232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감염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39" name="오른쪽 화살표 38"/>
          <p:cNvSpPr/>
          <p:nvPr/>
        </p:nvSpPr>
        <p:spPr>
          <a:xfrm>
            <a:off x="16495495" y="5412684"/>
            <a:ext cx="1570277" cy="777801"/>
          </a:xfrm>
          <a:prstGeom prst="rightArrow">
            <a:avLst/>
          </a:prstGeom>
          <a:solidFill>
            <a:srgbClr val="25B2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34" name="굽은 화살표 33"/>
          <p:cNvSpPr/>
          <p:nvPr/>
        </p:nvSpPr>
        <p:spPr>
          <a:xfrm rot="5400000" flipH="1">
            <a:off x="15930680" y="9185019"/>
            <a:ext cx="2240646" cy="1627264"/>
          </a:xfrm>
          <a:prstGeom prst="bentArrow">
            <a:avLst/>
          </a:prstGeom>
          <a:solidFill>
            <a:srgbClr val="25B2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10252618" y="8878328"/>
            <a:ext cx="5855151" cy="3133021"/>
            <a:chOff x="8998707" y="8878328"/>
            <a:chExt cx="5900960" cy="3157533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7"/>
            <a:srcRect l="6432" t="-2005"/>
            <a:stretch/>
          </p:blipFill>
          <p:spPr>
            <a:xfrm>
              <a:off x="8998707" y="8878328"/>
              <a:ext cx="5900960" cy="3157533"/>
            </a:xfrm>
            <a:prstGeom prst="rect">
              <a:avLst/>
            </a:prstGeom>
          </p:spPr>
        </p:pic>
        <p:sp>
          <p:nvSpPr>
            <p:cNvPr id="40" name="직사각형 39"/>
            <p:cNvSpPr/>
            <p:nvPr/>
          </p:nvSpPr>
          <p:spPr>
            <a:xfrm>
              <a:off x="10863072" y="10314432"/>
              <a:ext cx="1419437" cy="571416"/>
            </a:xfrm>
            <a:prstGeom prst="rect">
              <a:avLst/>
            </a:prstGeom>
            <a:solidFill>
              <a:srgbClr val="F6FAF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945101" y="9991405"/>
            <a:ext cx="2249014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공기 중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47390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0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감기의 증상을 살펴봐요</a:t>
              </a:r>
              <a:endParaRPr lang="ko-KR" altLang="en-US" sz="5500" dirty="0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2522472" y="10181305"/>
            <a:ext cx="2899833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열이 나요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16408" y="10181304"/>
            <a:ext cx="3550652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콧물이 나요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98226" y="10174629"/>
            <a:ext cx="3550652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기침이 나요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525397" y="10181304"/>
            <a:ext cx="3550652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몸이 아파요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34" y="4327012"/>
            <a:ext cx="21413641" cy="56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37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0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감기의 증상을 살펴봐요</a:t>
              </a:r>
              <a:endParaRPr lang="ko-KR" altLang="en-US" sz="5500" dirty="0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4634218" y="10181305"/>
            <a:ext cx="4201471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머리가 아파요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52126" y="10181304"/>
            <a:ext cx="3550652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목이 아파요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818773" y="10181304"/>
            <a:ext cx="3550652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배가 아파요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126" y="4327013"/>
            <a:ext cx="15814168" cy="565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00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348525" y="2389627"/>
            <a:ext cx="21529404" cy="9832311"/>
            <a:chOff x="1348525" y="2389627"/>
            <a:chExt cx="21529404" cy="9832311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1348525" y="2389627"/>
              <a:ext cx="21529404" cy="9832311"/>
            </a:xfrm>
            <a:prstGeom prst="roundRect">
              <a:avLst>
                <a:gd name="adj" fmla="val 4755"/>
              </a:avLst>
            </a:prstGeom>
            <a:solidFill>
              <a:srgbClr val="ECF7F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66" name="그림 65"/>
            <p:cNvPicPr>
              <a:picLocks noChangeAspect="1"/>
            </p:cNvPicPr>
            <p:nvPr/>
          </p:nvPicPr>
          <p:blipFill rotWithShape="1">
            <a:blip r:embed="rId3"/>
            <a:srcRect r="6725"/>
            <a:stretch/>
          </p:blipFill>
          <p:spPr>
            <a:xfrm>
              <a:off x="19392704" y="6885423"/>
              <a:ext cx="3459439" cy="5336515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21515294" y="6752138"/>
              <a:ext cx="1336849" cy="365838"/>
            </a:xfrm>
            <a:prstGeom prst="rect">
              <a:avLst/>
            </a:prstGeom>
            <a:solidFill>
              <a:srgbClr val="ECF7F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 rot="19372982">
              <a:off x="19950306" y="7118436"/>
              <a:ext cx="1336849" cy="365838"/>
            </a:xfrm>
            <a:prstGeom prst="rect">
              <a:avLst/>
            </a:prstGeom>
            <a:solidFill>
              <a:srgbClr val="ECF7F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 rot="16200000">
              <a:off x="19465241" y="8207653"/>
              <a:ext cx="1336849" cy="365838"/>
            </a:xfrm>
            <a:prstGeom prst="rect">
              <a:avLst/>
            </a:prstGeom>
            <a:solidFill>
              <a:srgbClr val="ECF7F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 rot="17991294">
              <a:off x="19201077" y="9354654"/>
              <a:ext cx="1336849" cy="365838"/>
            </a:xfrm>
            <a:prstGeom prst="rect">
              <a:avLst/>
            </a:prstGeom>
            <a:solidFill>
              <a:srgbClr val="ECF7F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 rot="17991294">
              <a:off x="18738869" y="10253191"/>
              <a:ext cx="1336849" cy="365838"/>
            </a:xfrm>
            <a:prstGeom prst="rect">
              <a:avLst/>
            </a:prstGeom>
            <a:solidFill>
              <a:srgbClr val="ECF7F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 rot="15110268">
              <a:off x="18756453" y="11232668"/>
              <a:ext cx="1336849" cy="365838"/>
            </a:xfrm>
            <a:prstGeom prst="rect">
              <a:avLst/>
            </a:prstGeom>
            <a:solidFill>
              <a:srgbClr val="ECF7F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19488598" y="11852194"/>
              <a:ext cx="1336849" cy="365838"/>
            </a:xfrm>
            <a:prstGeom prst="rect">
              <a:avLst/>
            </a:prstGeom>
            <a:solidFill>
              <a:srgbClr val="ECF7F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0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감기의 증상을 살펴봐요</a:t>
              </a:r>
              <a:endParaRPr lang="ko-KR" altLang="en-US" sz="5500" dirty="0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34" name="그룹 33"/>
          <p:cNvGrpSpPr/>
          <p:nvPr/>
        </p:nvGrpSpPr>
        <p:grpSpPr>
          <a:xfrm>
            <a:off x="1735399" y="2662800"/>
            <a:ext cx="5400000" cy="1055601"/>
            <a:chOff x="2294965" y="2727505"/>
            <a:chExt cx="5400000" cy="1055601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2294965" y="2727505"/>
              <a:ext cx="5400000" cy="1055601"/>
            </a:xfrm>
            <a:prstGeom prst="roundRect">
              <a:avLst/>
            </a:prstGeom>
            <a:solidFill>
              <a:srgbClr val="00A6C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92849" y="2830061"/>
              <a:ext cx="140423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감기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1729209" y="4068442"/>
            <a:ext cx="20539120" cy="1089529"/>
            <a:chOff x="1780375" y="4068442"/>
            <a:chExt cx="20539120" cy="1089529"/>
          </a:xfrm>
        </p:grpSpPr>
        <p:grpSp>
          <p:nvGrpSpPr>
            <p:cNvPr id="4" name="그룹 3"/>
            <p:cNvGrpSpPr/>
            <p:nvPr/>
          </p:nvGrpSpPr>
          <p:grpSpPr>
            <a:xfrm>
              <a:off x="1780375" y="4123841"/>
              <a:ext cx="3200400" cy="978733"/>
              <a:chOff x="5852160" y="5225634"/>
              <a:chExt cx="3200400" cy="978733"/>
            </a:xfrm>
          </p:grpSpPr>
          <p:sp>
            <p:nvSpPr>
              <p:cNvPr id="3" name="사다리꼴 2"/>
              <p:cNvSpPr/>
              <p:nvPr/>
            </p:nvSpPr>
            <p:spPr>
              <a:xfrm>
                <a:off x="5852160" y="5225634"/>
                <a:ext cx="3200400" cy="978733"/>
              </a:xfrm>
              <a:prstGeom prst="trapezoid">
                <a:avLst/>
              </a:prstGeom>
              <a:solidFill>
                <a:srgbClr val="9FA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750244" y="5289756"/>
                <a:ext cx="140423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원인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5412625" y="4068442"/>
              <a:ext cx="1690687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리노바이러스 등 약 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200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여 가지가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넘는 바이러스의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감염</a:t>
              </a: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1729209" y="5482617"/>
            <a:ext cx="20879778" cy="1160319"/>
            <a:chOff x="1765785" y="5529982"/>
            <a:chExt cx="20879778" cy="1160319"/>
          </a:xfrm>
        </p:grpSpPr>
        <p:grpSp>
          <p:nvGrpSpPr>
            <p:cNvPr id="42" name="그룹 41"/>
            <p:cNvGrpSpPr/>
            <p:nvPr/>
          </p:nvGrpSpPr>
          <p:grpSpPr>
            <a:xfrm>
              <a:off x="1765785" y="5529982"/>
              <a:ext cx="3200400" cy="978733"/>
              <a:chOff x="5852160" y="5225634"/>
              <a:chExt cx="3200400" cy="978733"/>
            </a:xfrm>
          </p:grpSpPr>
          <p:sp>
            <p:nvSpPr>
              <p:cNvPr id="43" name="사다리꼴 42"/>
              <p:cNvSpPr/>
              <p:nvPr/>
            </p:nvSpPr>
            <p:spPr>
              <a:xfrm>
                <a:off x="5852160" y="5225634"/>
                <a:ext cx="3200400" cy="978733"/>
              </a:xfrm>
              <a:prstGeom prst="trapezoid">
                <a:avLst/>
              </a:prstGeom>
              <a:solidFill>
                <a:srgbClr val="9FA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750245" y="5289756"/>
                <a:ext cx="140423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증상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45" name="직사각형 44"/>
            <p:cNvSpPr/>
            <p:nvPr/>
          </p:nvSpPr>
          <p:spPr>
            <a:xfrm>
              <a:off x="5398034" y="5600772"/>
              <a:ext cx="17247529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콧물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코 막힘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기침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열 등의 호흡기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증상이 서서히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나타남</a:t>
              </a: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1729209" y="6752138"/>
            <a:ext cx="17532882" cy="1089529"/>
            <a:chOff x="1729209" y="6963134"/>
            <a:chExt cx="17532882" cy="1089529"/>
          </a:xfrm>
        </p:grpSpPr>
        <p:grpSp>
          <p:nvGrpSpPr>
            <p:cNvPr id="46" name="그룹 45"/>
            <p:cNvGrpSpPr/>
            <p:nvPr/>
          </p:nvGrpSpPr>
          <p:grpSpPr>
            <a:xfrm>
              <a:off x="1729209" y="7018533"/>
              <a:ext cx="3200400" cy="978733"/>
              <a:chOff x="5852160" y="5225634"/>
              <a:chExt cx="3200400" cy="978733"/>
            </a:xfrm>
          </p:grpSpPr>
          <p:sp>
            <p:nvSpPr>
              <p:cNvPr id="47" name="사다리꼴 46"/>
              <p:cNvSpPr/>
              <p:nvPr/>
            </p:nvSpPr>
            <p:spPr>
              <a:xfrm>
                <a:off x="5852160" y="5225634"/>
                <a:ext cx="3200400" cy="978733"/>
              </a:xfrm>
              <a:prstGeom prst="trapezoid">
                <a:avLst/>
              </a:prstGeom>
              <a:solidFill>
                <a:srgbClr val="9FA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424836" y="5289756"/>
                <a:ext cx="2055050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합병증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49" name="직사각형 48"/>
            <p:cNvSpPr/>
            <p:nvPr/>
          </p:nvSpPr>
          <p:spPr>
            <a:xfrm>
              <a:off x="5361459" y="6963134"/>
              <a:ext cx="13900632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거의 없음</a:t>
              </a: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1729209" y="8024499"/>
            <a:ext cx="17518292" cy="1089529"/>
            <a:chOff x="1780375" y="8604226"/>
            <a:chExt cx="17518292" cy="1089529"/>
          </a:xfrm>
        </p:grpSpPr>
        <p:grpSp>
          <p:nvGrpSpPr>
            <p:cNvPr id="50" name="그룹 49"/>
            <p:cNvGrpSpPr/>
            <p:nvPr/>
          </p:nvGrpSpPr>
          <p:grpSpPr>
            <a:xfrm>
              <a:off x="1780375" y="8712184"/>
              <a:ext cx="3200400" cy="978733"/>
              <a:chOff x="5852160" y="5225634"/>
              <a:chExt cx="3200400" cy="978733"/>
            </a:xfrm>
          </p:grpSpPr>
          <p:sp>
            <p:nvSpPr>
              <p:cNvPr id="51" name="사다리꼴 50"/>
              <p:cNvSpPr/>
              <p:nvPr/>
            </p:nvSpPr>
            <p:spPr>
              <a:xfrm>
                <a:off x="5852160" y="5225634"/>
                <a:ext cx="3200400" cy="978733"/>
              </a:xfrm>
              <a:prstGeom prst="trapezoid">
                <a:avLst/>
              </a:prstGeom>
              <a:solidFill>
                <a:srgbClr val="9FA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24836" y="5289756"/>
                <a:ext cx="2055050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치료약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3" name="직사각형 52"/>
            <p:cNvSpPr/>
            <p:nvPr/>
          </p:nvSpPr>
          <p:spPr>
            <a:xfrm>
              <a:off x="5398035" y="8604226"/>
              <a:ext cx="13900632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없음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증상에 따라 약을 먹음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729209" y="9346581"/>
            <a:ext cx="17532882" cy="1089529"/>
            <a:chOff x="1780375" y="9928386"/>
            <a:chExt cx="17532882" cy="1089529"/>
          </a:xfrm>
        </p:grpSpPr>
        <p:grpSp>
          <p:nvGrpSpPr>
            <p:cNvPr id="54" name="그룹 53"/>
            <p:cNvGrpSpPr/>
            <p:nvPr/>
          </p:nvGrpSpPr>
          <p:grpSpPr>
            <a:xfrm>
              <a:off x="1780375" y="10039182"/>
              <a:ext cx="3200400" cy="978733"/>
              <a:chOff x="5852160" y="5225634"/>
              <a:chExt cx="3200400" cy="978733"/>
            </a:xfrm>
          </p:grpSpPr>
          <p:sp>
            <p:nvSpPr>
              <p:cNvPr id="55" name="사다리꼴 54"/>
              <p:cNvSpPr/>
              <p:nvPr/>
            </p:nvSpPr>
            <p:spPr>
              <a:xfrm>
                <a:off x="5852160" y="5225634"/>
                <a:ext cx="3200400" cy="978733"/>
              </a:xfrm>
              <a:prstGeom prst="trapezoid">
                <a:avLst/>
              </a:prstGeom>
              <a:solidFill>
                <a:srgbClr val="9FA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424836" y="5289756"/>
                <a:ext cx="2055050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예방약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7" name="직사각형 56"/>
            <p:cNvSpPr/>
            <p:nvPr/>
          </p:nvSpPr>
          <p:spPr>
            <a:xfrm>
              <a:off x="5412625" y="9928386"/>
              <a:ext cx="13900632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없음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729209" y="10762665"/>
            <a:ext cx="17532882" cy="1089529"/>
            <a:chOff x="1780375" y="11401214"/>
            <a:chExt cx="17532882" cy="1089529"/>
          </a:xfrm>
        </p:grpSpPr>
        <p:grpSp>
          <p:nvGrpSpPr>
            <p:cNvPr id="58" name="그룹 57"/>
            <p:cNvGrpSpPr/>
            <p:nvPr/>
          </p:nvGrpSpPr>
          <p:grpSpPr>
            <a:xfrm>
              <a:off x="1780375" y="11420844"/>
              <a:ext cx="3200400" cy="978733"/>
              <a:chOff x="5852160" y="5225634"/>
              <a:chExt cx="3200400" cy="978733"/>
            </a:xfrm>
          </p:grpSpPr>
          <p:sp>
            <p:nvSpPr>
              <p:cNvPr id="59" name="사다리꼴 58"/>
              <p:cNvSpPr/>
              <p:nvPr/>
            </p:nvSpPr>
            <p:spPr>
              <a:xfrm>
                <a:off x="5852160" y="5225634"/>
                <a:ext cx="3200400" cy="978733"/>
              </a:xfrm>
              <a:prstGeom prst="trapezoid">
                <a:avLst/>
              </a:prstGeom>
              <a:solidFill>
                <a:srgbClr val="9FA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750245" y="5289756"/>
                <a:ext cx="140423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특징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61" name="직사각형 60"/>
            <p:cNvSpPr/>
            <p:nvPr/>
          </p:nvSpPr>
          <p:spPr>
            <a:xfrm>
              <a:off x="5412625" y="11401214"/>
              <a:ext cx="13900632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계절 내내 걸릴 수 있음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390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310" y="2193135"/>
            <a:ext cx="1191203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세상에서 나를 가장 사랑하고 정성껏 키워 주시는 부모님께 감사한 마음을 담아 편지를 써 보세요."/>
          <p:cNvSpPr txBox="1"/>
          <p:nvPr/>
        </p:nvSpPr>
        <p:spPr>
          <a:xfrm>
            <a:off x="2837317" y="1729010"/>
            <a:ext cx="18585459" cy="291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다음 표를 읽고 예</a:t>
            </a:r>
            <a:r>
              <a:rPr lang="en-US" altLang="ko-KR" sz="5500" dirty="0"/>
              <a:t>, </a:t>
            </a:r>
            <a:r>
              <a:rPr lang="ko-KR" altLang="en-US" sz="5500" dirty="0"/>
              <a:t>아니오 칸에 </a:t>
            </a:r>
            <a:r>
              <a:rPr lang="en-US" altLang="ko-KR" sz="5500" dirty="0" smtClean="0"/>
              <a:t>O</a:t>
            </a:r>
            <a:r>
              <a:rPr lang="ko-KR" altLang="en-US" sz="5500" dirty="0" smtClean="0"/>
              <a:t> </a:t>
            </a:r>
            <a:r>
              <a:rPr lang="ko-KR" altLang="en-US" sz="5500" dirty="0"/>
              <a:t>표시하여 나의 건강 상태를 확인해 보고</a:t>
            </a:r>
            <a:r>
              <a:rPr lang="en-US" altLang="ko-KR" sz="5500" dirty="0"/>
              <a:t>, </a:t>
            </a:r>
            <a:r>
              <a:rPr lang="ko-KR" altLang="en-US" sz="5500" dirty="0"/>
              <a:t>나의 건강을 위해 </a:t>
            </a:r>
            <a:r>
              <a:rPr lang="ko-KR" altLang="en-US" sz="5500" dirty="0" smtClean="0"/>
              <a:t>노력해야 할 </a:t>
            </a:r>
            <a:r>
              <a:rPr lang="ko-KR" altLang="en-US" sz="5500" dirty="0"/>
              <a:t>점이 무엇인지 점검해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grpSp>
        <p:nvGrpSpPr>
          <p:cNvPr id="7" name="그룹 6"/>
          <p:cNvGrpSpPr/>
          <p:nvPr/>
        </p:nvGrpSpPr>
        <p:grpSpPr>
          <a:xfrm>
            <a:off x="1672310" y="5397886"/>
            <a:ext cx="20785419" cy="6752884"/>
            <a:chOff x="2858488" y="5994364"/>
            <a:chExt cx="7384507" cy="2624540"/>
          </a:xfrm>
        </p:grpSpPr>
        <p:sp>
          <p:nvSpPr>
            <p:cNvPr id="31" name="직사각형 30"/>
            <p:cNvSpPr/>
            <p:nvPr/>
          </p:nvSpPr>
          <p:spPr>
            <a:xfrm>
              <a:off x="2858489" y="6425259"/>
              <a:ext cx="7373687" cy="21936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4"/>
            <a:srcRect l="3578" t="10799" r="73675" b="63449"/>
            <a:stretch/>
          </p:blipFill>
          <p:spPr>
            <a:xfrm>
              <a:off x="3148731" y="6924583"/>
              <a:ext cx="1549652" cy="1571505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5098534" y="6598024"/>
              <a:ext cx="2327707" cy="326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아침밥을 꼭 먹는다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5098534" y="7088018"/>
              <a:ext cx="2580651" cy="326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음식을 골고루 먹는다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5098534" y="7578011"/>
              <a:ext cx="3653482" cy="326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일주일에 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번 이상 운동을 한다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098534" y="8068005"/>
              <a:ext cx="3400538" cy="326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하루 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번 이상 양치질을 한다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65856" y="6552321"/>
              <a:ext cx="1411876" cy="326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신체적 건강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621548" y="6574592"/>
              <a:ext cx="324715" cy="326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예</a:t>
              </a:r>
              <a:endParaRPr lang="ko-KR" altLang="en-US" sz="5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183383" y="6582463"/>
              <a:ext cx="830604" cy="326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아니오</a:t>
              </a:r>
              <a:endParaRPr lang="ko-KR" altLang="en-US" sz="5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621548" y="7075384"/>
              <a:ext cx="324715" cy="326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예</a:t>
              </a:r>
              <a:endParaRPr lang="ko-KR" altLang="en-US" sz="5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174889" y="7083255"/>
              <a:ext cx="830604" cy="326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아니오</a:t>
              </a:r>
              <a:endParaRPr lang="ko-KR" altLang="en-US" sz="5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621548" y="7570791"/>
              <a:ext cx="324715" cy="326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예</a:t>
              </a:r>
              <a:endParaRPr lang="ko-KR" altLang="en-US" sz="5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201679" y="7578660"/>
              <a:ext cx="830604" cy="326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아니오</a:t>
              </a:r>
              <a:endParaRPr lang="ko-KR" altLang="en-US" sz="5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621548" y="8065607"/>
              <a:ext cx="324715" cy="326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예</a:t>
              </a:r>
              <a:endParaRPr lang="ko-KR" altLang="en-US" sz="5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201679" y="8073478"/>
              <a:ext cx="830604" cy="326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아니오</a:t>
              </a:r>
              <a:endParaRPr lang="ko-KR" altLang="en-US" sz="5400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82" name="그룹 81"/>
            <p:cNvGrpSpPr/>
            <p:nvPr/>
          </p:nvGrpSpPr>
          <p:grpSpPr>
            <a:xfrm>
              <a:off x="2858488" y="5997917"/>
              <a:ext cx="2166638" cy="435020"/>
              <a:chOff x="-1414705" y="2945129"/>
              <a:chExt cx="1796741" cy="360751"/>
            </a:xfrm>
          </p:grpSpPr>
          <p:sp>
            <p:nvSpPr>
              <p:cNvPr id="83" name="양쪽 모서리가 둥근 사각형 82"/>
              <p:cNvSpPr/>
              <p:nvPr/>
            </p:nvSpPr>
            <p:spPr>
              <a:xfrm>
                <a:off x="-1414705" y="2945129"/>
                <a:ext cx="1796741" cy="360751"/>
              </a:xfrm>
              <a:prstGeom prst="round2SameRect">
                <a:avLst>
                  <a:gd name="adj1" fmla="val 45038"/>
                  <a:gd name="adj2" fmla="val 0"/>
                </a:avLst>
              </a:prstGeom>
              <a:solidFill>
                <a:srgbClr val="A970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-1008142" y="2976455"/>
                <a:ext cx="962077" cy="270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건강 영역</a:t>
                </a:r>
                <a:endPara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85" name="그룹 84"/>
            <p:cNvGrpSpPr/>
            <p:nvPr/>
          </p:nvGrpSpPr>
          <p:grpSpPr>
            <a:xfrm>
              <a:off x="5008673" y="5998077"/>
              <a:ext cx="3101122" cy="431147"/>
              <a:chOff x="2517911" y="1889468"/>
              <a:chExt cx="2510533" cy="350209"/>
            </a:xfrm>
          </p:grpSpPr>
          <p:sp>
            <p:nvSpPr>
              <p:cNvPr id="86" name="양쪽 모서리가 둥근 사각형 85"/>
              <p:cNvSpPr/>
              <p:nvPr/>
            </p:nvSpPr>
            <p:spPr>
              <a:xfrm>
                <a:off x="2517911" y="1889468"/>
                <a:ext cx="2510533" cy="350209"/>
              </a:xfrm>
              <a:prstGeom prst="round2SameRect">
                <a:avLst>
                  <a:gd name="adj1" fmla="val 45038"/>
                  <a:gd name="adj2" fmla="val 0"/>
                </a:avLst>
              </a:prstGeom>
              <a:solidFill>
                <a:srgbClr val="A970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971419" y="1926193"/>
                <a:ext cx="1616837" cy="2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건강 생활 습관</a:t>
                </a:r>
                <a:endPara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88" name="그룹 87"/>
            <p:cNvGrpSpPr/>
            <p:nvPr/>
          </p:nvGrpSpPr>
          <p:grpSpPr>
            <a:xfrm>
              <a:off x="8109795" y="5994364"/>
              <a:ext cx="2133200" cy="680958"/>
              <a:chOff x="-1702144" y="3920846"/>
              <a:chExt cx="1769012" cy="564703"/>
            </a:xfrm>
          </p:grpSpPr>
          <p:sp>
            <p:nvSpPr>
              <p:cNvPr id="89" name="양쪽 모서리가 둥근 사각형 88"/>
              <p:cNvSpPr/>
              <p:nvPr/>
            </p:nvSpPr>
            <p:spPr>
              <a:xfrm>
                <a:off x="-1702144" y="3920846"/>
                <a:ext cx="1769012" cy="357321"/>
              </a:xfrm>
              <a:prstGeom prst="round2SameRect">
                <a:avLst>
                  <a:gd name="adj1" fmla="val 45038"/>
                  <a:gd name="adj2" fmla="val 0"/>
                </a:avLst>
              </a:prstGeom>
              <a:solidFill>
                <a:srgbClr val="A970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-1449956" y="3973691"/>
                <a:ext cx="1308578" cy="511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나의 건강 상태</a:t>
                </a:r>
                <a:endPara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6" name="타원 5"/>
            <p:cNvSpPr/>
            <p:nvPr/>
          </p:nvSpPr>
          <p:spPr>
            <a:xfrm>
              <a:off x="9197638" y="6584993"/>
              <a:ext cx="764148" cy="329416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93" name="타원 92"/>
            <p:cNvSpPr/>
            <p:nvPr/>
          </p:nvSpPr>
          <p:spPr>
            <a:xfrm>
              <a:off x="9218825" y="7048473"/>
              <a:ext cx="764148" cy="329416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94" name="타원 93"/>
            <p:cNvSpPr/>
            <p:nvPr/>
          </p:nvSpPr>
          <p:spPr>
            <a:xfrm>
              <a:off x="8398215" y="7611263"/>
              <a:ext cx="764148" cy="329416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95" name="타원 94"/>
            <p:cNvSpPr/>
            <p:nvPr/>
          </p:nvSpPr>
          <p:spPr>
            <a:xfrm>
              <a:off x="8419402" y="8074743"/>
              <a:ext cx="764148" cy="329416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pic>
        <p:nvPicPr>
          <p:cNvPr id="104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부모님께 감사 편지 쓰기"/>
          <p:cNvSpPr txBox="1"/>
          <p:nvPr/>
        </p:nvSpPr>
        <p:spPr>
          <a:xfrm>
            <a:off x="4571999" y="484984"/>
            <a:ext cx="7626097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나의 건강 상태 알아보기</a:t>
            </a:r>
          </a:p>
        </p:txBody>
      </p:sp>
      <p:pic>
        <p:nvPicPr>
          <p:cNvPr id="106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2498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7" name="그룹 106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108" name="그룹 107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110" name="이미지" descr="이미지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11" name="직사각형 110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109" name="직사각형 108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13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675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348525" y="1806096"/>
            <a:ext cx="21529404" cy="11196000"/>
            <a:chOff x="1348525" y="1806096"/>
            <a:chExt cx="21529404" cy="11196000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1348525" y="1806096"/>
              <a:ext cx="21529404" cy="11196000"/>
            </a:xfrm>
            <a:prstGeom prst="roundRect">
              <a:avLst>
                <a:gd name="adj" fmla="val 4755"/>
              </a:avLst>
            </a:prstGeom>
            <a:solidFill>
              <a:srgbClr val="FEF1E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3"/>
            <a:srcRect l="6525"/>
            <a:stretch/>
          </p:blipFill>
          <p:spPr>
            <a:xfrm flipH="1">
              <a:off x="19835873" y="7967466"/>
              <a:ext cx="2984366" cy="503463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19608800" y="9635067"/>
              <a:ext cx="626533" cy="2726266"/>
            </a:xfrm>
            <a:prstGeom prst="rect">
              <a:avLst/>
            </a:prstGeom>
            <a:solidFill>
              <a:srgbClr val="FEF1E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0235333" y="7823200"/>
              <a:ext cx="2584906" cy="270933"/>
            </a:xfrm>
            <a:prstGeom prst="rect">
              <a:avLst/>
            </a:prstGeom>
            <a:solidFill>
              <a:srgbClr val="FEF1E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0235333" y="12005733"/>
              <a:ext cx="491067" cy="996363"/>
            </a:xfrm>
            <a:prstGeom prst="rect">
              <a:avLst/>
            </a:prstGeom>
            <a:solidFill>
              <a:srgbClr val="FEF1E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0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감기의 증상을 살펴봐요</a:t>
              </a:r>
              <a:endParaRPr lang="ko-KR" altLang="en-US" sz="5500" dirty="0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34" name="그룹 33"/>
          <p:cNvGrpSpPr/>
          <p:nvPr/>
        </p:nvGrpSpPr>
        <p:grpSpPr>
          <a:xfrm>
            <a:off x="1735399" y="2079270"/>
            <a:ext cx="5400000" cy="1055601"/>
            <a:chOff x="2294965" y="2727505"/>
            <a:chExt cx="5400000" cy="1055601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2294965" y="2727505"/>
              <a:ext cx="5400000" cy="1055601"/>
            </a:xfrm>
            <a:prstGeom prst="roundRect">
              <a:avLst/>
            </a:prstGeom>
            <a:solidFill>
              <a:srgbClr val="EA542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14130" y="2830061"/>
              <a:ext cx="51616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독감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인플루엔자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729209" y="3271051"/>
            <a:ext cx="21148720" cy="2086725"/>
            <a:chOff x="1729209" y="3271051"/>
            <a:chExt cx="21148720" cy="2086725"/>
          </a:xfrm>
        </p:grpSpPr>
        <p:grpSp>
          <p:nvGrpSpPr>
            <p:cNvPr id="4" name="그룹 3"/>
            <p:cNvGrpSpPr/>
            <p:nvPr/>
          </p:nvGrpSpPr>
          <p:grpSpPr>
            <a:xfrm>
              <a:off x="1729209" y="3483299"/>
              <a:ext cx="3200400" cy="978733"/>
              <a:chOff x="5852160" y="5225634"/>
              <a:chExt cx="3200400" cy="978733"/>
            </a:xfrm>
          </p:grpSpPr>
          <p:sp>
            <p:nvSpPr>
              <p:cNvPr id="3" name="사다리꼴 2"/>
              <p:cNvSpPr/>
              <p:nvPr/>
            </p:nvSpPr>
            <p:spPr>
              <a:xfrm>
                <a:off x="5852160" y="5225634"/>
                <a:ext cx="3200400" cy="978733"/>
              </a:xfrm>
              <a:prstGeom prst="trapezoid">
                <a:avLst/>
              </a:prstGeom>
              <a:solidFill>
                <a:srgbClr val="9FA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750244" y="5289756"/>
                <a:ext cx="140423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원인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5361459" y="3271051"/>
              <a:ext cx="17516470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A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형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B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형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C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형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D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형의 인플루엔자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바이러스의 감염</a:t>
              </a:r>
              <a:endPara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(A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형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B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형 주로 감염을 일으킴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729209" y="9213142"/>
            <a:ext cx="17532882" cy="1109460"/>
            <a:chOff x="1729209" y="6748911"/>
            <a:chExt cx="17532882" cy="1109460"/>
          </a:xfrm>
        </p:grpSpPr>
        <p:grpSp>
          <p:nvGrpSpPr>
            <p:cNvPr id="46" name="그룹 45"/>
            <p:cNvGrpSpPr/>
            <p:nvPr/>
          </p:nvGrpSpPr>
          <p:grpSpPr>
            <a:xfrm>
              <a:off x="1729209" y="6748911"/>
              <a:ext cx="3200400" cy="978733"/>
              <a:chOff x="5852160" y="5225634"/>
              <a:chExt cx="3200400" cy="978733"/>
            </a:xfrm>
          </p:grpSpPr>
          <p:sp>
            <p:nvSpPr>
              <p:cNvPr id="47" name="사다리꼴 46"/>
              <p:cNvSpPr/>
              <p:nvPr/>
            </p:nvSpPr>
            <p:spPr>
              <a:xfrm>
                <a:off x="5852160" y="5225634"/>
                <a:ext cx="3200400" cy="978733"/>
              </a:xfrm>
              <a:prstGeom prst="trapezoid">
                <a:avLst/>
              </a:prstGeom>
              <a:solidFill>
                <a:srgbClr val="9FA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424836" y="5289756"/>
                <a:ext cx="2055050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합병증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49" name="직사각형 48"/>
            <p:cNvSpPr/>
            <p:nvPr/>
          </p:nvSpPr>
          <p:spPr>
            <a:xfrm>
              <a:off x="5361459" y="6768842"/>
              <a:ext cx="13900632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폐렴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기저질환의 악화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중이염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기흉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등</a:t>
              </a:r>
            </a:p>
          </p:txBody>
        </p:sp>
      </p:grpSp>
      <p:sp>
        <p:nvSpPr>
          <p:cNvPr id="33" name="직사각형 32"/>
          <p:cNvSpPr/>
          <p:nvPr/>
        </p:nvSpPr>
        <p:spPr>
          <a:xfrm rot="777199">
            <a:off x="19590764" y="7485821"/>
            <a:ext cx="626533" cy="2726266"/>
          </a:xfrm>
          <a:prstGeom prst="rect">
            <a:avLst/>
          </a:prstGeom>
          <a:solidFill>
            <a:srgbClr val="FEF1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29209" y="5649737"/>
            <a:ext cx="20458320" cy="3083921"/>
            <a:chOff x="1729209" y="4697514"/>
            <a:chExt cx="20458320" cy="3083921"/>
          </a:xfrm>
        </p:grpSpPr>
        <p:grpSp>
          <p:nvGrpSpPr>
            <p:cNvPr id="42" name="그룹 41"/>
            <p:cNvGrpSpPr/>
            <p:nvPr/>
          </p:nvGrpSpPr>
          <p:grpSpPr>
            <a:xfrm>
              <a:off x="1729209" y="4899087"/>
              <a:ext cx="3200400" cy="978733"/>
              <a:chOff x="5852160" y="5225634"/>
              <a:chExt cx="3200400" cy="978733"/>
            </a:xfrm>
          </p:grpSpPr>
          <p:sp>
            <p:nvSpPr>
              <p:cNvPr id="43" name="사다리꼴 42"/>
              <p:cNvSpPr/>
              <p:nvPr/>
            </p:nvSpPr>
            <p:spPr>
              <a:xfrm>
                <a:off x="5852160" y="5225634"/>
                <a:ext cx="3200400" cy="978733"/>
              </a:xfrm>
              <a:prstGeom prst="trapezoid">
                <a:avLst/>
              </a:prstGeom>
              <a:solidFill>
                <a:srgbClr val="9FA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750245" y="5289756"/>
                <a:ext cx="140423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증상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45" name="직사각형 44"/>
            <p:cNvSpPr/>
            <p:nvPr/>
          </p:nvSpPr>
          <p:spPr>
            <a:xfrm>
              <a:off x="5361458" y="4697514"/>
              <a:ext cx="16826071" cy="308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5800" indent="-6858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전신 증상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호흡기 증상이 갑자기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시작됨</a:t>
              </a:r>
              <a:endPara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685800" indent="-6858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38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℃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이상의 고열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두통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근육통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피로감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인후통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콧물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endPara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코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막힘 등의 증상이 나타남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867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48525" y="1806096"/>
            <a:ext cx="21529404" cy="11196000"/>
            <a:chOff x="1348525" y="1806096"/>
            <a:chExt cx="21529404" cy="11196000"/>
          </a:xfrm>
        </p:grpSpPr>
        <p:grpSp>
          <p:nvGrpSpPr>
            <p:cNvPr id="32" name="그룹 31"/>
            <p:cNvGrpSpPr/>
            <p:nvPr/>
          </p:nvGrpSpPr>
          <p:grpSpPr>
            <a:xfrm>
              <a:off x="1348525" y="1806096"/>
              <a:ext cx="21529404" cy="11196000"/>
              <a:chOff x="1348525" y="1806096"/>
              <a:chExt cx="21529404" cy="11196000"/>
            </a:xfrm>
          </p:grpSpPr>
          <p:sp>
            <p:nvSpPr>
              <p:cNvPr id="33" name="모서리가 둥근 직사각형 32"/>
              <p:cNvSpPr/>
              <p:nvPr/>
            </p:nvSpPr>
            <p:spPr>
              <a:xfrm>
                <a:off x="1348525" y="1806096"/>
                <a:ext cx="21529404" cy="11196000"/>
              </a:xfrm>
              <a:prstGeom prst="roundRect">
                <a:avLst>
                  <a:gd name="adj" fmla="val 4755"/>
                </a:avLst>
              </a:prstGeom>
              <a:solidFill>
                <a:srgbClr val="FEF1E8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pic>
            <p:nvPicPr>
              <p:cNvPr id="34" name="그림 33"/>
              <p:cNvPicPr>
                <a:picLocks noChangeAspect="1"/>
              </p:cNvPicPr>
              <p:nvPr/>
            </p:nvPicPr>
            <p:blipFill rotWithShape="1">
              <a:blip r:embed="rId3"/>
              <a:srcRect l="6525"/>
              <a:stretch/>
            </p:blipFill>
            <p:spPr>
              <a:xfrm flipH="1">
                <a:off x="19835873" y="7967466"/>
                <a:ext cx="2984366" cy="5034630"/>
              </a:xfrm>
              <a:prstGeom prst="rect">
                <a:avLst/>
              </a:prstGeom>
            </p:spPr>
          </p:pic>
          <p:sp>
            <p:nvSpPr>
              <p:cNvPr id="35" name="직사각형 34"/>
              <p:cNvSpPr/>
              <p:nvPr/>
            </p:nvSpPr>
            <p:spPr>
              <a:xfrm>
                <a:off x="19608800" y="9635067"/>
                <a:ext cx="626533" cy="2726266"/>
              </a:xfrm>
              <a:prstGeom prst="rect">
                <a:avLst/>
              </a:prstGeom>
              <a:solidFill>
                <a:srgbClr val="FEF1E8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20235333" y="7823200"/>
                <a:ext cx="2584906" cy="270933"/>
              </a:xfrm>
              <a:prstGeom prst="rect">
                <a:avLst/>
              </a:prstGeom>
              <a:solidFill>
                <a:srgbClr val="FEF1E8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20235333" y="12005733"/>
                <a:ext cx="491067" cy="996363"/>
              </a:xfrm>
              <a:prstGeom prst="rect">
                <a:avLst/>
              </a:prstGeom>
              <a:solidFill>
                <a:srgbClr val="FEF1E8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 rot="764616">
              <a:off x="19522606" y="7858725"/>
              <a:ext cx="626533" cy="2726266"/>
            </a:xfrm>
            <a:prstGeom prst="rect">
              <a:avLst/>
            </a:prstGeom>
            <a:solidFill>
              <a:srgbClr val="FEF1E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0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감기의 증상을 살펴봐요</a:t>
              </a:r>
              <a:endParaRPr lang="ko-KR" altLang="en-US" sz="5500" dirty="0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1729209" y="6131443"/>
            <a:ext cx="17532882" cy="1089529"/>
            <a:chOff x="1729209" y="9262377"/>
            <a:chExt cx="17532882" cy="1089529"/>
          </a:xfrm>
        </p:grpSpPr>
        <p:grpSp>
          <p:nvGrpSpPr>
            <p:cNvPr id="54" name="그룹 53"/>
            <p:cNvGrpSpPr/>
            <p:nvPr/>
          </p:nvGrpSpPr>
          <p:grpSpPr>
            <a:xfrm>
              <a:off x="1729209" y="9367444"/>
              <a:ext cx="3200400" cy="978733"/>
              <a:chOff x="5852160" y="5225634"/>
              <a:chExt cx="3200400" cy="978733"/>
            </a:xfrm>
          </p:grpSpPr>
          <p:sp>
            <p:nvSpPr>
              <p:cNvPr id="55" name="사다리꼴 54"/>
              <p:cNvSpPr/>
              <p:nvPr/>
            </p:nvSpPr>
            <p:spPr>
              <a:xfrm>
                <a:off x="5852160" y="5225634"/>
                <a:ext cx="3200400" cy="978733"/>
              </a:xfrm>
              <a:prstGeom prst="trapezoid">
                <a:avLst/>
              </a:prstGeom>
              <a:solidFill>
                <a:srgbClr val="9FA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424836" y="5289756"/>
                <a:ext cx="2055050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예방약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7" name="직사각형 56"/>
            <p:cNvSpPr/>
            <p:nvPr/>
          </p:nvSpPr>
          <p:spPr>
            <a:xfrm>
              <a:off x="5361459" y="9262377"/>
              <a:ext cx="13900632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매년 독감 예방 접종</a:t>
              </a: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729209" y="7780299"/>
            <a:ext cx="19875732" cy="5078313"/>
            <a:chOff x="1729209" y="10477683"/>
            <a:chExt cx="19875732" cy="5078313"/>
          </a:xfrm>
        </p:grpSpPr>
        <p:grpSp>
          <p:nvGrpSpPr>
            <p:cNvPr id="58" name="그룹 57"/>
            <p:cNvGrpSpPr/>
            <p:nvPr/>
          </p:nvGrpSpPr>
          <p:grpSpPr>
            <a:xfrm>
              <a:off x="1729209" y="10598378"/>
              <a:ext cx="3200400" cy="978733"/>
              <a:chOff x="5852160" y="5225634"/>
              <a:chExt cx="3200400" cy="978733"/>
            </a:xfrm>
          </p:grpSpPr>
          <p:sp>
            <p:nvSpPr>
              <p:cNvPr id="59" name="사다리꼴 58"/>
              <p:cNvSpPr/>
              <p:nvPr/>
            </p:nvSpPr>
            <p:spPr>
              <a:xfrm>
                <a:off x="5852160" y="5225634"/>
                <a:ext cx="3200400" cy="978733"/>
              </a:xfrm>
              <a:prstGeom prst="trapezoid">
                <a:avLst/>
              </a:prstGeom>
              <a:solidFill>
                <a:srgbClr val="9FA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750245" y="5289756"/>
                <a:ext cx="140423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특징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61" name="직사각형 60"/>
            <p:cNvSpPr/>
            <p:nvPr/>
          </p:nvSpPr>
          <p:spPr>
            <a:xfrm>
              <a:off x="5361459" y="10477683"/>
              <a:ext cx="16243482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주로 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11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월부터 이듬해 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 사이에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유행</a:t>
              </a:r>
              <a:endPara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(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유행 지속되기도 함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증상이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감기보다 심하며 감염 전파력이 매우 높음</a:t>
              </a:r>
            </a:p>
            <a:p>
              <a:pPr marL="571500" indent="-5715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병원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진료를 받고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의사의 진단에 따라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등교를</a:t>
              </a:r>
              <a:endPara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중지함</a:t>
              </a: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1735399" y="2079270"/>
            <a:ext cx="5400000" cy="1055601"/>
            <a:chOff x="2294965" y="2727505"/>
            <a:chExt cx="5400000" cy="1055601"/>
          </a:xfrm>
        </p:grpSpPr>
        <p:sp>
          <p:nvSpPr>
            <p:cNvPr id="63" name="모서리가 둥근 직사각형 62"/>
            <p:cNvSpPr/>
            <p:nvPr/>
          </p:nvSpPr>
          <p:spPr>
            <a:xfrm>
              <a:off x="2294965" y="2727505"/>
              <a:ext cx="5400000" cy="1055601"/>
            </a:xfrm>
            <a:prstGeom prst="roundRect">
              <a:avLst/>
            </a:prstGeom>
            <a:solidFill>
              <a:srgbClr val="EA542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14130" y="2830061"/>
              <a:ext cx="51616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독감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인플루엔자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1729209" y="3599116"/>
            <a:ext cx="18106664" cy="2086725"/>
            <a:chOff x="1729209" y="7924496"/>
            <a:chExt cx="18106664" cy="2086725"/>
          </a:xfrm>
        </p:grpSpPr>
        <p:grpSp>
          <p:nvGrpSpPr>
            <p:cNvPr id="40" name="그룹 39"/>
            <p:cNvGrpSpPr/>
            <p:nvPr/>
          </p:nvGrpSpPr>
          <p:grpSpPr>
            <a:xfrm>
              <a:off x="1729209" y="8038280"/>
              <a:ext cx="3200400" cy="978733"/>
              <a:chOff x="5852160" y="5225634"/>
              <a:chExt cx="3200400" cy="978733"/>
            </a:xfrm>
          </p:grpSpPr>
          <p:sp>
            <p:nvSpPr>
              <p:cNvPr id="42" name="사다리꼴 41"/>
              <p:cNvSpPr/>
              <p:nvPr/>
            </p:nvSpPr>
            <p:spPr>
              <a:xfrm>
                <a:off x="5852160" y="5225634"/>
                <a:ext cx="3200400" cy="978733"/>
              </a:xfrm>
              <a:prstGeom prst="trapezoid">
                <a:avLst/>
              </a:prstGeom>
              <a:solidFill>
                <a:srgbClr val="9FA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424836" y="5289756"/>
                <a:ext cx="2055050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치료약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41" name="직사각형 40"/>
            <p:cNvSpPr/>
            <p:nvPr/>
          </p:nvSpPr>
          <p:spPr>
            <a:xfrm>
              <a:off x="5346869" y="7924496"/>
              <a:ext cx="14489004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항바이러스제 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타미플루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리렌자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조플루자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페라미플루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685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050967" y="2739726"/>
            <a:ext cx="8597158" cy="1049462"/>
            <a:chOff x="1708072" y="2299993"/>
            <a:chExt cx="8597158" cy="1049462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3"/>
            <a:srcRect r="80277"/>
            <a:stretch/>
          </p:blipFill>
          <p:spPr>
            <a:xfrm>
              <a:off x="1708072" y="2299993"/>
              <a:ext cx="1157225" cy="1049462"/>
            </a:xfrm>
            <a:prstGeom prst="rect">
              <a:avLst/>
            </a:prstGeom>
          </p:spPr>
        </p:pic>
        <p:sp>
          <p:nvSpPr>
            <p:cNvPr id="25" name="직사각형 24"/>
            <p:cNvSpPr/>
            <p:nvPr/>
          </p:nvSpPr>
          <p:spPr>
            <a:xfrm>
              <a:off x="2892623" y="2488726"/>
              <a:ext cx="7412607" cy="854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500" b="1" dirty="0" smtClean="0">
                  <a:solidFill>
                    <a:srgbClr val="5E2F8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감기에 걸리는 이유 알기</a:t>
              </a:r>
              <a:endParaRPr lang="ko-KR" altLang="en-US" sz="5500" b="1" dirty="0">
                <a:solidFill>
                  <a:srgbClr val="5E2F8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1078293" y="3782539"/>
            <a:ext cx="19562501" cy="1213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lnSpc>
                <a:spcPct val="150000"/>
              </a:lnSpc>
              <a:defRPr sz="5400"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sz="5500" b="1" dirty="0">
                <a:solidFill>
                  <a:srgbClr val="5E2F8F"/>
                </a:solidFill>
                <a:sym typeface="나눔고딕"/>
              </a:rPr>
              <a:t>초성을 단어로 완성하여 감기에 걸리는 이유를 알아보세요</a:t>
            </a:r>
            <a:r>
              <a:rPr lang="en-US" altLang="ko-KR" sz="5500" b="1" dirty="0">
                <a:solidFill>
                  <a:srgbClr val="5E2F8F"/>
                </a:solidFill>
                <a:sym typeface="나눔고딕"/>
              </a:rPr>
              <a:t>.</a:t>
            </a:r>
            <a:endParaRPr lang="en-US" altLang="ko-KR" sz="5500" b="1" dirty="0">
              <a:solidFill>
                <a:srgbClr val="5E2F8F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1078293" y="5392981"/>
            <a:ext cx="22254741" cy="4253043"/>
          </a:xfrm>
          <a:prstGeom prst="roundRect">
            <a:avLst>
              <a:gd name="adj" fmla="val 12030"/>
            </a:avLst>
          </a:prstGeom>
          <a:solidFill>
            <a:srgbClr val="F6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66772" y="5556014"/>
            <a:ext cx="225933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공기와 손을 통해 눈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입으로 내 몸에 들어온 감기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    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20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는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몸의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이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떨어졌을 때 감기에 더 쉽게 걸리게 합니다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6974877" y="5828924"/>
            <a:ext cx="1391825" cy="1391825"/>
            <a:chOff x="16522098" y="4742758"/>
            <a:chExt cx="1391825" cy="1391825"/>
          </a:xfrm>
        </p:grpSpPr>
        <p:sp>
          <p:nvSpPr>
            <p:cNvPr id="4" name="타원 3"/>
            <p:cNvSpPr/>
            <p:nvPr/>
          </p:nvSpPr>
          <p:spPr>
            <a:xfrm>
              <a:off x="16522098" y="4742758"/>
              <a:ext cx="1391825" cy="139182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6770777" y="5046255"/>
              <a:ext cx="835486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바</a:t>
              </a:r>
              <a:endParaRPr lang="ko-KR" altLang="en-US" sz="5400" dirty="0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8446292" y="5828924"/>
            <a:ext cx="1391825" cy="1391825"/>
            <a:chOff x="16522098" y="4742758"/>
            <a:chExt cx="1391825" cy="1391825"/>
          </a:xfrm>
        </p:grpSpPr>
        <p:sp>
          <p:nvSpPr>
            <p:cNvPr id="31" name="타원 30"/>
            <p:cNvSpPr/>
            <p:nvPr/>
          </p:nvSpPr>
          <p:spPr>
            <a:xfrm>
              <a:off x="16522098" y="4742758"/>
              <a:ext cx="1391825" cy="139182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6770777" y="5046255"/>
              <a:ext cx="835486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</a:t>
              </a:r>
              <a:endParaRPr lang="ko-KR" altLang="en-US" sz="5400" dirty="0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19935662" y="5828924"/>
            <a:ext cx="1391825" cy="1391825"/>
            <a:chOff x="16522098" y="4742758"/>
            <a:chExt cx="1391825" cy="1391825"/>
          </a:xfrm>
        </p:grpSpPr>
        <p:sp>
          <p:nvSpPr>
            <p:cNvPr id="36" name="타원 35"/>
            <p:cNvSpPr/>
            <p:nvPr/>
          </p:nvSpPr>
          <p:spPr>
            <a:xfrm>
              <a:off x="16522098" y="4742758"/>
              <a:ext cx="1391825" cy="139182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6770777" y="5046255"/>
              <a:ext cx="835486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러</a:t>
              </a:r>
              <a:endParaRPr lang="ko-KR" altLang="en-US" sz="5400" dirty="0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21407077" y="5828924"/>
            <a:ext cx="1391825" cy="1391825"/>
            <a:chOff x="16522098" y="4742758"/>
            <a:chExt cx="1391825" cy="1391825"/>
          </a:xfrm>
        </p:grpSpPr>
        <p:sp>
          <p:nvSpPr>
            <p:cNvPr id="39" name="타원 38"/>
            <p:cNvSpPr/>
            <p:nvPr/>
          </p:nvSpPr>
          <p:spPr>
            <a:xfrm>
              <a:off x="16522098" y="4742758"/>
              <a:ext cx="1391825" cy="139182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6770777" y="5046255"/>
              <a:ext cx="835486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스</a:t>
              </a:r>
              <a:endParaRPr lang="ko-KR" altLang="en-US" sz="5400" dirty="0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4888133" y="7453533"/>
            <a:ext cx="1391825" cy="1391825"/>
            <a:chOff x="16522098" y="4742758"/>
            <a:chExt cx="1391825" cy="1391825"/>
          </a:xfrm>
        </p:grpSpPr>
        <p:sp>
          <p:nvSpPr>
            <p:cNvPr id="42" name="타원 41"/>
            <p:cNvSpPr/>
            <p:nvPr/>
          </p:nvSpPr>
          <p:spPr>
            <a:xfrm>
              <a:off x="16522098" y="4742758"/>
              <a:ext cx="1391825" cy="139182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794822" y="5046255"/>
              <a:ext cx="787395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0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면</a:t>
              </a:r>
              <a:endParaRPr lang="ko-KR" altLang="en-US" sz="5000" dirty="0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6359548" y="7453533"/>
            <a:ext cx="1391825" cy="1391825"/>
            <a:chOff x="16522098" y="4742758"/>
            <a:chExt cx="1391825" cy="1391825"/>
          </a:xfrm>
        </p:grpSpPr>
        <p:sp>
          <p:nvSpPr>
            <p:cNvPr id="45" name="타원 44"/>
            <p:cNvSpPr/>
            <p:nvPr/>
          </p:nvSpPr>
          <p:spPr>
            <a:xfrm>
              <a:off x="16522098" y="4742758"/>
              <a:ext cx="1391825" cy="139182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6794822" y="5046255"/>
              <a:ext cx="787395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0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역</a:t>
              </a:r>
              <a:endParaRPr lang="ko-KR" altLang="en-US" sz="5000" dirty="0"/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7848918" y="7453533"/>
            <a:ext cx="1391825" cy="1391825"/>
            <a:chOff x="16522098" y="4742758"/>
            <a:chExt cx="1391825" cy="1391825"/>
          </a:xfrm>
        </p:grpSpPr>
        <p:sp>
          <p:nvSpPr>
            <p:cNvPr id="48" name="타원 47"/>
            <p:cNvSpPr/>
            <p:nvPr/>
          </p:nvSpPr>
          <p:spPr>
            <a:xfrm>
              <a:off x="16522098" y="4742758"/>
              <a:ext cx="1391825" cy="139182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6794822" y="5046255"/>
              <a:ext cx="787395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0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력</a:t>
              </a:r>
              <a:endParaRPr lang="ko-KR" altLang="en-US" sz="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3994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1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감기를 예방하는 생활 습관을 실천해요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1961057" y="2840104"/>
            <a:ext cx="19165393" cy="3455988"/>
            <a:chOff x="1961057" y="1943634"/>
            <a:chExt cx="19165393" cy="3455988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3"/>
            <a:srcRect l="2337" t="8608" r="68211" b="59950"/>
            <a:stretch/>
          </p:blipFill>
          <p:spPr>
            <a:xfrm>
              <a:off x="1961057" y="1943634"/>
              <a:ext cx="5047248" cy="3455988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8169486" y="2289166"/>
              <a:ext cx="12956964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날씨에 맞는 의복으로 체온을 보호해요.</a:t>
              </a: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따뜻한 물을 자주 마셔요.</a:t>
              </a: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686635" y="8253552"/>
            <a:ext cx="16212420" cy="3662897"/>
            <a:chOff x="1686635" y="5295199"/>
            <a:chExt cx="16212420" cy="3662897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3"/>
            <a:srcRect l="34967" t="8608" r="34223" b="59950"/>
            <a:stretch/>
          </p:blipFill>
          <p:spPr>
            <a:xfrm>
              <a:off x="1686635" y="5295199"/>
              <a:ext cx="5596093" cy="3662897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8117628" y="6317386"/>
              <a:ext cx="9781427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손을 자주 깨끗하게 씻어요. </a:t>
              </a:r>
              <a:endParaRPr lang="ko-KR" alt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4038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1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감기를 예방하는 생활 습관을 실천해요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3" name="직사각형 2"/>
          <p:cNvSpPr/>
          <p:nvPr/>
        </p:nvSpPr>
        <p:spPr>
          <a:xfrm>
            <a:off x="8169486" y="3185636"/>
            <a:ext cx="1295696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규칙적으로 운동해요.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균형 잡힌 영양을 섭취해요.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117628" y="8935080"/>
            <a:ext cx="9781427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기침 예절을 지켜요.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마스크를 써요.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rcRect l="68718" t="92" r="472" b="59951"/>
          <a:stretch/>
        </p:blipFill>
        <p:spPr>
          <a:xfrm>
            <a:off x="2039103" y="2363226"/>
            <a:ext cx="4891156" cy="406855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rcRect l="2337" t="55881" r="67763" b="10385"/>
          <a:stretch/>
        </p:blipFill>
        <p:spPr>
          <a:xfrm>
            <a:off x="2188369" y="8423266"/>
            <a:ext cx="4592624" cy="332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67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1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/>
                <a:t>감기를 예방하는 생활 습관을 실천해요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E77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3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3" name="직사각형 2"/>
          <p:cNvSpPr/>
          <p:nvPr/>
        </p:nvSpPr>
        <p:spPr>
          <a:xfrm>
            <a:off x="8169486" y="3185636"/>
            <a:ext cx="1295696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자주 환기해요. </a:t>
            </a:r>
            <a:endParaRPr lang="en-US" altLang="ko-KR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실내 온도와 습도를 적절히 유지해요.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117628" y="9275739"/>
            <a:ext cx="9781427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충분한 수면과 휴식을 취해요.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l="34967" t="55007" r="34223" b="11695"/>
          <a:stretch/>
        </p:blipFill>
        <p:spPr>
          <a:xfrm>
            <a:off x="2039103" y="2862907"/>
            <a:ext cx="4586073" cy="317898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l="68718" t="54788" r="472" b="9513"/>
          <a:stretch/>
        </p:blipFill>
        <p:spPr>
          <a:xfrm>
            <a:off x="2124292" y="8206505"/>
            <a:ext cx="4656701" cy="34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46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310" y="1802480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세상에서 나를 가장 사랑하고 정성껏 키워 주시는 부모님께 감사한 마음을 담아 편지를 써 보세요."/>
          <p:cNvSpPr txBox="1"/>
          <p:nvPr/>
        </p:nvSpPr>
        <p:spPr>
          <a:xfrm>
            <a:off x="2837318" y="1611764"/>
            <a:ext cx="17370922" cy="213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감기 바이러스의 특성에 맞는 감기 예방 생활 습관을 서로 연결해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10458354" y="7023474"/>
            <a:ext cx="2731412" cy="3299254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직선 연결선 7"/>
          <p:cNvCxnSpPr/>
          <p:nvPr/>
        </p:nvCxnSpPr>
        <p:spPr>
          <a:xfrm flipH="1">
            <a:off x="10420254" y="7023474"/>
            <a:ext cx="2880391" cy="3299254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모서리가 둥근 직사각형 30"/>
          <p:cNvSpPr/>
          <p:nvPr/>
        </p:nvSpPr>
        <p:spPr>
          <a:xfrm>
            <a:off x="2659880" y="4170073"/>
            <a:ext cx="7200000" cy="1080000"/>
          </a:xfrm>
          <a:prstGeom prst="roundRect">
            <a:avLst>
              <a:gd name="adj" fmla="val 50000"/>
            </a:avLst>
          </a:prstGeom>
          <a:solidFill>
            <a:srgbClr val="90C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2659881" y="5601472"/>
            <a:ext cx="7140678" cy="2926800"/>
          </a:xfrm>
          <a:prstGeom prst="roundRect">
            <a:avLst>
              <a:gd name="adj" fmla="val 10413"/>
            </a:avLst>
          </a:prstGeom>
          <a:solidFill>
            <a:schemeClr val="bg1"/>
          </a:solidFill>
          <a:ln w="28575">
            <a:solidFill>
              <a:srgbClr val="90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3044897" y="4100378"/>
            <a:ext cx="6429965" cy="1089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감기 바이러스의 특징</a:t>
            </a:r>
            <a:endParaRPr lang="ko-KR" altLang="en-US" sz="5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16323" y="6063059"/>
            <a:ext cx="4671472" cy="2003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코와 입을 통해 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들어와요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659881" y="8976421"/>
            <a:ext cx="7140678" cy="2926800"/>
          </a:xfrm>
          <a:prstGeom prst="roundRect">
            <a:avLst>
              <a:gd name="adj" fmla="val 10413"/>
            </a:avLst>
          </a:prstGeom>
          <a:solidFill>
            <a:schemeClr val="bg1"/>
          </a:solidFill>
          <a:ln w="28575">
            <a:solidFill>
              <a:srgbClr val="90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979629" y="9396456"/>
            <a:ext cx="5989140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손을 통해 다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른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사람에게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옮겨 가요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13729896" y="4170073"/>
            <a:ext cx="8640000" cy="1080000"/>
          </a:xfrm>
          <a:prstGeom prst="roundRect">
            <a:avLst>
              <a:gd name="adj" fmla="val 50000"/>
            </a:avLst>
          </a:prstGeom>
          <a:solidFill>
            <a:srgbClr val="8CC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13729900" y="5601472"/>
            <a:ext cx="8639996" cy="2926800"/>
          </a:xfrm>
          <a:prstGeom prst="roundRect">
            <a:avLst>
              <a:gd name="adj" fmla="val 10413"/>
            </a:avLst>
          </a:prstGeom>
          <a:solidFill>
            <a:schemeClr val="bg1"/>
          </a:solidFill>
          <a:ln w="28575">
            <a:solidFill>
              <a:srgbClr val="8CC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14862819" y="4129985"/>
            <a:ext cx="6374153" cy="108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감기 예방 생활 습관</a:t>
            </a:r>
            <a:endParaRPr lang="ko-KR" altLang="en-US" sz="5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057318" y="6021509"/>
            <a:ext cx="748925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올바른 방법으로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손을 자주 씻어요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13729900" y="8976419"/>
            <a:ext cx="8639996" cy="2926800"/>
          </a:xfrm>
          <a:prstGeom prst="roundRect">
            <a:avLst>
              <a:gd name="adj" fmla="val 10413"/>
            </a:avLst>
          </a:prstGeom>
          <a:solidFill>
            <a:schemeClr val="bg1"/>
          </a:solidFill>
          <a:ln w="28575">
            <a:solidFill>
              <a:srgbClr val="8CC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14057318" y="9317384"/>
            <a:ext cx="733351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마스크를 써요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실내 공기를 환기해요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10234235" y="6799885"/>
            <a:ext cx="448238" cy="476211"/>
          </a:xfrm>
          <a:prstGeom prst="ellipse">
            <a:avLst/>
          </a:prstGeom>
          <a:solidFill>
            <a:srgbClr val="90C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/>
          <p:cNvSpPr/>
          <p:nvPr/>
        </p:nvSpPr>
        <p:spPr>
          <a:xfrm>
            <a:off x="12998474" y="6799885"/>
            <a:ext cx="448238" cy="476211"/>
          </a:xfrm>
          <a:prstGeom prst="ellipse">
            <a:avLst/>
          </a:prstGeom>
          <a:solidFill>
            <a:srgbClr val="8CC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/>
          <p:cNvSpPr/>
          <p:nvPr/>
        </p:nvSpPr>
        <p:spPr>
          <a:xfrm>
            <a:off x="10234235" y="10162347"/>
            <a:ext cx="448238" cy="476211"/>
          </a:xfrm>
          <a:prstGeom prst="ellipse">
            <a:avLst/>
          </a:prstGeom>
          <a:solidFill>
            <a:srgbClr val="90C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/>
          <p:cNvSpPr/>
          <p:nvPr/>
        </p:nvSpPr>
        <p:spPr>
          <a:xfrm>
            <a:off x="12998474" y="10162347"/>
            <a:ext cx="448238" cy="476211"/>
          </a:xfrm>
          <a:prstGeom prst="ellipse">
            <a:avLst/>
          </a:prstGeom>
          <a:solidFill>
            <a:srgbClr val="8CC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8" name="그림 87"/>
          <p:cNvPicPr>
            <a:picLocks noChangeAspect="1"/>
          </p:cNvPicPr>
          <p:nvPr/>
        </p:nvPicPr>
        <p:blipFill rotWithShape="1">
          <a:blip r:embed="rId4"/>
          <a:srcRect b="8479"/>
          <a:stretch/>
        </p:blipFill>
        <p:spPr>
          <a:xfrm>
            <a:off x="19968739" y="6098379"/>
            <a:ext cx="2117969" cy="1850191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3002" y="9309903"/>
            <a:ext cx="1726228" cy="1918466"/>
          </a:xfrm>
          <a:prstGeom prst="rect">
            <a:avLst/>
          </a:prstGeom>
        </p:spPr>
      </p:pic>
      <p:pic>
        <p:nvPicPr>
          <p:cNvPr id="93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부모님께 감사 편지 쓰기"/>
          <p:cNvSpPr txBox="1"/>
          <p:nvPr/>
        </p:nvSpPr>
        <p:spPr>
          <a:xfrm>
            <a:off x="4500566" y="463373"/>
            <a:ext cx="7626097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감기를 알고 건강 지키기</a:t>
            </a:r>
          </a:p>
        </p:txBody>
      </p:sp>
      <p:pic>
        <p:nvPicPr>
          <p:cNvPr id="95" name="이미지" descr="이미지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032498" y="2322046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" name="그룹 95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97" name="그룹 96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99" name="이미지" descr="이미지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00" name="직사각형 99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98" name="직사각형 97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19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958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endCxn id="63" idx="1"/>
          </p:cNvCxnSpPr>
          <p:nvPr/>
        </p:nvCxnSpPr>
        <p:spPr>
          <a:xfrm>
            <a:off x="10418191" y="3371045"/>
            <a:ext cx="2645926" cy="3817476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직선 연결선 7"/>
          <p:cNvCxnSpPr>
            <a:stCxn id="67" idx="3"/>
          </p:cNvCxnSpPr>
          <p:nvPr/>
        </p:nvCxnSpPr>
        <p:spPr>
          <a:xfrm flipH="1">
            <a:off x="10413906" y="3525297"/>
            <a:ext cx="2650211" cy="7596738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모서리가 둥근 직사각형 31"/>
          <p:cNvSpPr/>
          <p:nvPr/>
        </p:nvSpPr>
        <p:spPr>
          <a:xfrm>
            <a:off x="2659881" y="1693270"/>
            <a:ext cx="7140678" cy="3456583"/>
          </a:xfrm>
          <a:prstGeom prst="roundRect">
            <a:avLst>
              <a:gd name="adj" fmla="val 10413"/>
            </a:avLst>
          </a:prstGeom>
          <a:solidFill>
            <a:schemeClr val="bg1"/>
          </a:solidFill>
          <a:ln w="28575">
            <a:solidFill>
              <a:srgbClr val="90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924956" y="1974556"/>
            <a:ext cx="602137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호흡기가 건조하면 </a:t>
            </a:r>
            <a:r>
              <a:rPr lang="ko-KR" altLang="en-US" sz="5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몸속으로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쉽게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들어와요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659881" y="5491935"/>
            <a:ext cx="7140678" cy="3456000"/>
          </a:xfrm>
          <a:prstGeom prst="roundRect">
            <a:avLst>
              <a:gd name="adj" fmla="val 10413"/>
            </a:avLst>
          </a:prstGeom>
          <a:solidFill>
            <a:schemeClr val="bg1"/>
          </a:solidFill>
          <a:ln w="28575">
            <a:solidFill>
              <a:srgbClr val="90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979628" y="5682563"/>
            <a:ext cx="6768495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일교차가 커져 체온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균형이 깨질 때 몸 속으로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쉽게 들어와요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13729900" y="1693270"/>
            <a:ext cx="8639996" cy="3456583"/>
          </a:xfrm>
          <a:prstGeom prst="roundRect">
            <a:avLst>
              <a:gd name="adj" fmla="val 10413"/>
            </a:avLst>
          </a:prstGeom>
          <a:solidFill>
            <a:schemeClr val="bg1"/>
          </a:solidFill>
          <a:ln w="28575">
            <a:solidFill>
              <a:srgbClr val="8CC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14136571" y="1964027"/>
            <a:ext cx="74892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운동과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영양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섭취로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면역력을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높여요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13729900" y="5491935"/>
            <a:ext cx="8639996" cy="3456000"/>
          </a:xfrm>
          <a:prstGeom prst="roundRect">
            <a:avLst>
              <a:gd name="adj" fmla="val 10413"/>
            </a:avLst>
          </a:prstGeom>
          <a:solidFill>
            <a:schemeClr val="bg1"/>
          </a:solidFill>
          <a:ln w="28575">
            <a:solidFill>
              <a:srgbClr val="8CC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14057318" y="5682563"/>
            <a:ext cx="733351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실내 온도와 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습도를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적절히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유지해요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3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0812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부모님께 감사 편지 쓰기"/>
          <p:cNvSpPr txBox="1"/>
          <p:nvPr/>
        </p:nvSpPr>
        <p:spPr>
          <a:xfrm>
            <a:off x="4500566" y="463373"/>
            <a:ext cx="7626097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감기를 알고 건강 지키기</a:t>
            </a:r>
          </a:p>
        </p:txBody>
      </p:sp>
      <p:pic>
        <p:nvPicPr>
          <p:cNvPr id="95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32498" y="2322046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" name="그룹 95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97" name="그룹 96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99" name="이미지" descr="이미지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00" name="직사각형 99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98" name="직사각형 97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19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2659881" y="9343163"/>
            <a:ext cx="7140678" cy="3456000"/>
          </a:xfrm>
          <a:prstGeom prst="roundRect">
            <a:avLst>
              <a:gd name="adj" fmla="val 10413"/>
            </a:avLst>
          </a:prstGeom>
          <a:solidFill>
            <a:schemeClr val="bg1"/>
          </a:solidFill>
          <a:ln w="28575">
            <a:solidFill>
              <a:srgbClr val="90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979629" y="9529202"/>
            <a:ext cx="6189217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면역력이 약해지면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몸 속으로 쉽게 들어와요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13729900" y="9343163"/>
            <a:ext cx="8639996" cy="3456000"/>
          </a:xfrm>
          <a:prstGeom prst="roundRect">
            <a:avLst>
              <a:gd name="adj" fmla="val 10413"/>
            </a:avLst>
          </a:prstGeom>
          <a:solidFill>
            <a:schemeClr val="bg1"/>
          </a:solidFill>
          <a:ln w="28575">
            <a:solidFill>
              <a:srgbClr val="8CC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057318" y="9529202"/>
            <a:ext cx="733351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체온을 보호해요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따뜻한 물을 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마셔요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7614" y="2222260"/>
            <a:ext cx="2884749" cy="2522266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700" y="6113020"/>
            <a:ext cx="3124396" cy="2386931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60862" y="10183218"/>
            <a:ext cx="2698251" cy="1877634"/>
          </a:xfrm>
          <a:prstGeom prst="rect">
            <a:avLst/>
          </a:prstGeom>
        </p:spPr>
      </p:pic>
      <p:cxnSp>
        <p:nvCxnSpPr>
          <p:cNvPr id="55" name="직선 연결선 54"/>
          <p:cNvCxnSpPr>
            <a:endCxn id="65" idx="1"/>
          </p:cNvCxnSpPr>
          <p:nvPr/>
        </p:nvCxnSpPr>
        <p:spPr>
          <a:xfrm>
            <a:off x="10458354" y="7306485"/>
            <a:ext cx="2605763" cy="3648844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타원 61"/>
          <p:cNvSpPr/>
          <p:nvPr/>
        </p:nvSpPr>
        <p:spPr>
          <a:xfrm>
            <a:off x="10234235" y="7118782"/>
            <a:ext cx="448238" cy="476211"/>
          </a:xfrm>
          <a:prstGeom prst="ellipse">
            <a:avLst/>
          </a:prstGeom>
          <a:solidFill>
            <a:srgbClr val="90C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12998474" y="7118782"/>
            <a:ext cx="448238" cy="476211"/>
          </a:xfrm>
          <a:prstGeom prst="ellipse">
            <a:avLst/>
          </a:prstGeom>
          <a:solidFill>
            <a:srgbClr val="8CC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10234235" y="10885590"/>
            <a:ext cx="448238" cy="476211"/>
          </a:xfrm>
          <a:prstGeom prst="ellipse">
            <a:avLst/>
          </a:prstGeom>
          <a:solidFill>
            <a:srgbClr val="90C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12998474" y="10885590"/>
            <a:ext cx="448238" cy="476211"/>
          </a:xfrm>
          <a:prstGeom prst="ellipse">
            <a:avLst/>
          </a:prstGeom>
          <a:solidFill>
            <a:srgbClr val="8CC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10234235" y="3118825"/>
            <a:ext cx="448238" cy="476211"/>
          </a:xfrm>
          <a:prstGeom prst="ellipse">
            <a:avLst/>
          </a:prstGeom>
          <a:solidFill>
            <a:srgbClr val="90C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12998474" y="3118825"/>
            <a:ext cx="448238" cy="476211"/>
          </a:xfrm>
          <a:prstGeom prst="ellipse">
            <a:avLst/>
          </a:prstGeom>
          <a:solidFill>
            <a:srgbClr val="8CC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144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310" y="1859252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세상에서 나를 가장 사랑하고 정성껏 키워 주시는 부모님께 감사한 마음을 담아 편지를 써 보세요."/>
          <p:cNvSpPr txBox="1"/>
          <p:nvPr/>
        </p:nvSpPr>
        <p:spPr>
          <a:xfrm>
            <a:off x="2837318" y="1668537"/>
            <a:ext cx="19195180" cy="912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손 씻기 </a:t>
            </a:r>
            <a:r>
              <a:rPr lang="ko-KR" altLang="en-US" sz="5500" dirty="0" err="1"/>
              <a:t>뷰박스를</a:t>
            </a:r>
            <a:r>
              <a:rPr lang="ko-KR" altLang="en-US" sz="5500" dirty="0"/>
              <a:t> 통해 나의 손 씻기 결과를 확인해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pic>
        <p:nvPicPr>
          <p:cNvPr id="54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310" y="2991928"/>
            <a:ext cx="1113337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세상에서 나를 가장 사랑하고 정성껏 키워 주시는 부모님께 감사한 마음을 담아 편지를 써 보세요."/>
          <p:cNvSpPr txBox="1"/>
          <p:nvPr/>
        </p:nvSpPr>
        <p:spPr>
          <a:xfrm>
            <a:off x="2837318" y="2801212"/>
            <a:ext cx="19195180" cy="2092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 err="1"/>
              <a:t>뷰박스</a:t>
            </a:r>
            <a:r>
              <a:rPr lang="ko-KR" altLang="en-US" sz="5500" dirty="0"/>
              <a:t> 실습 후</a:t>
            </a:r>
            <a:r>
              <a:rPr lang="en-US" altLang="ko-KR" sz="5500" dirty="0"/>
              <a:t>, </a:t>
            </a:r>
            <a:r>
              <a:rPr lang="ko-KR" altLang="en-US" sz="5500" dirty="0"/>
              <a:t>내 손에 </a:t>
            </a:r>
            <a:r>
              <a:rPr lang="ko-KR" altLang="en-US" sz="5500" dirty="0" smtClean="0"/>
              <a:t>세균이 남아 </a:t>
            </a:r>
            <a:r>
              <a:rPr lang="ko-KR" altLang="en-US" sz="5500" dirty="0"/>
              <a:t>있는 부분을 표시해 보고</a:t>
            </a:r>
            <a:r>
              <a:rPr lang="en-US" altLang="ko-KR" sz="5500" dirty="0" smtClean="0"/>
              <a:t>, &lt;</a:t>
            </a:r>
            <a:r>
              <a:rPr lang="ko-KR" altLang="en-US" sz="5500" dirty="0"/>
              <a:t>보기</a:t>
            </a:r>
            <a:r>
              <a:rPr lang="en-US" altLang="ko-KR" sz="5500" dirty="0"/>
              <a:t>&gt; </a:t>
            </a:r>
            <a:r>
              <a:rPr lang="ko-KR" altLang="en-US" sz="5500" dirty="0"/>
              <a:t>그림과 비교해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077" y="5242095"/>
            <a:ext cx="7140787" cy="7899331"/>
          </a:xfrm>
          <a:prstGeom prst="rect">
            <a:avLst/>
          </a:prstGeom>
        </p:spPr>
      </p:pic>
      <p:pic>
        <p:nvPicPr>
          <p:cNvPr id="51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부모님께 감사 편지 쓰기"/>
          <p:cNvSpPr txBox="1"/>
          <p:nvPr/>
        </p:nvSpPr>
        <p:spPr>
          <a:xfrm>
            <a:off x="4500566" y="463373"/>
            <a:ext cx="7626097" cy="11897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 smtClean="0"/>
              <a:t>올바른 손 씻기 실천하기</a:t>
            </a:r>
            <a:endParaRPr lang="ko-KR" altLang="en-US" sz="5500" dirty="0"/>
          </a:p>
        </p:txBody>
      </p:sp>
      <p:pic>
        <p:nvPicPr>
          <p:cNvPr id="58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2498" y="2322046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" name="그룹 58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60" name="그룹 59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62" name="이미지" descr="이미지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63" name="직사각형 62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61" name="직사각형 60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20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0897672" y="5248659"/>
            <a:ext cx="10343238" cy="6670270"/>
            <a:chOff x="10592872" y="4894201"/>
            <a:chExt cx="8035656" cy="5182129"/>
          </a:xfrm>
        </p:grpSpPr>
        <p:grpSp>
          <p:nvGrpSpPr>
            <p:cNvPr id="6" name="그룹 5"/>
            <p:cNvGrpSpPr/>
            <p:nvPr/>
          </p:nvGrpSpPr>
          <p:grpSpPr>
            <a:xfrm>
              <a:off x="10592872" y="4933034"/>
              <a:ext cx="3912022" cy="5143296"/>
              <a:chOff x="10592872" y="4933034"/>
              <a:chExt cx="3912022" cy="5143296"/>
            </a:xfrm>
          </p:grpSpPr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8"/>
              <a:srcRect r="41254" b="39177"/>
              <a:stretch/>
            </p:blipFill>
            <p:spPr>
              <a:xfrm>
                <a:off x="10592872" y="4933034"/>
                <a:ext cx="3822376" cy="5143296"/>
              </a:xfrm>
              <a:prstGeom prst="rect">
                <a:avLst/>
              </a:prstGeom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14161753" y="8839200"/>
                <a:ext cx="343141" cy="681318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4" name="타원 3"/>
            <p:cNvSpPr/>
            <p:nvPr/>
          </p:nvSpPr>
          <p:spPr>
            <a:xfrm>
              <a:off x="11380612" y="7074062"/>
              <a:ext cx="1128223" cy="1128223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14614848" y="4894201"/>
              <a:ext cx="4013680" cy="5143296"/>
              <a:chOff x="15598588" y="4894201"/>
              <a:chExt cx="4013680" cy="5143296"/>
            </a:xfrm>
          </p:grpSpPr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8"/>
              <a:srcRect l="42711" t="36893" r="-1457" b="2284"/>
              <a:stretch/>
            </p:blipFill>
            <p:spPr>
              <a:xfrm>
                <a:off x="15789892" y="4894201"/>
                <a:ext cx="3822376" cy="5143296"/>
              </a:xfrm>
              <a:prstGeom prst="rect">
                <a:avLst/>
              </a:prstGeom>
            </p:spPr>
          </p:pic>
          <p:sp>
            <p:nvSpPr>
              <p:cNvPr id="8" name="직사각형 7"/>
              <p:cNvSpPr/>
              <p:nvPr/>
            </p:nvSpPr>
            <p:spPr>
              <a:xfrm>
                <a:off x="15598588" y="4894201"/>
                <a:ext cx="1057836" cy="2026552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57" name="타원 56"/>
            <p:cNvSpPr/>
            <p:nvPr/>
          </p:nvSpPr>
          <p:spPr>
            <a:xfrm>
              <a:off x="16717340" y="6394388"/>
              <a:ext cx="1128223" cy="1128223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603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69868" y="1702168"/>
            <a:ext cx="21724991" cy="10637603"/>
            <a:chOff x="1369868" y="1702168"/>
            <a:chExt cx="21724991" cy="10637603"/>
          </a:xfrm>
        </p:grpSpPr>
        <p:pic>
          <p:nvPicPr>
            <p:cNvPr id="40" name="이미지" descr="이미지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69868" y="1702168"/>
              <a:ext cx="21724991" cy="1063760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1" name="알맞은 말을 골라 초성 완성해보기"/>
            <p:cNvSpPr txBox="1"/>
            <p:nvPr/>
          </p:nvSpPr>
          <p:spPr>
            <a:xfrm>
              <a:off x="4181815" y="2283605"/>
              <a:ext cx="17251721" cy="23529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solidFill>
                    <a:schemeClr val="accent2">
                      <a:hueOff val="240640"/>
                      <a:satOff val="2542"/>
                      <a:lumOff val="-13198"/>
                    </a:schemeClr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r>
                <a:rPr lang="ko-KR" altLang="en-US" sz="5400" dirty="0"/>
                <a:t>다음 글을 읽고 </a:t>
              </a:r>
              <a:r>
                <a:rPr lang="ko-KR" altLang="en-US" sz="5400" dirty="0" err="1"/>
                <a:t>들이가</a:t>
              </a:r>
              <a:r>
                <a:rPr lang="ko-KR" altLang="en-US" sz="5400" dirty="0"/>
                <a:t> 건강을 위해 고쳐야 할 생활 습관이 무엇인지 말해 주세요</a:t>
              </a:r>
              <a:r>
                <a:rPr lang="en-US" altLang="ko-KR" sz="5400" dirty="0"/>
                <a:t>.</a:t>
              </a:r>
              <a:endParaRPr sz="4000" dirty="0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750869" y="4905207"/>
              <a:ext cx="20063667" cy="5610393"/>
              <a:chOff x="1369869" y="4105107"/>
              <a:chExt cx="20063667" cy="5610393"/>
            </a:xfrm>
          </p:grpSpPr>
          <p:sp>
            <p:nvSpPr>
              <p:cNvPr id="2" name="모서리가 둥근 직사각형 1"/>
              <p:cNvSpPr/>
              <p:nvPr/>
            </p:nvSpPr>
            <p:spPr>
              <a:xfrm>
                <a:off x="1369869" y="4105107"/>
                <a:ext cx="20063667" cy="5610393"/>
              </a:xfrm>
              <a:prstGeom prst="roundRect">
                <a:avLst/>
              </a:prstGeom>
              <a:solidFill>
                <a:srgbClr val="F0F7F8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65033" y="4366017"/>
                <a:ext cx="19273338" cy="508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들이는 바람이 쌀쌀한 날 친구들과 놀이터에서 놀았습니다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한참 뛰어놀다 땀이 나서 </a:t>
                </a: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겉옷은 벗어 </a:t>
                </a: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놓았습니다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집에 돌아와 손도 씻지 않고 허겁지겁 간식을 먹고는 바로 잠이 들었습니다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새벽에 잠이 깼는데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몸에서 열이 나며 침을 삼킬 때마다 목이 아팠습니다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코도 막혀서 </a:t>
                </a: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숨을 쉬기 </a:t>
                </a: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어려웠습니다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2604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4049</Words>
  <Application>Microsoft Office PowerPoint</Application>
  <PresentationFormat>사용자 지정</PresentationFormat>
  <Paragraphs>920</Paragraphs>
  <Slides>108</Slides>
  <Notes>74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108</vt:i4>
      </vt:variant>
    </vt:vector>
  </HeadingPairs>
  <TitlesOfParts>
    <vt:vector size="124" baseType="lpstr">
      <vt:lpstr>Arial</vt:lpstr>
      <vt:lpstr>Helvetica Neue</vt:lpstr>
      <vt:lpstr>학교안심 둥근미소 TTF B</vt:lpstr>
      <vt:lpstr>AvenirNext-DemiBold</vt:lpstr>
      <vt:lpstr>Canela Deck Regular</vt:lpstr>
      <vt:lpstr>Sandoll 고딕NeoRound 07 Bd</vt:lpstr>
      <vt:lpstr>나눔고딕 ExtraBold</vt:lpstr>
      <vt:lpstr>Canela Bold</vt:lpstr>
      <vt:lpstr>HakgyoansimDunggeunmisoOTF-B</vt:lpstr>
      <vt:lpstr>나눔고딕</vt:lpstr>
      <vt:lpstr>Avenir Next Regular</vt:lpstr>
      <vt:lpstr>맑은 고딕</vt:lpstr>
      <vt:lpstr>Canela Regular</vt:lpstr>
      <vt:lpstr>Avenir Next Medium</vt:lpstr>
      <vt:lpstr>Canela Text Regular</vt:lpstr>
      <vt:lpstr>23_ClassicWhite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USER</cp:lastModifiedBy>
  <cp:revision>321</cp:revision>
  <dcterms:modified xsi:type="dcterms:W3CDTF">2026-02-25T06:29:22Z</dcterms:modified>
</cp:coreProperties>
</file>