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8"/>
  </p:notesMasterIdLst>
  <p:sldIdLst>
    <p:sldId id="425" r:id="rId2"/>
    <p:sldId id="426" r:id="rId3"/>
    <p:sldId id="259" r:id="rId4"/>
    <p:sldId id="470" r:id="rId5"/>
    <p:sldId id="260" r:id="rId6"/>
    <p:sldId id="481" r:id="rId7"/>
    <p:sldId id="482" r:id="rId8"/>
    <p:sldId id="455" r:id="rId9"/>
    <p:sldId id="483" r:id="rId10"/>
    <p:sldId id="464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511" r:id="rId39"/>
    <p:sldId id="512" r:id="rId40"/>
    <p:sldId id="513" r:id="rId41"/>
    <p:sldId id="514" r:id="rId42"/>
    <p:sldId id="515" r:id="rId43"/>
    <p:sldId id="516" r:id="rId44"/>
    <p:sldId id="517" r:id="rId45"/>
    <p:sldId id="518" r:id="rId46"/>
    <p:sldId id="519" r:id="rId47"/>
    <p:sldId id="520" r:id="rId48"/>
    <p:sldId id="521" r:id="rId49"/>
    <p:sldId id="522" r:id="rId50"/>
    <p:sldId id="523" r:id="rId51"/>
    <p:sldId id="524" r:id="rId52"/>
    <p:sldId id="525" r:id="rId53"/>
    <p:sldId id="526" r:id="rId54"/>
    <p:sldId id="527" r:id="rId55"/>
    <p:sldId id="528" r:id="rId56"/>
    <p:sldId id="529" r:id="rId57"/>
  </p:sldIdLst>
  <p:sldSz cx="24384000" cy="13716000"/>
  <p:notesSz cx="6858000" cy="9144000"/>
  <p:embeddedFontLst>
    <p:embeddedFont>
      <p:font typeface="Sandoll 고딕NeoRound 07 Bd" panose="020B0600000101010101" pitchFamily="34" charset="-127"/>
      <p:regular r:id="rId59"/>
    </p:embeddedFont>
    <p:embeddedFont>
      <p:font typeface="나눔고딕" panose="020D0604000000000000" pitchFamily="50" charset="-127"/>
      <p:regular r:id="rId60"/>
      <p:bold r:id="rId61"/>
    </p:embeddedFont>
    <p:embeddedFont>
      <p:font typeface="HakgyoansimDunggeunmisoOTF-B" panose="02000703000000000000" pitchFamily="50" charset="-127"/>
      <p:bold r:id="rId62"/>
    </p:embeddedFont>
    <p:embeddedFont>
      <p:font typeface="학교안심 둥근미소 TTF B" panose="02000703000000000000" pitchFamily="2" charset="-127"/>
      <p:bold r:id="rId63"/>
    </p:embeddedFont>
    <p:embeddedFont>
      <p:font typeface="나눔고딕 ExtraBold" panose="020D0904000000000000" pitchFamily="50" charset="-127"/>
      <p:bold r:id="rId6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FD"/>
    <a:srgbClr val="FFE56D"/>
    <a:srgbClr val="FFFBE3"/>
    <a:srgbClr val="F6F3F9"/>
    <a:srgbClr val="B79FCB"/>
    <a:srgbClr val="8CC556"/>
    <a:srgbClr val="D13F91"/>
    <a:srgbClr val="FCC91A"/>
    <a:srgbClr val="A588BD"/>
    <a:srgbClr val="00A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6366" autoAdjust="0"/>
  </p:normalViewPr>
  <p:slideViewPr>
    <p:cSldViewPr snapToGrid="0">
      <p:cViewPr varScale="1">
        <p:scale>
          <a:sx n="54" d="100"/>
          <a:sy n="54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320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3877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2316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5335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919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4869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952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907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939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1321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696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0330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265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6574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6816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2498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3778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972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7611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4055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4705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973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0314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860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1723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0370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7871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485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7042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27532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7311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2226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902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99571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6692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174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5177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982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245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846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588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해 질 무렵의 해변과 바다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프레젠테이션 제목</a:t>
            </a:r>
          </a:p>
        </p:txBody>
      </p:sp>
      <p:sp>
        <p:nvSpPr>
          <p:cNvPr id="2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저자 및 날짜</a:t>
            </a:r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사실 정보</a:t>
            </a:r>
          </a:p>
        </p:txBody>
      </p:sp>
      <p:sp>
        <p:nvSpPr>
          <p:cNvPr id="107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해 질 무렵의 하늘을 배경으로 둔 바다 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해 질 무렵의 하늘을 배경으로 둔 바다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해 질 무렵의 해변과 바다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해 질 무렵의 해변과 바다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3" name="해 질 무렵의 하늘을 배경으로 둔 바다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슬라이드 부제</a:t>
            </a:r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1" name="해 질 무렵의 하늘을 배경으로 둔 바다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슬라이드 부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슬라이드 부제</a:t>
            </a:r>
          </a:p>
        </p:txBody>
      </p:sp>
      <p:sp>
        <p:nvSpPr>
          <p:cNvPr id="63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의제 부제</a:t>
            </a:r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JztDyDsVvsc2x6pEFGB8cL_h1ZgCbH19/view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4200036" y="6017365"/>
            <a:ext cx="20560482" cy="2550650"/>
            <a:chOff x="6921499" y="3192137"/>
            <a:chExt cx="20560482" cy="2550650"/>
          </a:xfrm>
        </p:grpSpPr>
        <p:sp>
          <p:nvSpPr>
            <p:cNvPr id="17" name="직사각형 16"/>
            <p:cNvSpPr/>
            <p:nvPr/>
          </p:nvSpPr>
          <p:spPr>
            <a:xfrm>
              <a:off x="9475469" y="3448016"/>
              <a:ext cx="18006512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12400" dirty="0" smtClean="0">
                  <a:latin typeface="HakgyoansimDunggeunmisoOTF-B" panose="02000703000000000000" pitchFamily="50" charset="-127"/>
                  <a:ea typeface="HakgyoansimDunggeunmisoOTF-B" panose="02000703000000000000" pitchFamily="50" charset="-127"/>
                </a:rPr>
                <a:t>건강한 생활과 안전</a:t>
              </a: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6921499" y="3192137"/>
              <a:ext cx="2286818" cy="2550650"/>
              <a:chOff x="5728225" y="3192137"/>
              <a:chExt cx="2286818" cy="2550650"/>
            </a:xfrm>
          </p:grpSpPr>
          <p:sp>
            <p:nvSpPr>
              <p:cNvPr id="19" name="타원 18"/>
              <p:cNvSpPr/>
              <p:nvPr/>
            </p:nvSpPr>
            <p:spPr>
              <a:xfrm>
                <a:off x="5728225" y="3192137"/>
                <a:ext cx="2286818" cy="2286818"/>
              </a:xfrm>
              <a:prstGeom prst="ellipse">
                <a:avLst/>
              </a:prstGeom>
              <a:noFill/>
              <a:ln w="127000" cap="flat">
                <a:solidFill>
                  <a:srgbClr val="E95098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90358" y="3341104"/>
                <a:ext cx="1362552" cy="2401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200" b="0" i="0" u="none" strike="noStrike" cap="none" spc="0" normalizeH="0" baseline="0" dirty="0" smtClean="0">
                    <a:ln>
                      <a:noFill/>
                    </a:ln>
                    <a:solidFill>
                      <a:srgbClr val="E95098"/>
                    </a:solidFill>
                    <a:effectLst/>
                    <a:uFillTx/>
                    <a:latin typeface="Sandoll 고딕NeoRound 07 Bd" panose="020B0600000101010101" pitchFamily="34" charset="-127"/>
                    <a:ea typeface="Sandoll 고딕NeoRound 07 Bd" panose="020B0600000101010101" pitchFamily="34" charset="-127"/>
                    <a:sym typeface="Canela Text Regular"/>
                  </a:rPr>
                  <a:t>1</a:t>
                </a:r>
                <a:endParaRPr kumimoji="0" lang="ko-KR" altLang="en-US" sz="16200" b="0" i="0" u="none" strike="noStrike" cap="none" spc="0" normalizeH="0" baseline="0" dirty="0">
                  <a:ln>
                    <a:noFill/>
                  </a:ln>
                  <a:solidFill>
                    <a:srgbClr val="E95098"/>
                  </a:solidFill>
                  <a:effectLst/>
                  <a:uFillTx/>
                  <a:latin typeface="Sandoll 고딕NeoRound 07 Bd" panose="020B0600000101010101" pitchFamily="34" charset="-127"/>
                  <a:ea typeface="Sandoll 고딕NeoRound 07 Bd" panose="020B0600000101010101" pitchFamily="34" charset="-127"/>
                  <a:sym typeface="Canela Text Regular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20152613" y="0"/>
            <a:ext cx="2250739" cy="2705100"/>
            <a:chOff x="19790663" y="0"/>
            <a:chExt cx="2250739" cy="2705100"/>
          </a:xfrm>
        </p:grpSpPr>
        <p:sp>
          <p:nvSpPr>
            <p:cNvPr id="11" name="직사각형 10"/>
            <p:cNvSpPr/>
            <p:nvPr/>
          </p:nvSpPr>
          <p:spPr>
            <a:xfrm>
              <a:off x="19792950" y="0"/>
              <a:ext cx="2247900" cy="2705100"/>
            </a:xfrm>
            <a:prstGeom prst="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19790663" y="2057100"/>
              <a:ext cx="2250739" cy="648000"/>
            </a:xfrm>
            <a:prstGeom prst="triangl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04912" y="245040"/>
              <a:ext cx="1622239" cy="1710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교과서</a:t>
              </a:r>
              <a:endParaRPr kumimoji="0" lang="en-US" altLang="ko-KR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88</a:t>
              </a:r>
              <a:r>
                <a:rPr kumimoji="0" lang="ko-KR" altLang="en-US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쪽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336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717176" y="510179"/>
            <a:ext cx="23410889" cy="12713910"/>
            <a:chOff x="717176" y="510179"/>
            <a:chExt cx="23410889" cy="12713910"/>
          </a:xfrm>
        </p:grpSpPr>
        <p:pic>
          <p:nvPicPr>
            <p:cNvPr id="16" name="이미지" descr="이미지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b="19848"/>
            <a:stretch/>
          </p:blipFill>
          <p:spPr>
            <a:xfrm>
              <a:off x="717176" y="510179"/>
              <a:ext cx="23397883" cy="852624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이미지" descr="이미지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89632" t="79630"/>
            <a:stretch/>
          </p:blipFill>
          <p:spPr>
            <a:xfrm>
              <a:off x="21702271" y="11057157"/>
              <a:ext cx="2425794" cy="216693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8" name="이미지" descr="이미지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94134" t="59714" b="19848"/>
            <a:stretch/>
          </p:blipFill>
          <p:spPr>
            <a:xfrm>
              <a:off x="22745222" y="8983264"/>
              <a:ext cx="1372416" cy="217411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4" name="알맞은 말을 골라 초성 완성해보기"/>
          <p:cNvSpPr txBox="1"/>
          <p:nvPr/>
        </p:nvSpPr>
        <p:spPr>
          <a:xfrm>
            <a:off x="3374992" y="1307116"/>
            <a:ext cx="16867739" cy="1111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solidFill>
                  <a:schemeClr val="accent2">
                    <a:hueOff val="240640"/>
                    <a:satOff val="2542"/>
                    <a:lumOff val="-13198"/>
                  </a:schemeClr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rPr lang="ko-KR" altLang="en-US" sz="5400" dirty="0"/>
              <a:t>아래 문장을 작성해 보며 나의 생각을 정리해 보세요</a:t>
            </a:r>
            <a:r>
              <a:rPr lang="en-US" altLang="ko-KR" sz="5400" dirty="0" smtClean="0"/>
              <a:t>.</a:t>
            </a:r>
            <a:endParaRPr sz="5400" dirty="0"/>
          </a:p>
        </p:txBody>
      </p:sp>
      <p:grpSp>
        <p:nvGrpSpPr>
          <p:cNvPr id="3" name="그룹 2"/>
          <p:cNvGrpSpPr/>
          <p:nvPr/>
        </p:nvGrpSpPr>
        <p:grpSpPr>
          <a:xfrm>
            <a:off x="1459154" y="3390277"/>
            <a:ext cx="21275641" cy="8412559"/>
            <a:chOff x="1459154" y="2744818"/>
            <a:chExt cx="21275641" cy="8412559"/>
          </a:xfrm>
        </p:grpSpPr>
        <p:sp>
          <p:nvSpPr>
            <p:cNvPr id="35" name="01 성의 발달"/>
            <p:cNvSpPr txBox="1"/>
            <p:nvPr/>
          </p:nvSpPr>
          <p:spPr>
            <a:xfrm>
              <a:off x="1505199" y="2744818"/>
              <a:ext cx="21229596" cy="8412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>
                <a:lnSpc>
                  <a:spcPct val="20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내가 생활 속에서 가장 중요하다고 생각하는 안전 수칙은</a:t>
              </a:r>
              <a:endPara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ct val="200000"/>
                </a:lnSpc>
              </a:pPr>
              <a:r>
                <a:rPr 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                                                                           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라고 생각해요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20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그 이유는                                                                 </a:t>
              </a:r>
              <a:endPara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때문이에요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앞으로 나는                                                                           </a:t>
              </a:r>
              <a:endPara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ct val="200000"/>
                </a:lnSpc>
              </a:pP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                              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노력할 거에요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1502620" y="4828840"/>
              <a:ext cx="15996484" cy="1235042"/>
              <a:chOff x="5145391" y="11605502"/>
              <a:chExt cx="3394082" cy="1235042"/>
            </a:xfrm>
          </p:grpSpPr>
          <p:sp>
            <p:nvSpPr>
              <p:cNvPr id="21" name="모서리가 둥근 직사각형 20"/>
              <p:cNvSpPr/>
              <p:nvPr/>
            </p:nvSpPr>
            <p:spPr>
              <a:xfrm>
                <a:off x="5145391" y="11605502"/>
                <a:ext cx="3394082" cy="1235042"/>
              </a:xfrm>
              <a:prstGeom prst="roundRect">
                <a:avLst>
                  <a:gd name="adj" fmla="val 50000"/>
                </a:avLst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24710" y="11776029"/>
                <a:ext cx="3145859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계단을 오르내릴 때 뛰지 않고 천천히 걷는 것이</a:t>
                </a:r>
                <a:endParaRPr lang="ko-KR" altLang="en-US" sz="5400" dirty="0"/>
              </a:p>
            </p:txBody>
          </p:sp>
        </p:grpSp>
        <p:grpSp>
          <p:nvGrpSpPr>
            <p:cNvPr id="23" name="그룹 22"/>
            <p:cNvGrpSpPr/>
            <p:nvPr/>
          </p:nvGrpSpPr>
          <p:grpSpPr>
            <a:xfrm>
              <a:off x="9092083" y="8130842"/>
              <a:ext cx="13194174" cy="1235042"/>
              <a:chOff x="5145391" y="11605502"/>
              <a:chExt cx="2799497" cy="1235042"/>
            </a:xfrm>
          </p:grpSpPr>
          <p:sp>
            <p:nvSpPr>
              <p:cNvPr id="24" name="모서리가 둥근 직사각형 23"/>
              <p:cNvSpPr/>
              <p:nvPr/>
            </p:nvSpPr>
            <p:spPr>
              <a:xfrm>
                <a:off x="5145391" y="11605502"/>
                <a:ext cx="2799497" cy="1235042"/>
              </a:xfrm>
              <a:prstGeom prst="roundRect">
                <a:avLst>
                  <a:gd name="adj" fmla="val 50000"/>
                </a:avLst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06082" y="11776029"/>
                <a:ext cx="2478114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항상 계단에서 천천히 걷고 난간을 잡는</a:t>
                </a:r>
                <a:endParaRPr lang="ko-KR" altLang="en-US" sz="5400" dirty="0"/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4837490" y="6653073"/>
              <a:ext cx="15996484" cy="1235042"/>
              <a:chOff x="5145391" y="11605502"/>
              <a:chExt cx="3394082" cy="1235042"/>
            </a:xfrm>
          </p:grpSpPr>
          <p:sp>
            <p:nvSpPr>
              <p:cNvPr id="27" name="모서리가 둥근 직사각형 26"/>
              <p:cNvSpPr/>
              <p:nvPr/>
            </p:nvSpPr>
            <p:spPr>
              <a:xfrm>
                <a:off x="5145391" y="11605502"/>
                <a:ext cx="3394082" cy="1235042"/>
              </a:xfrm>
              <a:prstGeom prst="roundRect">
                <a:avLst>
                  <a:gd name="adj" fmla="val 50000"/>
                </a:avLst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420501" y="11776029"/>
                <a:ext cx="275429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계단에서 뛰다가 넘어지면 크게 다칠 수 있기</a:t>
                </a:r>
                <a:endParaRPr lang="ko-KR" altLang="en-US" sz="5400" dirty="0"/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1459154" y="9651372"/>
              <a:ext cx="7505554" cy="1235042"/>
              <a:chOff x="5145391" y="11605502"/>
              <a:chExt cx="1592504" cy="1235042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5145391" y="11605502"/>
                <a:ext cx="1592504" cy="1235042"/>
              </a:xfrm>
              <a:prstGeom prst="roundRect">
                <a:avLst>
                  <a:gd name="adj" fmla="val 50000"/>
                </a:avLst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26871" y="11776029"/>
                <a:ext cx="1029543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습관을 가지도록</a:t>
                </a:r>
                <a:endParaRPr lang="ko-KR" altLang="en-US" sz="5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600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3500789" y="6017365"/>
            <a:ext cx="21403164" cy="2550650"/>
            <a:chOff x="6921499" y="3192137"/>
            <a:chExt cx="21403164" cy="2550650"/>
          </a:xfrm>
        </p:grpSpPr>
        <p:sp>
          <p:nvSpPr>
            <p:cNvPr id="17" name="직사각형 16"/>
            <p:cNvSpPr/>
            <p:nvPr/>
          </p:nvSpPr>
          <p:spPr>
            <a:xfrm>
              <a:off x="9475469" y="3448016"/>
              <a:ext cx="18849194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12400" dirty="0" smtClean="0">
                  <a:latin typeface="HakgyoansimDunggeunmisoOTF-B" panose="02000703000000000000" pitchFamily="50" charset="-127"/>
                  <a:ea typeface="HakgyoansimDunggeunmisoOTF-B" panose="02000703000000000000" pitchFamily="50" charset="-127"/>
                </a:rPr>
                <a:t>일상생활 속 응급 처치</a:t>
              </a: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6921499" y="3192137"/>
              <a:ext cx="2286818" cy="2550650"/>
              <a:chOff x="5728225" y="3192137"/>
              <a:chExt cx="2286818" cy="2550650"/>
            </a:xfrm>
          </p:grpSpPr>
          <p:sp>
            <p:nvSpPr>
              <p:cNvPr id="19" name="타원 18"/>
              <p:cNvSpPr/>
              <p:nvPr/>
            </p:nvSpPr>
            <p:spPr>
              <a:xfrm>
                <a:off x="5728225" y="3192137"/>
                <a:ext cx="2286818" cy="2286818"/>
              </a:xfrm>
              <a:prstGeom prst="ellipse">
                <a:avLst/>
              </a:prstGeom>
              <a:noFill/>
              <a:ln w="127000" cap="flat">
                <a:solidFill>
                  <a:srgbClr val="E95098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90358" y="3341104"/>
                <a:ext cx="1362552" cy="2401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200" b="0" i="0" u="none" strike="noStrike" cap="none" spc="0" normalizeH="0" baseline="0" dirty="0" smtClean="0">
                    <a:ln>
                      <a:noFill/>
                    </a:ln>
                    <a:solidFill>
                      <a:srgbClr val="E95098"/>
                    </a:solidFill>
                    <a:effectLst/>
                    <a:uFillTx/>
                    <a:latin typeface="Sandoll 고딕NeoRound 07 Bd" panose="020B0600000101010101" pitchFamily="34" charset="-127"/>
                    <a:ea typeface="Sandoll 고딕NeoRound 07 Bd" panose="020B0600000101010101" pitchFamily="34" charset="-127"/>
                    <a:sym typeface="Canela Text Regular"/>
                  </a:rPr>
                  <a:t>1</a:t>
                </a:r>
                <a:endParaRPr kumimoji="0" lang="ko-KR" altLang="en-US" sz="16200" b="0" i="0" u="none" strike="noStrike" cap="none" spc="0" normalizeH="0" baseline="0" dirty="0">
                  <a:ln>
                    <a:noFill/>
                  </a:ln>
                  <a:solidFill>
                    <a:srgbClr val="E95098"/>
                  </a:solidFill>
                  <a:effectLst/>
                  <a:uFillTx/>
                  <a:latin typeface="Sandoll 고딕NeoRound 07 Bd" panose="020B0600000101010101" pitchFamily="34" charset="-127"/>
                  <a:ea typeface="Sandoll 고딕NeoRound 07 Bd" panose="020B0600000101010101" pitchFamily="34" charset="-127"/>
                  <a:sym typeface="Canela Text Regular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20152613" y="0"/>
            <a:ext cx="2250739" cy="2705100"/>
            <a:chOff x="19790663" y="0"/>
            <a:chExt cx="2250739" cy="2705100"/>
          </a:xfrm>
        </p:grpSpPr>
        <p:sp>
          <p:nvSpPr>
            <p:cNvPr id="11" name="직사각형 10"/>
            <p:cNvSpPr/>
            <p:nvPr/>
          </p:nvSpPr>
          <p:spPr>
            <a:xfrm>
              <a:off x="19792950" y="0"/>
              <a:ext cx="2247900" cy="2705100"/>
            </a:xfrm>
            <a:prstGeom prst="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19790663" y="2057100"/>
              <a:ext cx="2250739" cy="648000"/>
            </a:xfrm>
            <a:prstGeom prst="triangl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04912" y="245040"/>
              <a:ext cx="1622239" cy="1710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교과서</a:t>
              </a:r>
              <a:endParaRPr kumimoji="0" lang="en-US" altLang="ko-KR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91</a:t>
              </a:r>
              <a:r>
                <a:rPr kumimoji="0" lang="ko-KR" altLang="en-US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쪽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634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4727822" y="4733091"/>
            <a:ext cx="14928356" cy="4249818"/>
            <a:chOff x="12593291" y="3822192"/>
            <a:chExt cx="14928356" cy="4249818"/>
          </a:xfrm>
        </p:grpSpPr>
        <p:sp>
          <p:nvSpPr>
            <p:cNvPr id="18" name="● 생명 탄생의 의미를 말할 수 있다.…"/>
            <p:cNvSpPr txBox="1"/>
            <p:nvPr/>
          </p:nvSpPr>
          <p:spPr>
            <a:xfrm>
              <a:off x="12593291" y="5247150"/>
              <a:ext cx="14928356" cy="28248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/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응급 처치의 의미를 설명할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상황별</a:t>
              </a: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응급 처치 방법을 알고 시연할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12783312" y="3822192"/>
              <a:ext cx="3622504" cy="1361478"/>
              <a:chOff x="12783312" y="3822192"/>
              <a:chExt cx="3622504" cy="1361478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12783312" y="3822192"/>
                <a:ext cx="3622504" cy="1361478"/>
                <a:chOff x="12783312" y="3822192"/>
                <a:chExt cx="2724912" cy="1024128"/>
              </a:xfrm>
              <a:solidFill>
                <a:srgbClr val="F39800"/>
              </a:solidFill>
            </p:grpSpPr>
            <p:sp>
              <p:nvSpPr>
                <p:cNvPr id="30" name="직사각형 29"/>
                <p:cNvSpPr/>
                <p:nvPr/>
              </p:nvSpPr>
              <p:spPr>
                <a:xfrm>
                  <a:off x="12783312" y="3822192"/>
                  <a:ext cx="2724912" cy="585216"/>
                </a:xfrm>
                <a:prstGeom prst="rect">
                  <a:avLst/>
                </a:prstGeom>
                <a:solidFill>
                  <a:srgbClr val="F398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1" name="이등변 삼각형 30"/>
                <p:cNvSpPr/>
                <p:nvPr/>
              </p:nvSpPr>
              <p:spPr>
                <a:xfrm rot="10800000">
                  <a:off x="12783312" y="4407408"/>
                  <a:ext cx="2724912" cy="438912"/>
                </a:xfrm>
                <a:prstGeom prst="triangle">
                  <a:avLst/>
                </a:prstGeom>
                <a:solidFill>
                  <a:srgbClr val="F398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sp>
            <p:nvSpPr>
              <p:cNvPr id="21" name="직사각형 20"/>
              <p:cNvSpPr/>
              <p:nvPr/>
            </p:nvSpPr>
            <p:spPr>
              <a:xfrm>
                <a:off x="13034120" y="3849380"/>
                <a:ext cx="3120887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10000"/>
                  </a:lnSpc>
                  <a:defRPr sz="5100">
                    <a:solidFill>
                      <a:schemeClr val="accent3"/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pPr>
                <a:r>
                  <a:rPr lang="ko-KR" altLang="en-US" sz="55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학습목표</a:t>
                </a:r>
                <a:endParaRPr lang="ko-KR" altLang="en-US" sz="55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469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다음 그림을 보면서 떠오르는 것을 이야기해 보세요."/>
          <p:cNvSpPr txBox="1"/>
          <p:nvPr/>
        </p:nvSpPr>
        <p:spPr>
          <a:xfrm>
            <a:off x="4257765" y="392067"/>
            <a:ext cx="18244326" cy="2286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갑자기 다쳤을 때 응급 처치를 해 본 적이 있나요</a:t>
            </a:r>
            <a:r>
              <a:rPr lang="en-US" altLang="ko-KR" sz="5500" dirty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sz="5500" dirty="0"/>
              <a:t>응급 처치를 할 때 무엇을 주의해야 하는지 이야기해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724" y="3074994"/>
            <a:ext cx="11205534" cy="5997328"/>
          </a:xfrm>
          <a:prstGeom prst="rect">
            <a:avLst/>
          </a:prstGeom>
        </p:spPr>
      </p:pic>
      <p:pic>
        <p:nvPicPr>
          <p:cNvPr id="29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15" y="517736"/>
            <a:ext cx="2438749" cy="37250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" name="그룹 31"/>
          <p:cNvGrpSpPr/>
          <p:nvPr/>
        </p:nvGrpSpPr>
        <p:grpSpPr>
          <a:xfrm>
            <a:off x="4257765" y="9655356"/>
            <a:ext cx="17201219" cy="3299984"/>
            <a:chOff x="5907023" y="11620086"/>
            <a:chExt cx="13323483" cy="2207369"/>
          </a:xfrm>
        </p:grpSpPr>
        <p:sp>
          <p:nvSpPr>
            <p:cNvPr id="33" name="모서리가 둥근 직사각형 32"/>
            <p:cNvSpPr/>
            <p:nvPr/>
          </p:nvSpPr>
          <p:spPr>
            <a:xfrm>
              <a:off x="5907023" y="11620086"/>
              <a:ext cx="13323483" cy="2207369"/>
            </a:xfrm>
            <a:prstGeom prst="roundRect">
              <a:avLst/>
            </a:prstGeom>
            <a:solidFill>
              <a:srgbClr val="F9CFE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42057" y="12010078"/>
              <a:ext cx="12568203" cy="142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5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운동장에서 넘어져 무릎에 피가 나서 상처를 깨끗이 씻어줬어요</a:t>
              </a:r>
              <a:r>
                <a:rPr lang="en-US" altLang="ko-KR" sz="55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558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7" name="가로로 말린 두루마리 모양 6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066800" y="4646260"/>
            <a:ext cx="221406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 정하지 아니하고 그때그때 필요에 따라 정한 것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그는 우리 회사에 </a:t>
            </a:r>
            <a:r>
              <a:rPr lang="ko-KR" altLang="en-US" sz="5500" b="1" dirty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임시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직원으로 채용되었다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임시</a:t>
            </a:r>
            <a:endParaRPr lang="en-US" altLang="ko-KR" sz="5500" b="1" dirty="0" smtClean="0">
              <a:solidFill>
                <a:srgbClr val="E9509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임할 임 </a:t>
            </a:r>
            <a:r>
              <a:rPr lang="ko-KR" altLang="en-US" sz="5500" b="1" dirty="0" err="1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臨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때 시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時</a:t>
            </a:r>
            <a:endParaRPr lang="ko-KR" altLang="en-US" sz="5500" b="1" dirty="0">
              <a:solidFill>
                <a:srgbClr val="6DBA4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66800" y="9901012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상처나 헌데 따위를 치료함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간호사가 눈에 잘 띄지 않는 화상 부위를 발견하지 못해 </a:t>
            </a:r>
            <a:r>
              <a:rPr lang="ko-KR" altLang="en-US" sz="5500" b="1" dirty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처치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늦어졌다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66799" y="7907620"/>
            <a:ext cx="19067929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처치</a:t>
            </a:r>
            <a:endParaRPr lang="en-US" altLang="ko-KR" sz="5500" b="1" dirty="0">
              <a:solidFill>
                <a:srgbClr val="E9509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곳 처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處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둘 치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置</a:t>
            </a:r>
            <a:endParaRPr lang="ko-KR" altLang="en-US" sz="5500" b="1" dirty="0">
              <a:solidFill>
                <a:srgbClr val="6DBA4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83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7" name="가로로 말린 두루마리 모양 6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066800" y="6959154"/>
            <a:ext cx="221406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원래의 상태로 돌이키거나 원래의 상태를 되찾음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5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며칠간 안정하면 </a:t>
            </a:r>
            <a:r>
              <a:rPr lang="ko-KR" altLang="en-US" sz="55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회복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될 것이다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5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66800" y="4965762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회복</a:t>
            </a:r>
            <a:endParaRPr lang="en-US" altLang="ko-KR" sz="5500" b="1" dirty="0" smtClean="0">
              <a:solidFill>
                <a:srgbClr val="E9509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돌아올 회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回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회복할 복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復</a:t>
            </a:r>
            <a:endParaRPr lang="ko-KR" altLang="en-US" sz="5500" b="1" dirty="0">
              <a:solidFill>
                <a:srgbClr val="6DBA4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7635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8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응급 처치를 배워요</a:t>
              </a:r>
              <a:endParaRPr lang="ko-KR" altLang="en-US" sz="5500" dirty="0"/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0" name="타원 19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9509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22" name="그룹 21"/>
          <p:cNvGrpSpPr/>
          <p:nvPr/>
        </p:nvGrpSpPr>
        <p:grpSpPr>
          <a:xfrm>
            <a:off x="1735401" y="2429717"/>
            <a:ext cx="10474528" cy="1055601"/>
            <a:chOff x="2294965" y="2727505"/>
            <a:chExt cx="5864012" cy="1055601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2294965" y="2727505"/>
              <a:ext cx="5864012" cy="1055601"/>
            </a:xfrm>
            <a:prstGeom prst="roundRect">
              <a:avLst/>
            </a:prstGeom>
            <a:solidFill>
              <a:srgbClr val="D9411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40508" y="2819432"/>
              <a:ext cx="5572925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위급 상황 발생 시 행동 요령</a:t>
              </a:r>
              <a:r>
                <a:rPr kumimoji="0" lang="en-US" altLang="ko-KR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(3C)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735399" y="5188402"/>
            <a:ext cx="3173119" cy="5640962"/>
            <a:chOff x="1735399" y="5188402"/>
            <a:chExt cx="3173119" cy="5640962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5399" y="5188402"/>
              <a:ext cx="3173119" cy="3278889"/>
            </a:xfrm>
            <a:prstGeom prst="rect">
              <a:avLst/>
            </a:prstGeom>
          </p:spPr>
        </p:pic>
        <p:sp>
          <p:nvSpPr>
            <p:cNvPr id="26" name="생명의 탄생에는 소중한 의미가 담겨 있어요"/>
            <p:cNvSpPr txBox="1"/>
            <p:nvPr/>
          </p:nvSpPr>
          <p:spPr>
            <a:xfrm>
              <a:off x="1770555" y="8924981"/>
              <a:ext cx="3102807" cy="19043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altLang="ko-KR" sz="5500" dirty="0" smtClean="0">
                  <a:solidFill>
                    <a:srgbClr val="D9411E"/>
                  </a:solidFill>
                </a:rPr>
                <a:t>Check</a:t>
              </a:r>
            </a:p>
            <a:p>
              <a:pPr algn="ctr">
                <a:lnSpc>
                  <a:spcPct val="120000"/>
                </a:lnSpc>
              </a:pPr>
              <a:r>
                <a:rPr lang="ko-KR" altLang="en-US" sz="5500" dirty="0" smtClean="0">
                  <a:solidFill>
                    <a:schemeClr val="tx1"/>
                  </a:solidFill>
                </a:rPr>
                <a:t>확인하기</a:t>
              </a:r>
              <a:endParaRPr lang="ko-KR" altLang="en-US" sz="55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오른쪽 화살표 5"/>
          <p:cNvSpPr/>
          <p:nvPr/>
        </p:nvSpPr>
        <p:spPr>
          <a:xfrm>
            <a:off x="6315174" y="7414302"/>
            <a:ext cx="1948815" cy="1510679"/>
          </a:xfrm>
          <a:prstGeom prst="rightArrow">
            <a:avLst/>
          </a:prstGeom>
          <a:solidFill>
            <a:srgbClr val="8CC5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31" name="오른쪽 화살표 30"/>
          <p:cNvSpPr/>
          <p:nvPr/>
        </p:nvSpPr>
        <p:spPr>
          <a:xfrm>
            <a:off x="15416878" y="7414302"/>
            <a:ext cx="1948815" cy="1510679"/>
          </a:xfrm>
          <a:prstGeom prst="rightArrow">
            <a:avLst/>
          </a:prstGeom>
          <a:solidFill>
            <a:srgbClr val="8CC5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670645" y="5236601"/>
            <a:ext cx="4339577" cy="5592763"/>
            <a:chOff x="9784431" y="5236601"/>
            <a:chExt cx="4339577" cy="5592763"/>
          </a:xfrm>
        </p:grpSpPr>
        <p:sp>
          <p:nvSpPr>
            <p:cNvPr id="30" name="생명의 탄생에는 소중한 의미가 담겨 있어요"/>
            <p:cNvSpPr txBox="1"/>
            <p:nvPr/>
          </p:nvSpPr>
          <p:spPr>
            <a:xfrm>
              <a:off x="9784431" y="8924981"/>
              <a:ext cx="4339577" cy="19043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altLang="ko-KR" sz="5500" dirty="0" smtClean="0">
                  <a:solidFill>
                    <a:srgbClr val="D9411E"/>
                  </a:solidFill>
                </a:rPr>
                <a:t>Call</a:t>
              </a:r>
            </a:p>
            <a:p>
              <a:pPr algn="ctr">
                <a:lnSpc>
                  <a:spcPct val="120000"/>
                </a:lnSpc>
              </a:pPr>
              <a:r>
                <a:rPr lang="ko-KR" altLang="en-US" sz="5500" dirty="0" smtClean="0">
                  <a:solidFill>
                    <a:schemeClr val="tx1"/>
                  </a:solidFill>
                </a:rPr>
                <a:t>도움 요청하기</a:t>
              </a:r>
              <a:endParaRPr lang="ko-KR" altLang="en-US" sz="5500" dirty="0">
                <a:solidFill>
                  <a:schemeClr val="tx1"/>
                </a:solidFill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68598" y="5236601"/>
              <a:ext cx="3450489" cy="3182489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18772349" y="5415503"/>
            <a:ext cx="3625990" cy="5413861"/>
            <a:chOff x="18772349" y="5415503"/>
            <a:chExt cx="3625990" cy="5413861"/>
          </a:xfrm>
        </p:grpSpPr>
        <p:sp>
          <p:nvSpPr>
            <p:cNvPr id="33" name="생명의 탄생에는 소중한 의미가 담겨 있어요"/>
            <p:cNvSpPr txBox="1"/>
            <p:nvPr/>
          </p:nvSpPr>
          <p:spPr>
            <a:xfrm>
              <a:off x="18985813" y="8924981"/>
              <a:ext cx="3102807" cy="19043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altLang="ko-KR" sz="5500" dirty="0" smtClean="0">
                  <a:solidFill>
                    <a:srgbClr val="D9411E"/>
                  </a:solidFill>
                </a:rPr>
                <a:t>Care</a:t>
              </a:r>
            </a:p>
            <a:p>
              <a:pPr algn="ctr">
                <a:lnSpc>
                  <a:spcPct val="120000"/>
                </a:lnSpc>
              </a:pPr>
              <a:r>
                <a:rPr lang="ko-KR" altLang="en-US" sz="5500" dirty="0" smtClean="0">
                  <a:solidFill>
                    <a:schemeClr val="tx1"/>
                  </a:solidFill>
                </a:rPr>
                <a:t>처치하기</a:t>
              </a:r>
              <a:endParaRPr lang="ko-KR" altLang="en-US" sz="5500" dirty="0">
                <a:solidFill>
                  <a:schemeClr val="tx1"/>
                </a:solidFill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72349" y="5415503"/>
              <a:ext cx="3625990" cy="3231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484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일상생활 속 </a:t>
              </a:r>
              <a:r>
                <a:rPr lang="ko-KR" altLang="en-US" sz="5400" b="1" dirty="0" err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상황별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응급 처치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856412" y="458165"/>
            <a:ext cx="3496235" cy="3496235"/>
            <a:chOff x="4643718" y="2922494"/>
            <a:chExt cx="3496235" cy="3496235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4643718" y="2922494"/>
              <a:ext cx="3496235" cy="3496235"/>
            </a:xfrm>
            <a:prstGeom prst="roundRect">
              <a:avLst>
                <a:gd name="adj" fmla="val 12564"/>
              </a:avLst>
            </a:prstGeom>
            <a:solidFill>
              <a:srgbClr val="F5ADA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/>
            <a:srcRect l="4738" t="5880" r="7058" b="6496"/>
            <a:stretch/>
          </p:blipFill>
          <p:spPr>
            <a:xfrm>
              <a:off x="4993341" y="3263154"/>
              <a:ext cx="2788024" cy="2788024"/>
            </a:xfrm>
            <a:prstGeom prst="rect">
              <a:avLst/>
            </a:prstGeom>
          </p:spPr>
        </p:pic>
      </p:grpSp>
      <p:grpSp>
        <p:nvGrpSpPr>
          <p:cNvPr id="29" name="그룹 28"/>
          <p:cNvGrpSpPr/>
          <p:nvPr/>
        </p:nvGrpSpPr>
        <p:grpSpPr>
          <a:xfrm>
            <a:off x="679012" y="2456330"/>
            <a:ext cx="9950823" cy="1416423"/>
            <a:chOff x="4876801" y="2456330"/>
            <a:chExt cx="9950823" cy="1416423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4876801" y="2456330"/>
              <a:ext cx="9950823" cy="1416423"/>
            </a:xfrm>
            <a:prstGeom prst="roundRect">
              <a:avLst>
                <a:gd name="adj" fmla="val 50000"/>
              </a:avLst>
            </a:prstGeom>
            <a:solidFill>
              <a:srgbClr val="F398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5261131" y="2574013"/>
              <a:ext cx="9361459" cy="1181056"/>
              <a:chOff x="5430305" y="2538928"/>
              <a:chExt cx="9361459" cy="118105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430305" y="2728668"/>
                <a:ext cx="3462683" cy="871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넘어졌어요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grpSp>
            <p:nvGrpSpPr>
              <p:cNvPr id="12" name="그룹 11"/>
              <p:cNvGrpSpPr/>
              <p:nvPr/>
            </p:nvGrpSpPr>
            <p:grpSpPr>
              <a:xfrm>
                <a:off x="9803556" y="2893863"/>
                <a:ext cx="1107747" cy="506270"/>
                <a:chOff x="9554067" y="2893863"/>
                <a:chExt cx="1107747" cy="506270"/>
              </a:xfrm>
            </p:grpSpPr>
            <p:sp>
              <p:nvSpPr>
                <p:cNvPr id="8" name="이등변 삼각형 7"/>
                <p:cNvSpPr/>
                <p:nvPr/>
              </p:nvSpPr>
              <p:spPr>
                <a:xfrm rot="5400000">
                  <a:off x="9521571" y="2961444"/>
                  <a:ext cx="471185" cy="406194"/>
                </a:xfrm>
                <a:prstGeom prst="triangle">
                  <a:avLst/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28" name="이등변 삼각형 27"/>
                <p:cNvSpPr/>
                <p:nvPr/>
              </p:nvSpPr>
              <p:spPr>
                <a:xfrm rot="5400000">
                  <a:off x="10223124" y="2926359"/>
                  <a:ext cx="471185" cy="406194"/>
                </a:xfrm>
                <a:prstGeom prst="triangle">
                  <a:avLst/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grpSp>
            <p:nvGrpSpPr>
              <p:cNvPr id="11" name="그룹 10"/>
              <p:cNvGrpSpPr/>
              <p:nvPr/>
            </p:nvGrpSpPr>
            <p:grpSpPr>
              <a:xfrm>
                <a:off x="11505283" y="2538928"/>
                <a:ext cx="3286481" cy="1181056"/>
                <a:chOff x="11200483" y="2538928"/>
                <a:chExt cx="3286481" cy="1181056"/>
              </a:xfrm>
            </p:grpSpPr>
            <p:sp>
              <p:nvSpPr>
                <p:cNvPr id="10" name="모서리가 둥근 직사각형 9"/>
                <p:cNvSpPr/>
                <p:nvPr/>
              </p:nvSpPr>
              <p:spPr>
                <a:xfrm>
                  <a:off x="11200483" y="2538928"/>
                  <a:ext cx="3286481" cy="118105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1719858" y="2693583"/>
                  <a:ext cx="2247729" cy="8717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ko-KR" altLang="en-US" sz="5400" b="1" dirty="0" smtClean="0">
                      <a:solidFill>
                        <a:srgbClr val="F39800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찰과상</a:t>
                  </a:r>
                  <a:endParaRPr kumimoji="0" lang="ko-KR" altLang="en-US" sz="5400" b="1" i="0" u="none" strike="noStrike" cap="none" spc="0" normalizeH="0" baseline="0" dirty="0">
                    <a:ln>
                      <a:noFill/>
                    </a:ln>
                    <a:solidFill>
                      <a:srgbClr val="F398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endParaRPr>
                </a:p>
              </p:txBody>
            </p:sp>
          </p:grpSp>
        </p:grpSp>
      </p:grpSp>
      <p:grpSp>
        <p:nvGrpSpPr>
          <p:cNvPr id="34" name="그룹 33"/>
          <p:cNvGrpSpPr/>
          <p:nvPr/>
        </p:nvGrpSpPr>
        <p:grpSpPr>
          <a:xfrm>
            <a:off x="763098" y="4558439"/>
            <a:ext cx="7874404" cy="4754535"/>
            <a:chOff x="588823" y="4558439"/>
            <a:chExt cx="7874404" cy="4754535"/>
          </a:xfrm>
        </p:grpSpPr>
        <p:grpSp>
          <p:nvGrpSpPr>
            <p:cNvPr id="15" name="그룹 14"/>
            <p:cNvGrpSpPr/>
            <p:nvPr/>
          </p:nvGrpSpPr>
          <p:grpSpPr>
            <a:xfrm>
              <a:off x="2711471" y="4558439"/>
              <a:ext cx="3675528" cy="1241942"/>
              <a:chOff x="5083863" y="4143203"/>
              <a:chExt cx="3675528" cy="1241942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5083863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797763" y="4328301"/>
                <a:ext cx="2247729" cy="871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씻기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588823" y="6229053"/>
              <a:ext cx="7874404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상처 부위에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붙은 이물질은 흐르는 깨끗한 물이나 생리 식염수로 씻어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내기</a:t>
              </a: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0190520" y="4573893"/>
            <a:ext cx="5841879" cy="4727365"/>
            <a:chOff x="9049779" y="4573893"/>
            <a:chExt cx="5841879" cy="4727365"/>
          </a:xfrm>
        </p:grpSpPr>
        <p:grpSp>
          <p:nvGrpSpPr>
            <p:cNvPr id="47" name="그룹 46"/>
            <p:cNvGrpSpPr/>
            <p:nvPr/>
          </p:nvGrpSpPr>
          <p:grpSpPr>
            <a:xfrm>
              <a:off x="10132954" y="4573893"/>
              <a:ext cx="3675528" cy="1241942"/>
              <a:chOff x="4876802" y="4143203"/>
              <a:chExt cx="3675528" cy="1241942"/>
            </a:xfrm>
          </p:grpSpPr>
          <p:sp>
            <p:nvSpPr>
              <p:cNvPr id="48" name="모서리가 둥근 직사각형 47"/>
              <p:cNvSpPr/>
              <p:nvPr/>
            </p:nvSpPr>
            <p:spPr>
              <a:xfrm>
                <a:off x="4876802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90702" y="4328301"/>
                <a:ext cx="2247729" cy="871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지혈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9049779" y="6217337"/>
              <a:ext cx="5841879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상처 부위를 깨끗한 천으로 덮고 손으로 눌러 지혈하기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7585416" y="4558439"/>
            <a:ext cx="6038228" cy="4704908"/>
            <a:chOff x="16969596" y="4558439"/>
            <a:chExt cx="6038228" cy="4704908"/>
          </a:xfrm>
        </p:grpSpPr>
        <p:grpSp>
          <p:nvGrpSpPr>
            <p:cNvPr id="51" name="그룹 50"/>
            <p:cNvGrpSpPr/>
            <p:nvPr/>
          </p:nvGrpSpPr>
          <p:grpSpPr>
            <a:xfrm>
              <a:off x="18150946" y="4558439"/>
              <a:ext cx="3675528" cy="1241942"/>
              <a:chOff x="4876802" y="4143203"/>
              <a:chExt cx="3675528" cy="1241942"/>
            </a:xfrm>
          </p:grpSpPr>
          <p:sp>
            <p:nvSpPr>
              <p:cNvPr id="52" name="모서리가 둥근 직사각형 51"/>
              <p:cNvSpPr/>
              <p:nvPr/>
            </p:nvSpPr>
            <p:spPr>
              <a:xfrm>
                <a:off x="4876802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148010" y="4338929"/>
                <a:ext cx="313311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상처 보호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16969596" y="6179426"/>
              <a:ext cx="6038228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필요시 소독하고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연고를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바른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뒤 밴드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붙이기</a:t>
              </a: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763098" y="10728495"/>
            <a:ext cx="6293223" cy="1241942"/>
            <a:chOff x="4876801" y="4143203"/>
            <a:chExt cx="6293223" cy="1241942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876801" y="4143203"/>
              <a:ext cx="6293223" cy="1241942"/>
            </a:xfrm>
            <a:prstGeom prst="roundRect">
              <a:avLst>
                <a:gd name="adj" fmla="val 50000"/>
              </a:avLst>
            </a:prstGeom>
            <a:solidFill>
              <a:srgbClr val="E8314A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33751" y="4338930"/>
              <a:ext cx="557932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병원에 가야 해요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7657695" y="9807506"/>
            <a:ext cx="949197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오염 물질이 깊숙이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박힌 경우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출혈이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심한 경우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상처가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크고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깊은 경우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이등변 삼각형 57"/>
          <p:cNvSpPr/>
          <p:nvPr/>
        </p:nvSpPr>
        <p:spPr>
          <a:xfrm rot="5400000">
            <a:off x="9202189" y="4929238"/>
            <a:ext cx="471185" cy="406194"/>
          </a:xfrm>
          <a:prstGeom prst="triangle">
            <a:avLst/>
          </a:prstGeom>
          <a:solidFill>
            <a:srgbClr val="00AF8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9" name="이등변 삼각형 58"/>
          <p:cNvSpPr/>
          <p:nvPr/>
        </p:nvSpPr>
        <p:spPr>
          <a:xfrm rot="5400000">
            <a:off x="16566894" y="4929237"/>
            <a:ext cx="471185" cy="406194"/>
          </a:xfrm>
          <a:prstGeom prst="triangle">
            <a:avLst/>
          </a:prstGeom>
          <a:solidFill>
            <a:srgbClr val="00AF8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71170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일상생활 속 </a:t>
              </a:r>
              <a:r>
                <a:rPr lang="ko-KR" altLang="en-US" sz="5400" b="1" dirty="0" err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상황별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응급 처치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79012" y="2456330"/>
            <a:ext cx="9950823" cy="1416423"/>
            <a:chOff x="4876801" y="2456330"/>
            <a:chExt cx="9950823" cy="1416423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4876801" y="2456330"/>
              <a:ext cx="9950823" cy="1416423"/>
            </a:xfrm>
            <a:prstGeom prst="roundRect">
              <a:avLst>
                <a:gd name="adj" fmla="val 50000"/>
              </a:avLst>
            </a:prstGeom>
            <a:solidFill>
              <a:srgbClr val="F398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5233994" y="2574013"/>
              <a:ext cx="9388596" cy="1181056"/>
              <a:chOff x="5403168" y="2538928"/>
              <a:chExt cx="9388596" cy="118105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403168" y="2739296"/>
                <a:ext cx="4265675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칼에 베였어요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grpSp>
            <p:nvGrpSpPr>
              <p:cNvPr id="12" name="그룹 11"/>
              <p:cNvGrpSpPr/>
              <p:nvPr/>
            </p:nvGrpSpPr>
            <p:grpSpPr>
              <a:xfrm>
                <a:off x="9803556" y="2893863"/>
                <a:ext cx="1107747" cy="506270"/>
                <a:chOff x="9554067" y="2893863"/>
                <a:chExt cx="1107747" cy="506270"/>
              </a:xfrm>
            </p:grpSpPr>
            <p:sp>
              <p:nvSpPr>
                <p:cNvPr id="8" name="이등변 삼각형 7"/>
                <p:cNvSpPr/>
                <p:nvPr/>
              </p:nvSpPr>
              <p:spPr>
                <a:xfrm rot="5400000">
                  <a:off x="9521571" y="2961444"/>
                  <a:ext cx="471185" cy="406194"/>
                </a:xfrm>
                <a:prstGeom prst="triangle">
                  <a:avLst/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28" name="이등변 삼각형 27"/>
                <p:cNvSpPr/>
                <p:nvPr/>
              </p:nvSpPr>
              <p:spPr>
                <a:xfrm rot="5400000">
                  <a:off x="10223124" y="2926359"/>
                  <a:ext cx="471185" cy="406194"/>
                </a:xfrm>
                <a:prstGeom prst="triangle">
                  <a:avLst/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grpSp>
            <p:nvGrpSpPr>
              <p:cNvPr id="11" name="그룹 10"/>
              <p:cNvGrpSpPr/>
              <p:nvPr/>
            </p:nvGrpSpPr>
            <p:grpSpPr>
              <a:xfrm>
                <a:off x="11505283" y="2538928"/>
                <a:ext cx="3286481" cy="1181056"/>
                <a:chOff x="11200483" y="2538928"/>
                <a:chExt cx="3286481" cy="1181056"/>
              </a:xfrm>
            </p:grpSpPr>
            <p:sp>
              <p:nvSpPr>
                <p:cNvPr id="10" name="모서리가 둥근 직사각형 9"/>
                <p:cNvSpPr/>
                <p:nvPr/>
              </p:nvSpPr>
              <p:spPr>
                <a:xfrm>
                  <a:off x="11200483" y="2538928"/>
                  <a:ext cx="3286481" cy="118105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1719858" y="2693583"/>
                  <a:ext cx="2247729" cy="8717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ko-KR" altLang="en-US" sz="5400" b="1" dirty="0" smtClean="0">
                      <a:solidFill>
                        <a:srgbClr val="F39800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절상</a:t>
                  </a:r>
                  <a:endParaRPr kumimoji="0" lang="ko-KR" altLang="en-US" sz="5400" b="1" i="0" u="none" strike="noStrike" cap="none" spc="0" normalizeH="0" baseline="0" dirty="0">
                    <a:ln>
                      <a:noFill/>
                    </a:ln>
                    <a:solidFill>
                      <a:srgbClr val="F398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endParaRPr>
                </a:p>
              </p:txBody>
            </p:sp>
          </p:grpSp>
        </p:grpSp>
      </p:grpSp>
      <p:grpSp>
        <p:nvGrpSpPr>
          <p:cNvPr id="34" name="그룹 33"/>
          <p:cNvGrpSpPr/>
          <p:nvPr/>
        </p:nvGrpSpPr>
        <p:grpSpPr>
          <a:xfrm>
            <a:off x="1937523" y="4558439"/>
            <a:ext cx="5798176" cy="2760143"/>
            <a:chOff x="1763248" y="4558439"/>
            <a:chExt cx="5798176" cy="2760143"/>
          </a:xfrm>
        </p:grpSpPr>
        <p:grpSp>
          <p:nvGrpSpPr>
            <p:cNvPr id="15" name="그룹 14"/>
            <p:cNvGrpSpPr/>
            <p:nvPr/>
          </p:nvGrpSpPr>
          <p:grpSpPr>
            <a:xfrm>
              <a:off x="2711471" y="4558439"/>
              <a:ext cx="3675528" cy="1241942"/>
              <a:chOff x="5083863" y="4143203"/>
              <a:chExt cx="3675528" cy="1241942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5083863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797763" y="4328301"/>
                <a:ext cx="2247729" cy="871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소독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1763248" y="6229053"/>
              <a:ext cx="5798176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상처 부위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소독하기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0190520" y="4573893"/>
            <a:ext cx="5841879" cy="4727365"/>
            <a:chOff x="9049779" y="4573893"/>
            <a:chExt cx="5841879" cy="4727365"/>
          </a:xfrm>
        </p:grpSpPr>
        <p:grpSp>
          <p:nvGrpSpPr>
            <p:cNvPr id="47" name="그룹 46"/>
            <p:cNvGrpSpPr/>
            <p:nvPr/>
          </p:nvGrpSpPr>
          <p:grpSpPr>
            <a:xfrm>
              <a:off x="10132954" y="4573893"/>
              <a:ext cx="3675528" cy="1241942"/>
              <a:chOff x="4876802" y="4143203"/>
              <a:chExt cx="3675528" cy="1241942"/>
            </a:xfrm>
          </p:grpSpPr>
          <p:sp>
            <p:nvSpPr>
              <p:cNvPr id="48" name="모서리가 둥근 직사각형 47"/>
              <p:cNvSpPr/>
              <p:nvPr/>
            </p:nvSpPr>
            <p:spPr>
              <a:xfrm>
                <a:off x="4876802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90702" y="4328301"/>
                <a:ext cx="2247729" cy="871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지혈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9049779" y="6217337"/>
              <a:ext cx="5841879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상처 부위를 깨끗한 천으로 덮고 손으로 눌러 지혈하기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7585416" y="4558439"/>
            <a:ext cx="6038228" cy="4704908"/>
            <a:chOff x="16969596" y="4558439"/>
            <a:chExt cx="6038228" cy="4704908"/>
          </a:xfrm>
        </p:grpSpPr>
        <p:grpSp>
          <p:nvGrpSpPr>
            <p:cNvPr id="51" name="그룹 50"/>
            <p:cNvGrpSpPr/>
            <p:nvPr/>
          </p:nvGrpSpPr>
          <p:grpSpPr>
            <a:xfrm>
              <a:off x="18150946" y="4558439"/>
              <a:ext cx="3675528" cy="1241942"/>
              <a:chOff x="4876802" y="4143203"/>
              <a:chExt cx="3675528" cy="1241942"/>
            </a:xfrm>
          </p:grpSpPr>
          <p:sp>
            <p:nvSpPr>
              <p:cNvPr id="52" name="모서리가 둥근 직사각형 51"/>
              <p:cNvSpPr/>
              <p:nvPr/>
            </p:nvSpPr>
            <p:spPr>
              <a:xfrm>
                <a:off x="4876802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148010" y="4338929"/>
                <a:ext cx="313311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상처 보호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16969596" y="6179426"/>
              <a:ext cx="6038228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가벼운 상처에는 연고를 바르고 밴드 붙이기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763098" y="10094376"/>
            <a:ext cx="6293223" cy="1241942"/>
            <a:chOff x="4876801" y="4143203"/>
            <a:chExt cx="6293223" cy="1241942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876801" y="4143203"/>
              <a:ext cx="6293223" cy="1241942"/>
            </a:xfrm>
            <a:prstGeom prst="roundRect">
              <a:avLst>
                <a:gd name="adj" fmla="val 50000"/>
              </a:avLst>
            </a:prstGeom>
            <a:solidFill>
              <a:srgbClr val="E8314A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33751" y="4338930"/>
              <a:ext cx="557932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병원에 가야 해요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7657695" y="9807506"/>
            <a:ext cx="949197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깊이 베인 상처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출혈이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심한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이등변 삼각형 57"/>
          <p:cNvSpPr/>
          <p:nvPr/>
        </p:nvSpPr>
        <p:spPr>
          <a:xfrm rot="5400000">
            <a:off x="9202189" y="4929238"/>
            <a:ext cx="471185" cy="406194"/>
          </a:xfrm>
          <a:prstGeom prst="triangle">
            <a:avLst/>
          </a:prstGeom>
          <a:solidFill>
            <a:srgbClr val="00AF8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9" name="이등변 삼각형 58"/>
          <p:cNvSpPr/>
          <p:nvPr/>
        </p:nvSpPr>
        <p:spPr>
          <a:xfrm rot="5400000">
            <a:off x="16566894" y="4929237"/>
            <a:ext cx="471185" cy="406194"/>
          </a:xfrm>
          <a:prstGeom prst="triangle">
            <a:avLst/>
          </a:prstGeom>
          <a:solidFill>
            <a:srgbClr val="00AF8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8856412" y="458165"/>
            <a:ext cx="3496235" cy="3496235"/>
            <a:chOff x="18856412" y="458165"/>
            <a:chExt cx="3496235" cy="3496235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18856412" y="458165"/>
              <a:ext cx="3496235" cy="3496235"/>
            </a:xfrm>
            <a:prstGeom prst="roundRect">
              <a:avLst>
                <a:gd name="adj" fmla="val 12564"/>
              </a:avLst>
            </a:prstGeom>
            <a:solidFill>
              <a:srgbClr val="C7BBC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1603" y="669805"/>
              <a:ext cx="3099483" cy="3085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913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일상생활 속 </a:t>
              </a:r>
              <a:r>
                <a:rPr lang="ko-KR" altLang="en-US" sz="5400" b="1" dirty="0" err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상황별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응급 처치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79012" y="2456330"/>
            <a:ext cx="14270211" cy="1416423"/>
            <a:chOff x="679012" y="2456330"/>
            <a:chExt cx="14270211" cy="1416423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679012" y="2456330"/>
              <a:ext cx="14270211" cy="1416423"/>
            </a:xfrm>
            <a:prstGeom prst="roundRect">
              <a:avLst>
                <a:gd name="adj" fmla="val 50000"/>
              </a:avLst>
            </a:prstGeom>
            <a:solidFill>
              <a:srgbClr val="F398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3341" y="2774381"/>
              <a:ext cx="8634203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뜨거운 것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물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불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에 데였어요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9879107" y="2928948"/>
              <a:ext cx="1107747" cy="506270"/>
              <a:chOff x="9554067" y="2893863"/>
              <a:chExt cx="1107747" cy="506270"/>
            </a:xfrm>
          </p:grpSpPr>
          <p:sp>
            <p:nvSpPr>
              <p:cNvPr id="8" name="이등변 삼각형 7"/>
              <p:cNvSpPr/>
              <p:nvPr/>
            </p:nvSpPr>
            <p:spPr>
              <a:xfrm rot="5400000">
                <a:off x="9521571" y="2961444"/>
                <a:ext cx="471185" cy="406194"/>
              </a:xfrm>
              <a:prstGeom prst="triangl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8" name="이등변 삼각형 27"/>
              <p:cNvSpPr/>
              <p:nvPr/>
            </p:nvSpPr>
            <p:spPr>
              <a:xfrm rot="5400000">
                <a:off x="10223124" y="2926359"/>
                <a:ext cx="471185" cy="406194"/>
              </a:xfrm>
              <a:prstGeom prst="triangl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11468218" y="2574013"/>
              <a:ext cx="3286481" cy="1181056"/>
              <a:chOff x="11200483" y="2538928"/>
              <a:chExt cx="3286481" cy="1181056"/>
            </a:xfrm>
          </p:grpSpPr>
          <p:sp>
            <p:nvSpPr>
              <p:cNvPr id="10" name="모서리가 둥근 직사각형 9"/>
              <p:cNvSpPr/>
              <p:nvPr/>
            </p:nvSpPr>
            <p:spPr>
              <a:xfrm>
                <a:off x="11200483" y="2538928"/>
                <a:ext cx="3286481" cy="11810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719858" y="2693583"/>
                <a:ext cx="2247729" cy="871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>
                    <a:solidFill>
                      <a:srgbClr val="F398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화</a:t>
                </a:r>
                <a:r>
                  <a:rPr lang="ko-KR" altLang="en-US" sz="5400" b="1" dirty="0" smtClean="0">
                    <a:solidFill>
                      <a:srgbClr val="F398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상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F398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</p:grpSp>
      <p:grpSp>
        <p:nvGrpSpPr>
          <p:cNvPr id="34" name="그룹 33"/>
          <p:cNvGrpSpPr/>
          <p:nvPr/>
        </p:nvGrpSpPr>
        <p:grpSpPr>
          <a:xfrm>
            <a:off x="763098" y="4558439"/>
            <a:ext cx="7874404" cy="3757339"/>
            <a:chOff x="588823" y="4558439"/>
            <a:chExt cx="7874404" cy="3757339"/>
          </a:xfrm>
        </p:grpSpPr>
        <p:grpSp>
          <p:nvGrpSpPr>
            <p:cNvPr id="15" name="그룹 14"/>
            <p:cNvGrpSpPr/>
            <p:nvPr/>
          </p:nvGrpSpPr>
          <p:grpSpPr>
            <a:xfrm>
              <a:off x="2711471" y="4558439"/>
              <a:ext cx="3675528" cy="1241942"/>
              <a:chOff x="5083863" y="4143203"/>
              <a:chExt cx="3675528" cy="1241942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5083863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797763" y="4328301"/>
                <a:ext cx="2247729" cy="871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식히기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588823" y="6229053"/>
              <a:ext cx="7874404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즉시 약하게 흐르는 찬물로 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분 이상 식히기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0190520" y="4573893"/>
            <a:ext cx="11073762" cy="3730169"/>
            <a:chOff x="9049779" y="4573893"/>
            <a:chExt cx="11073762" cy="3730169"/>
          </a:xfrm>
        </p:grpSpPr>
        <p:grpSp>
          <p:nvGrpSpPr>
            <p:cNvPr id="47" name="그룹 46"/>
            <p:cNvGrpSpPr/>
            <p:nvPr/>
          </p:nvGrpSpPr>
          <p:grpSpPr>
            <a:xfrm>
              <a:off x="12333396" y="4573893"/>
              <a:ext cx="3675528" cy="1241942"/>
              <a:chOff x="7077244" y="4143203"/>
              <a:chExt cx="3675528" cy="1241942"/>
            </a:xfrm>
          </p:grpSpPr>
          <p:sp>
            <p:nvSpPr>
              <p:cNvPr id="48" name="모서리가 둥근 직사각형 47"/>
              <p:cNvSpPr/>
              <p:nvPr/>
            </p:nvSpPr>
            <p:spPr>
              <a:xfrm>
                <a:off x="7077244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434192" y="4338929"/>
                <a:ext cx="2961628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상처 보호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9049779" y="6217337"/>
              <a:ext cx="11073762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물집이 생기면 터뜨리지 말고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옷이 달라붙은 경우 억지로 떼어 내지 않기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763098" y="9946028"/>
            <a:ext cx="6293223" cy="1241942"/>
            <a:chOff x="4876801" y="4143203"/>
            <a:chExt cx="6293223" cy="1241942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876801" y="4143203"/>
              <a:ext cx="6293223" cy="1241942"/>
            </a:xfrm>
            <a:prstGeom prst="roundRect">
              <a:avLst>
                <a:gd name="adj" fmla="val 50000"/>
              </a:avLst>
            </a:prstGeom>
            <a:solidFill>
              <a:srgbClr val="E8314A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33751" y="4338930"/>
              <a:ext cx="557932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병원에 가야 해요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7657694" y="9025039"/>
            <a:ext cx="1513058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화상 부위가 넓은 경우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통증이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심한 경우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얼굴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손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생식기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관절 부위 화상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병원에 가야 하는 경우 연고 등은 바르지 않기</a:t>
            </a:r>
          </a:p>
        </p:txBody>
      </p:sp>
      <p:sp>
        <p:nvSpPr>
          <p:cNvPr id="58" name="이등변 삼각형 57"/>
          <p:cNvSpPr/>
          <p:nvPr/>
        </p:nvSpPr>
        <p:spPr>
          <a:xfrm rot="5400000">
            <a:off x="9502514" y="4929239"/>
            <a:ext cx="471185" cy="406194"/>
          </a:xfrm>
          <a:prstGeom prst="triangle">
            <a:avLst/>
          </a:prstGeom>
          <a:solidFill>
            <a:srgbClr val="00AF8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8856412" y="458165"/>
            <a:ext cx="3496235" cy="3496235"/>
            <a:chOff x="18856412" y="458165"/>
            <a:chExt cx="3496235" cy="3496235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18856412" y="458165"/>
              <a:ext cx="3496235" cy="3496235"/>
            </a:xfrm>
            <a:prstGeom prst="roundRect">
              <a:avLst>
                <a:gd name="adj" fmla="val 12564"/>
              </a:avLst>
            </a:prstGeom>
            <a:solidFill>
              <a:srgbClr val="A1CAD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69835" y="683214"/>
              <a:ext cx="3101251" cy="307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499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4333375" y="4751021"/>
            <a:ext cx="15717251" cy="4213959"/>
            <a:chOff x="12593291" y="3822192"/>
            <a:chExt cx="15717251" cy="4213959"/>
          </a:xfrm>
        </p:grpSpPr>
        <p:sp>
          <p:nvSpPr>
            <p:cNvPr id="25" name="● 생명 탄생의 의미를 말할 수 있다.…"/>
            <p:cNvSpPr txBox="1"/>
            <p:nvPr/>
          </p:nvSpPr>
          <p:spPr>
            <a:xfrm>
              <a:off x="12593291" y="5247150"/>
              <a:ext cx="15717251" cy="2789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/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일상생활에서 위험한 상황을 찾아 설명할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위험한 상황에 맞는 안전 수칙을 실천할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12783312" y="3822192"/>
              <a:ext cx="3622504" cy="1361478"/>
              <a:chOff x="12783312" y="3822192"/>
              <a:chExt cx="3622504" cy="1361478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12783312" y="3822192"/>
                <a:ext cx="3622504" cy="1361478"/>
                <a:chOff x="12783312" y="3822192"/>
                <a:chExt cx="2724912" cy="1024128"/>
              </a:xfrm>
              <a:solidFill>
                <a:srgbClr val="F39800"/>
              </a:solidFill>
            </p:grpSpPr>
            <p:sp>
              <p:nvSpPr>
                <p:cNvPr id="29" name="직사각형 28"/>
                <p:cNvSpPr/>
                <p:nvPr/>
              </p:nvSpPr>
              <p:spPr>
                <a:xfrm>
                  <a:off x="12783312" y="3822192"/>
                  <a:ext cx="2724912" cy="585216"/>
                </a:xfrm>
                <a:prstGeom prst="rect">
                  <a:avLst/>
                </a:prstGeom>
                <a:solidFill>
                  <a:srgbClr val="F398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0" name="이등변 삼각형 29"/>
                <p:cNvSpPr/>
                <p:nvPr/>
              </p:nvSpPr>
              <p:spPr>
                <a:xfrm rot="10800000">
                  <a:off x="12783312" y="4407408"/>
                  <a:ext cx="2724912" cy="438912"/>
                </a:xfrm>
                <a:prstGeom prst="triangle">
                  <a:avLst/>
                </a:prstGeom>
                <a:solidFill>
                  <a:srgbClr val="F398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sp>
            <p:nvSpPr>
              <p:cNvPr id="28" name="직사각형 27"/>
              <p:cNvSpPr/>
              <p:nvPr/>
            </p:nvSpPr>
            <p:spPr>
              <a:xfrm>
                <a:off x="13034120" y="3849380"/>
                <a:ext cx="3120887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10000"/>
                  </a:lnSpc>
                  <a:defRPr sz="5100">
                    <a:solidFill>
                      <a:schemeClr val="accent3"/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pPr>
                <a:r>
                  <a:rPr lang="ko-KR" altLang="en-US" sz="55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학습목표</a:t>
                </a:r>
                <a:endParaRPr lang="ko-KR" altLang="en-US" sz="55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7869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일상생활 속 </a:t>
              </a:r>
              <a:r>
                <a:rPr lang="ko-KR" altLang="en-US" sz="5400" b="1" dirty="0" err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상황별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응급 처치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79012" y="2456330"/>
            <a:ext cx="9950823" cy="1416423"/>
            <a:chOff x="4876801" y="2456330"/>
            <a:chExt cx="9950823" cy="1416423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4876801" y="2456330"/>
              <a:ext cx="9950823" cy="1416423"/>
            </a:xfrm>
            <a:prstGeom prst="roundRect">
              <a:avLst>
                <a:gd name="adj" fmla="val 50000"/>
              </a:avLst>
            </a:prstGeom>
            <a:solidFill>
              <a:srgbClr val="F398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5261131" y="2574013"/>
              <a:ext cx="9361459" cy="1181056"/>
              <a:chOff x="5430305" y="2538928"/>
              <a:chExt cx="9361459" cy="118105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430305" y="2739296"/>
                <a:ext cx="4168216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벌에 쏘였어요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grpSp>
            <p:nvGrpSpPr>
              <p:cNvPr id="12" name="그룹 11"/>
              <p:cNvGrpSpPr/>
              <p:nvPr/>
            </p:nvGrpSpPr>
            <p:grpSpPr>
              <a:xfrm>
                <a:off x="9875272" y="2893863"/>
                <a:ext cx="1107747" cy="506270"/>
                <a:chOff x="9625783" y="2893863"/>
                <a:chExt cx="1107747" cy="506270"/>
              </a:xfrm>
            </p:grpSpPr>
            <p:sp>
              <p:nvSpPr>
                <p:cNvPr id="8" name="이등변 삼각형 7"/>
                <p:cNvSpPr/>
                <p:nvPr/>
              </p:nvSpPr>
              <p:spPr>
                <a:xfrm rot="5400000">
                  <a:off x="9593287" y="2961444"/>
                  <a:ext cx="471185" cy="406194"/>
                </a:xfrm>
                <a:prstGeom prst="triangle">
                  <a:avLst/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28" name="이등변 삼각형 27"/>
                <p:cNvSpPr/>
                <p:nvPr/>
              </p:nvSpPr>
              <p:spPr>
                <a:xfrm rot="5400000">
                  <a:off x="10294840" y="2926359"/>
                  <a:ext cx="471185" cy="406194"/>
                </a:xfrm>
                <a:prstGeom prst="triangle">
                  <a:avLst/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grpSp>
            <p:nvGrpSpPr>
              <p:cNvPr id="11" name="그룹 10"/>
              <p:cNvGrpSpPr/>
              <p:nvPr/>
            </p:nvGrpSpPr>
            <p:grpSpPr>
              <a:xfrm>
                <a:off x="11505283" y="2538928"/>
                <a:ext cx="3286481" cy="1181056"/>
                <a:chOff x="11200483" y="2538928"/>
                <a:chExt cx="3286481" cy="1181056"/>
              </a:xfrm>
            </p:grpSpPr>
            <p:sp>
              <p:nvSpPr>
                <p:cNvPr id="10" name="모서리가 둥근 직사각형 9"/>
                <p:cNvSpPr/>
                <p:nvPr/>
              </p:nvSpPr>
              <p:spPr>
                <a:xfrm>
                  <a:off x="11200483" y="2538928"/>
                  <a:ext cx="3286481" cy="118105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1719858" y="2693583"/>
                  <a:ext cx="2247729" cy="8717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ko-KR" altLang="en-US" sz="5400" b="1" dirty="0" smtClean="0">
                      <a:solidFill>
                        <a:srgbClr val="F39800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벌 자상</a:t>
                  </a:r>
                  <a:endParaRPr kumimoji="0" lang="ko-KR" altLang="en-US" sz="5400" b="1" i="0" u="none" strike="noStrike" cap="none" spc="0" normalizeH="0" baseline="0" dirty="0">
                    <a:ln>
                      <a:noFill/>
                    </a:ln>
                    <a:solidFill>
                      <a:srgbClr val="F398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endParaRPr>
                </a:p>
              </p:txBody>
            </p:sp>
          </p:grpSp>
        </p:grpSp>
      </p:grpSp>
      <p:grpSp>
        <p:nvGrpSpPr>
          <p:cNvPr id="34" name="그룹 33"/>
          <p:cNvGrpSpPr/>
          <p:nvPr/>
        </p:nvGrpSpPr>
        <p:grpSpPr>
          <a:xfrm>
            <a:off x="763098" y="4558439"/>
            <a:ext cx="8791560" cy="5751731"/>
            <a:chOff x="588823" y="4558439"/>
            <a:chExt cx="8791560" cy="5751731"/>
          </a:xfrm>
        </p:grpSpPr>
        <p:grpSp>
          <p:nvGrpSpPr>
            <p:cNvPr id="15" name="그룹 14"/>
            <p:cNvGrpSpPr/>
            <p:nvPr/>
          </p:nvGrpSpPr>
          <p:grpSpPr>
            <a:xfrm>
              <a:off x="2711471" y="4558439"/>
              <a:ext cx="3675528" cy="1241942"/>
              <a:chOff x="5083863" y="4143203"/>
              <a:chExt cx="3675528" cy="1241942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5083863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345567" y="4338929"/>
                <a:ext cx="3232836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벌침 제거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588823" y="6229053"/>
              <a:ext cx="8791560" cy="408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신용카드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등을 이용해 피부를 </a:t>
              </a:r>
              <a:r>
                <a:rPr lang="ko-KR" altLang="en-US" sz="5400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긁어내듯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벌침 제거하기</a:t>
              </a:r>
              <a:endPara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핀셋은 오히려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더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깊게 들어가게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할 수 있음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0521633" y="4573893"/>
            <a:ext cx="5318421" cy="4727365"/>
            <a:chOff x="9380892" y="4573893"/>
            <a:chExt cx="5318421" cy="4727365"/>
          </a:xfrm>
        </p:grpSpPr>
        <p:grpSp>
          <p:nvGrpSpPr>
            <p:cNvPr id="47" name="그룹 46"/>
            <p:cNvGrpSpPr/>
            <p:nvPr/>
          </p:nvGrpSpPr>
          <p:grpSpPr>
            <a:xfrm>
              <a:off x="9980827" y="4573893"/>
              <a:ext cx="4013080" cy="1241942"/>
              <a:chOff x="4724675" y="4143203"/>
              <a:chExt cx="4013080" cy="1241942"/>
            </a:xfrm>
          </p:grpSpPr>
          <p:sp>
            <p:nvSpPr>
              <p:cNvPr id="48" name="모서리가 둥근 직사각형 47"/>
              <p:cNvSpPr/>
              <p:nvPr/>
            </p:nvSpPr>
            <p:spPr>
              <a:xfrm>
                <a:off x="4724675" y="4143203"/>
                <a:ext cx="4013080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879843" y="4338929"/>
                <a:ext cx="3808217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비누로 씻기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9380892" y="6217337"/>
              <a:ext cx="5318421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벌에 쏘인 부위를 비누와 흐르는 물로 씻기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7438318" y="4558439"/>
            <a:ext cx="6332420" cy="3707712"/>
            <a:chOff x="16822498" y="4558439"/>
            <a:chExt cx="6332420" cy="3707712"/>
          </a:xfrm>
        </p:grpSpPr>
        <p:grpSp>
          <p:nvGrpSpPr>
            <p:cNvPr id="51" name="그룹 50"/>
            <p:cNvGrpSpPr/>
            <p:nvPr/>
          </p:nvGrpSpPr>
          <p:grpSpPr>
            <a:xfrm>
              <a:off x="18150946" y="4558439"/>
              <a:ext cx="3675528" cy="1241942"/>
              <a:chOff x="4876802" y="4143203"/>
              <a:chExt cx="3675528" cy="1241942"/>
            </a:xfrm>
          </p:grpSpPr>
          <p:sp>
            <p:nvSpPr>
              <p:cNvPr id="52" name="모서리가 둥근 직사각형 51"/>
              <p:cNvSpPr/>
              <p:nvPr/>
            </p:nvSpPr>
            <p:spPr>
              <a:xfrm>
                <a:off x="4876802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148010" y="4338929"/>
                <a:ext cx="313311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err="1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냉찜질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16822498" y="6179426"/>
              <a:ext cx="6332420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얼음주머니로 통증과 붓기 가라앉히기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763098" y="10959138"/>
            <a:ext cx="6293223" cy="1241942"/>
            <a:chOff x="4876801" y="4143203"/>
            <a:chExt cx="6293223" cy="1241942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876801" y="4143203"/>
              <a:ext cx="6293223" cy="1241942"/>
            </a:xfrm>
            <a:prstGeom prst="roundRect">
              <a:avLst>
                <a:gd name="adj" fmla="val 50000"/>
              </a:avLst>
            </a:prstGeom>
            <a:solidFill>
              <a:srgbClr val="E8314A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33751" y="4338930"/>
              <a:ext cx="557932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병원에 가야 해요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7657694" y="10038149"/>
            <a:ext cx="16113043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어지럽고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숨쉬기 힘든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전신에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두드러기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등 알레르기 증상이 나타났을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때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알레르기 증상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 즉시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119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신고하기</a:t>
            </a:r>
          </a:p>
        </p:txBody>
      </p:sp>
      <p:sp>
        <p:nvSpPr>
          <p:cNvPr id="58" name="이등변 삼각형 57"/>
          <p:cNvSpPr/>
          <p:nvPr/>
        </p:nvSpPr>
        <p:spPr>
          <a:xfrm rot="5400000">
            <a:off x="9202189" y="4929238"/>
            <a:ext cx="471185" cy="406194"/>
          </a:xfrm>
          <a:prstGeom prst="triangle">
            <a:avLst/>
          </a:prstGeom>
          <a:solidFill>
            <a:srgbClr val="00AF8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9" name="이등변 삼각형 58"/>
          <p:cNvSpPr/>
          <p:nvPr/>
        </p:nvSpPr>
        <p:spPr>
          <a:xfrm rot="5400000">
            <a:off x="16566894" y="4929237"/>
            <a:ext cx="471185" cy="406194"/>
          </a:xfrm>
          <a:prstGeom prst="triangle">
            <a:avLst/>
          </a:prstGeom>
          <a:solidFill>
            <a:srgbClr val="00AF8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8856412" y="458165"/>
            <a:ext cx="3496235" cy="3496235"/>
            <a:chOff x="18856412" y="458165"/>
            <a:chExt cx="3496235" cy="3496235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18856412" y="458165"/>
              <a:ext cx="3496235" cy="3496235"/>
            </a:xfrm>
            <a:prstGeom prst="roundRect">
              <a:avLst>
                <a:gd name="adj" fmla="val 12564"/>
              </a:avLst>
            </a:prstGeom>
            <a:solidFill>
              <a:srgbClr val="E8E08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79518" y="713221"/>
              <a:ext cx="2850021" cy="3041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087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일상생활 속 </a:t>
              </a:r>
              <a:r>
                <a:rPr lang="ko-KR" altLang="en-US" sz="5400" b="1" dirty="0" err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상황별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응급 처치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3" name="모서리가 둥근 직사각형 2"/>
          <p:cNvSpPr/>
          <p:nvPr/>
        </p:nvSpPr>
        <p:spPr>
          <a:xfrm>
            <a:off x="18856412" y="458165"/>
            <a:ext cx="3496235" cy="3496235"/>
          </a:xfrm>
          <a:prstGeom prst="roundRect">
            <a:avLst>
              <a:gd name="adj" fmla="val 12564"/>
            </a:avLst>
          </a:prstGeom>
          <a:solidFill>
            <a:srgbClr val="EDB1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763097" y="4558439"/>
            <a:ext cx="13381136" cy="3757339"/>
            <a:chOff x="588822" y="4558439"/>
            <a:chExt cx="13381136" cy="3757339"/>
          </a:xfrm>
        </p:grpSpPr>
        <p:grpSp>
          <p:nvGrpSpPr>
            <p:cNvPr id="15" name="그룹 14"/>
            <p:cNvGrpSpPr/>
            <p:nvPr/>
          </p:nvGrpSpPr>
          <p:grpSpPr>
            <a:xfrm>
              <a:off x="5044282" y="4558439"/>
              <a:ext cx="3675528" cy="1241942"/>
              <a:chOff x="7416674" y="4143203"/>
              <a:chExt cx="3675528" cy="1241942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7416674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130574" y="4328301"/>
                <a:ext cx="2247729" cy="871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씻기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588822" y="6229053"/>
              <a:ext cx="13381136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눈을 비비거나 만지지 말고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얼굴을 물에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담가 눈을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깜빡이거나 흐르는 물로 씻기  </a:t>
              </a: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763098" y="10051107"/>
            <a:ext cx="6293223" cy="1241942"/>
            <a:chOff x="4876801" y="4143203"/>
            <a:chExt cx="6293223" cy="1241942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876801" y="4143203"/>
              <a:ext cx="6293223" cy="1241942"/>
            </a:xfrm>
            <a:prstGeom prst="roundRect">
              <a:avLst>
                <a:gd name="adj" fmla="val 50000"/>
              </a:avLst>
            </a:prstGeom>
            <a:solidFill>
              <a:srgbClr val="E8314A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33751" y="4338930"/>
              <a:ext cx="557932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병원에 가야 해요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7657694" y="9130118"/>
            <a:ext cx="1319421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눈에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이물질이 박혔을 때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심하게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아프고 앞이 잘 안 보일 때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눈에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화학 물질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약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들어갔을 때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679012" y="2456330"/>
            <a:ext cx="14270211" cy="1416423"/>
            <a:chOff x="679012" y="2456330"/>
            <a:chExt cx="14270211" cy="1416423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679012" y="2456330"/>
              <a:ext cx="14270211" cy="1416423"/>
            </a:xfrm>
            <a:prstGeom prst="roundRect">
              <a:avLst>
                <a:gd name="adj" fmla="val 50000"/>
              </a:avLst>
            </a:prstGeom>
            <a:solidFill>
              <a:srgbClr val="F398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63342" y="2774381"/>
              <a:ext cx="599298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눈을 뜨기 힘들어요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7705246" y="2928949"/>
              <a:ext cx="1107747" cy="506270"/>
              <a:chOff x="7380206" y="2893864"/>
              <a:chExt cx="1107747" cy="506270"/>
            </a:xfrm>
          </p:grpSpPr>
          <p:sp>
            <p:nvSpPr>
              <p:cNvPr id="46" name="이등변 삼각형 45"/>
              <p:cNvSpPr/>
              <p:nvPr/>
            </p:nvSpPr>
            <p:spPr>
              <a:xfrm rot="5400000">
                <a:off x="7347710" y="2961445"/>
                <a:ext cx="471185" cy="406194"/>
              </a:xfrm>
              <a:prstGeom prst="triangl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0" name="이등변 삼각형 59"/>
              <p:cNvSpPr/>
              <p:nvPr/>
            </p:nvSpPr>
            <p:spPr>
              <a:xfrm rot="5400000">
                <a:off x="8049263" y="2926360"/>
                <a:ext cx="471185" cy="406194"/>
              </a:xfrm>
              <a:prstGeom prst="triangl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10190520" y="2574013"/>
              <a:ext cx="4564179" cy="1181056"/>
              <a:chOff x="9922785" y="2538928"/>
              <a:chExt cx="4564179" cy="1181056"/>
            </a:xfrm>
          </p:grpSpPr>
          <p:sp>
            <p:nvSpPr>
              <p:cNvPr id="44" name="모서리가 둥근 직사각형 43"/>
              <p:cNvSpPr/>
              <p:nvPr/>
            </p:nvSpPr>
            <p:spPr>
              <a:xfrm>
                <a:off x="9922785" y="2538928"/>
                <a:ext cx="4564179" cy="11810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533249" y="2704211"/>
                <a:ext cx="3343249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F398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눈의</a:t>
                </a:r>
                <a:r>
                  <a:rPr lang="ko-KR" altLang="en-US" sz="5400" b="1" dirty="0">
                    <a:solidFill>
                      <a:srgbClr val="F398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5400" b="1" dirty="0" smtClean="0">
                    <a:solidFill>
                      <a:srgbClr val="F398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이물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F398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615" y="715043"/>
            <a:ext cx="2559641" cy="29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48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일상생활 속 </a:t>
              </a:r>
              <a:r>
                <a:rPr lang="ko-KR" altLang="en-US" sz="5400" b="1" dirty="0" err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상황별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응급 처치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763098" y="4558439"/>
            <a:ext cx="7874404" cy="3757339"/>
            <a:chOff x="588823" y="4558439"/>
            <a:chExt cx="7874404" cy="3757339"/>
          </a:xfrm>
        </p:grpSpPr>
        <p:grpSp>
          <p:nvGrpSpPr>
            <p:cNvPr id="15" name="그룹 14"/>
            <p:cNvGrpSpPr/>
            <p:nvPr/>
          </p:nvGrpSpPr>
          <p:grpSpPr>
            <a:xfrm>
              <a:off x="2711471" y="4558439"/>
              <a:ext cx="3675528" cy="1241942"/>
              <a:chOff x="5083863" y="4143203"/>
              <a:chExt cx="3675528" cy="1241942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5083863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797763" y="4328301"/>
                <a:ext cx="2247729" cy="871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지혈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588823" y="6229053"/>
              <a:ext cx="7874404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엄지와 검지로 콧방울을 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분 이상 눌러 지혈하기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9228683" y="4573894"/>
            <a:ext cx="7263130" cy="4727365"/>
            <a:chOff x="8413917" y="4573893"/>
            <a:chExt cx="7263130" cy="4727365"/>
          </a:xfrm>
        </p:grpSpPr>
        <p:grpSp>
          <p:nvGrpSpPr>
            <p:cNvPr id="47" name="그룹 46"/>
            <p:cNvGrpSpPr/>
            <p:nvPr/>
          </p:nvGrpSpPr>
          <p:grpSpPr>
            <a:xfrm>
              <a:off x="10132954" y="4573893"/>
              <a:ext cx="3675528" cy="1241942"/>
              <a:chOff x="4876802" y="4143203"/>
              <a:chExt cx="3675528" cy="1241942"/>
            </a:xfrm>
          </p:grpSpPr>
          <p:sp>
            <p:nvSpPr>
              <p:cNvPr id="48" name="모서리가 둥근 직사각형 47"/>
              <p:cNvSpPr/>
              <p:nvPr/>
            </p:nvSpPr>
            <p:spPr>
              <a:xfrm>
                <a:off x="4876802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90702" y="4328301"/>
                <a:ext cx="2247729" cy="871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숙이기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8413917" y="6217337"/>
              <a:ext cx="7263130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코피가 목 뒤로 넘어가지 않도록 앞쪽으로 고래 숙이기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7205713" y="4558439"/>
            <a:ext cx="6466518" cy="4704908"/>
            <a:chOff x="16709992" y="4558439"/>
            <a:chExt cx="6466518" cy="4704908"/>
          </a:xfrm>
        </p:grpSpPr>
        <p:grpSp>
          <p:nvGrpSpPr>
            <p:cNvPr id="51" name="그룹 50"/>
            <p:cNvGrpSpPr/>
            <p:nvPr/>
          </p:nvGrpSpPr>
          <p:grpSpPr>
            <a:xfrm>
              <a:off x="18150946" y="4558439"/>
              <a:ext cx="3675528" cy="1241942"/>
              <a:chOff x="4876802" y="4143203"/>
              <a:chExt cx="3675528" cy="1241942"/>
            </a:xfrm>
          </p:grpSpPr>
          <p:sp>
            <p:nvSpPr>
              <p:cNvPr id="52" name="모서리가 둥근 직사각형 51"/>
              <p:cNvSpPr/>
              <p:nvPr/>
            </p:nvSpPr>
            <p:spPr>
              <a:xfrm>
                <a:off x="4876802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148010" y="4338929"/>
                <a:ext cx="3133112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err="1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냉찜질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16709992" y="6179426"/>
              <a:ext cx="6466518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분 이상 지혈이 되지 않는 경우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이마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콧잔등에 </a:t>
              </a:r>
              <a:r>
                <a:rPr lang="ko-KR" altLang="en-US" sz="5400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냉찜질하기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763098" y="10728495"/>
            <a:ext cx="6293223" cy="1241942"/>
            <a:chOff x="4876801" y="4143203"/>
            <a:chExt cx="6293223" cy="1241942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876801" y="4143203"/>
              <a:ext cx="6293223" cy="1241942"/>
            </a:xfrm>
            <a:prstGeom prst="roundRect">
              <a:avLst>
                <a:gd name="adj" fmla="val 50000"/>
              </a:avLst>
            </a:prstGeom>
            <a:solidFill>
              <a:srgbClr val="E8314A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33751" y="4338930"/>
              <a:ext cx="557932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병원에 가야 해요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7657694" y="10291600"/>
            <a:ext cx="1082752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 이상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코피가 멈추지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않을 때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코뼈 골절이 의심될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때</a:t>
            </a:r>
          </a:p>
        </p:txBody>
      </p:sp>
      <p:sp>
        <p:nvSpPr>
          <p:cNvPr id="58" name="이등변 삼각형 57"/>
          <p:cNvSpPr/>
          <p:nvPr/>
        </p:nvSpPr>
        <p:spPr>
          <a:xfrm rot="5400000">
            <a:off x="8876214" y="4929239"/>
            <a:ext cx="471185" cy="406194"/>
          </a:xfrm>
          <a:prstGeom prst="triangle">
            <a:avLst/>
          </a:prstGeom>
          <a:solidFill>
            <a:srgbClr val="00AF8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9" name="이등변 삼각형 58"/>
          <p:cNvSpPr/>
          <p:nvPr/>
        </p:nvSpPr>
        <p:spPr>
          <a:xfrm rot="5400000">
            <a:off x="16240919" y="4929238"/>
            <a:ext cx="471185" cy="406194"/>
          </a:xfrm>
          <a:prstGeom prst="triangle">
            <a:avLst/>
          </a:prstGeom>
          <a:solidFill>
            <a:srgbClr val="00AF8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679012" y="2456330"/>
            <a:ext cx="14270211" cy="1416423"/>
            <a:chOff x="679012" y="2456330"/>
            <a:chExt cx="14270211" cy="1416423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679012" y="2456330"/>
              <a:ext cx="14270211" cy="1416423"/>
            </a:xfrm>
            <a:prstGeom prst="roundRect">
              <a:avLst>
                <a:gd name="adj" fmla="val 50000"/>
              </a:avLst>
            </a:prstGeom>
            <a:solidFill>
              <a:srgbClr val="F398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63342" y="2774381"/>
              <a:ext cx="599298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갑자기 코피가 나요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7705246" y="2928949"/>
              <a:ext cx="1107747" cy="506270"/>
              <a:chOff x="7380206" y="2893864"/>
              <a:chExt cx="1107747" cy="506270"/>
            </a:xfrm>
          </p:grpSpPr>
          <p:sp>
            <p:nvSpPr>
              <p:cNvPr id="46" name="이등변 삼각형 45"/>
              <p:cNvSpPr/>
              <p:nvPr/>
            </p:nvSpPr>
            <p:spPr>
              <a:xfrm rot="5400000">
                <a:off x="7347710" y="2961445"/>
                <a:ext cx="471185" cy="406194"/>
              </a:xfrm>
              <a:prstGeom prst="triangl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0" name="이등변 삼각형 59"/>
              <p:cNvSpPr/>
              <p:nvPr/>
            </p:nvSpPr>
            <p:spPr>
              <a:xfrm rot="5400000">
                <a:off x="8049263" y="2926360"/>
                <a:ext cx="471185" cy="406194"/>
              </a:xfrm>
              <a:prstGeom prst="triangl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10190520" y="2574013"/>
              <a:ext cx="4564179" cy="1181056"/>
              <a:chOff x="9922785" y="2538928"/>
              <a:chExt cx="4564179" cy="1181056"/>
            </a:xfrm>
          </p:grpSpPr>
          <p:sp>
            <p:nvSpPr>
              <p:cNvPr id="44" name="모서리가 둥근 직사각형 43"/>
              <p:cNvSpPr/>
              <p:nvPr/>
            </p:nvSpPr>
            <p:spPr>
              <a:xfrm>
                <a:off x="9922785" y="2538928"/>
                <a:ext cx="4564179" cy="11810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533249" y="2704211"/>
                <a:ext cx="3343249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F398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코피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F398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18856412" y="458165"/>
            <a:ext cx="3496235" cy="3496235"/>
            <a:chOff x="18856412" y="458165"/>
            <a:chExt cx="3496235" cy="3496235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18856412" y="458165"/>
              <a:ext cx="3496235" cy="3496235"/>
            </a:xfrm>
            <a:prstGeom prst="roundRect">
              <a:avLst>
                <a:gd name="adj" fmla="val 12564"/>
              </a:avLst>
            </a:prstGeom>
            <a:solidFill>
              <a:srgbClr val="E8AB9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90615" y="806970"/>
              <a:ext cx="2453824" cy="2903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383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일상생활 속 </a:t>
              </a:r>
              <a:r>
                <a:rPr lang="ko-KR" altLang="en-US" sz="5400" b="1" dirty="0" err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상황별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응급 처치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763098" y="11149518"/>
            <a:ext cx="6293223" cy="1241942"/>
            <a:chOff x="4876801" y="4143203"/>
            <a:chExt cx="6293223" cy="1241942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876801" y="4143203"/>
              <a:ext cx="6293223" cy="1241942"/>
            </a:xfrm>
            <a:prstGeom prst="roundRect">
              <a:avLst>
                <a:gd name="adj" fmla="val 50000"/>
              </a:avLst>
            </a:prstGeom>
            <a:solidFill>
              <a:srgbClr val="E8314A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33751" y="4338930"/>
              <a:ext cx="557932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병원에 가야 해요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7657695" y="10727126"/>
            <a:ext cx="1161471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빠지거나 부러진 치아는 용기에 담아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 이내 병원에 가기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679012" y="2456330"/>
            <a:ext cx="14270211" cy="1416423"/>
            <a:chOff x="679012" y="2456330"/>
            <a:chExt cx="14270211" cy="1416423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679012" y="2456330"/>
              <a:ext cx="14270211" cy="1416423"/>
            </a:xfrm>
            <a:prstGeom prst="roundRect">
              <a:avLst>
                <a:gd name="adj" fmla="val 50000"/>
              </a:avLst>
            </a:prstGeom>
            <a:solidFill>
              <a:srgbClr val="F398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63342" y="2774381"/>
              <a:ext cx="599298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치아가 빠졌어요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7705246" y="2928949"/>
              <a:ext cx="1107747" cy="506270"/>
              <a:chOff x="7380206" y="2893864"/>
              <a:chExt cx="1107747" cy="506270"/>
            </a:xfrm>
          </p:grpSpPr>
          <p:sp>
            <p:nvSpPr>
              <p:cNvPr id="46" name="이등변 삼각형 45"/>
              <p:cNvSpPr/>
              <p:nvPr/>
            </p:nvSpPr>
            <p:spPr>
              <a:xfrm rot="5400000">
                <a:off x="7347710" y="2961445"/>
                <a:ext cx="471185" cy="406194"/>
              </a:xfrm>
              <a:prstGeom prst="triangl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0" name="이등변 삼각형 59"/>
              <p:cNvSpPr/>
              <p:nvPr/>
            </p:nvSpPr>
            <p:spPr>
              <a:xfrm rot="5400000">
                <a:off x="8049263" y="2926360"/>
                <a:ext cx="471185" cy="406194"/>
              </a:xfrm>
              <a:prstGeom prst="triangl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10190520" y="2574013"/>
              <a:ext cx="4564179" cy="1181056"/>
              <a:chOff x="9922785" y="2538928"/>
              <a:chExt cx="4564179" cy="1181056"/>
            </a:xfrm>
          </p:grpSpPr>
          <p:sp>
            <p:nvSpPr>
              <p:cNvPr id="44" name="모서리가 둥근 직사각형 43"/>
              <p:cNvSpPr/>
              <p:nvPr/>
            </p:nvSpPr>
            <p:spPr>
              <a:xfrm>
                <a:off x="9922785" y="2538928"/>
                <a:ext cx="4564179" cy="11810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533249" y="2704211"/>
                <a:ext cx="3343249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F398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치아 손상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F398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18856412" y="458165"/>
            <a:ext cx="3496235" cy="3496235"/>
            <a:chOff x="18856412" y="458165"/>
            <a:chExt cx="3496235" cy="3496235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18856412" y="458165"/>
              <a:ext cx="3496235" cy="3496235"/>
            </a:xfrm>
            <a:prstGeom prst="roundRect">
              <a:avLst>
                <a:gd name="adj" fmla="val 12564"/>
              </a:avLst>
            </a:prstGeom>
            <a:solidFill>
              <a:srgbClr val="DC90A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72405" y="753182"/>
              <a:ext cx="2664247" cy="3030215"/>
            </a:xfrm>
            <a:prstGeom prst="rect">
              <a:avLst/>
            </a:prstGeom>
          </p:spPr>
        </p:pic>
      </p:grpSp>
      <p:grpSp>
        <p:nvGrpSpPr>
          <p:cNvPr id="61" name="그룹 60"/>
          <p:cNvGrpSpPr/>
          <p:nvPr/>
        </p:nvGrpSpPr>
        <p:grpSpPr>
          <a:xfrm>
            <a:off x="1535179" y="4558439"/>
            <a:ext cx="6516243" cy="3757339"/>
            <a:chOff x="1360904" y="4558439"/>
            <a:chExt cx="6516243" cy="3757339"/>
          </a:xfrm>
        </p:grpSpPr>
        <p:grpSp>
          <p:nvGrpSpPr>
            <p:cNvPr id="62" name="그룹 61"/>
            <p:cNvGrpSpPr/>
            <p:nvPr/>
          </p:nvGrpSpPr>
          <p:grpSpPr>
            <a:xfrm>
              <a:off x="2711471" y="4558439"/>
              <a:ext cx="3675528" cy="1241942"/>
              <a:chOff x="5083863" y="4143203"/>
              <a:chExt cx="3675528" cy="1241942"/>
            </a:xfrm>
          </p:grpSpPr>
          <p:sp>
            <p:nvSpPr>
              <p:cNvPr id="64" name="모서리가 둥근 직사각형 63"/>
              <p:cNvSpPr/>
              <p:nvPr/>
            </p:nvSpPr>
            <p:spPr>
              <a:xfrm>
                <a:off x="5083863" y="4143203"/>
                <a:ext cx="3675528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371765" y="4338929"/>
                <a:ext cx="3099724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치아 찾기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63" name="직사각형 62"/>
            <p:cNvSpPr/>
            <p:nvPr/>
          </p:nvSpPr>
          <p:spPr>
            <a:xfrm>
              <a:off x="1360904" y="6229053"/>
              <a:ext cx="6516243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빠지거나 부러진 치아 빨리 찾기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10190520" y="4573893"/>
            <a:ext cx="11797551" cy="5724561"/>
            <a:chOff x="9049779" y="4573893"/>
            <a:chExt cx="11797551" cy="5724561"/>
          </a:xfrm>
        </p:grpSpPr>
        <p:grpSp>
          <p:nvGrpSpPr>
            <p:cNvPr id="67" name="그룹 66"/>
            <p:cNvGrpSpPr/>
            <p:nvPr/>
          </p:nvGrpSpPr>
          <p:grpSpPr>
            <a:xfrm>
              <a:off x="11634147" y="4573893"/>
              <a:ext cx="6248217" cy="1241942"/>
              <a:chOff x="6377995" y="4143203"/>
              <a:chExt cx="6248217" cy="1241942"/>
            </a:xfrm>
          </p:grpSpPr>
          <p:sp>
            <p:nvSpPr>
              <p:cNvPr id="69" name="모서리가 둥근 직사각형 68"/>
              <p:cNvSpPr/>
              <p:nvPr/>
            </p:nvSpPr>
            <p:spPr>
              <a:xfrm>
                <a:off x="6377995" y="4143203"/>
                <a:ext cx="6248217" cy="12419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7150" cap="flat">
                <a:solidFill>
                  <a:srgbClr val="00AF8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781443" y="4338929"/>
                <a:ext cx="5441320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ko-KR" altLang="en-US" sz="5400" b="1" dirty="0" smtClean="0">
                    <a:solidFill>
                      <a:srgbClr val="00AF82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용기에 치아 담기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AF82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68" name="직사각형 67"/>
            <p:cNvSpPr/>
            <p:nvPr/>
          </p:nvSpPr>
          <p:spPr>
            <a:xfrm>
              <a:off x="9049779" y="6217337"/>
              <a:ext cx="11797551" cy="408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0" indent="-6858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빠진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치아는 흰 우유나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생리 식염수가 담긴 용기에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넣기</a:t>
              </a:r>
            </a:p>
            <a:p>
              <a:pPr marL="685800" indent="-6858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치아뿌리는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손으로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만지거나 문질러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씻지 않기</a:t>
              </a:r>
            </a:p>
          </p:txBody>
        </p:sp>
      </p:grpSp>
      <p:sp>
        <p:nvSpPr>
          <p:cNvPr id="71" name="이등변 삼각형 70"/>
          <p:cNvSpPr/>
          <p:nvPr/>
        </p:nvSpPr>
        <p:spPr>
          <a:xfrm rot="5400000">
            <a:off x="9502514" y="4929239"/>
            <a:ext cx="471185" cy="406194"/>
          </a:xfrm>
          <a:prstGeom prst="triangle">
            <a:avLst/>
          </a:prstGeom>
          <a:solidFill>
            <a:srgbClr val="00AF8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896928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모서리가 둥근 직사각형 119"/>
          <p:cNvSpPr/>
          <p:nvPr/>
        </p:nvSpPr>
        <p:spPr>
          <a:xfrm>
            <a:off x="3781385" y="5152379"/>
            <a:ext cx="16537780" cy="3501806"/>
          </a:xfrm>
          <a:prstGeom prst="roundRect">
            <a:avLst>
              <a:gd name="adj" fmla="val 21840"/>
            </a:avLst>
          </a:prstGeom>
          <a:solidFill>
            <a:schemeClr val="bg1"/>
          </a:solidFill>
          <a:ln w="28575" cap="flat">
            <a:solidFill>
              <a:srgbClr val="B79FCB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5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967455" y="9282575"/>
            <a:ext cx="20065043" cy="3429378"/>
            <a:chOff x="1799175" y="10077232"/>
            <a:chExt cx="11209687" cy="1151561"/>
          </a:xfrm>
        </p:grpSpPr>
        <p:grpSp>
          <p:nvGrpSpPr>
            <p:cNvPr id="82" name="그룹 81"/>
            <p:cNvGrpSpPr/>
            <p:nvPr/>
          </p:nvGrpSpPr>
          <p:grpSpPr>
            <a:xfrm>
              <a:off x="1799175" y="10077232"/>
              <a:ext cx="11209687" cy="1151561"/>
              <a:chOff x="632432" y="3763021"/>
              <a:chExt cx="6079396" cy="443590"/>
            </a:xfrm>
          </p:grpSpPr>
          <p:sp>
            <p:nvSpPr>
              <p:cNvPr id="83" name="모서리가 둥근 직사각형 82"/>
              <p:cNvSpPr/>
              <p:nvPr/>
            </p:nvSpPr>
            <p:spPr>
              <a:xfrm>
                <a:off x="632433" y="3763021"/>
                <a:ext cx="2469690" cy="43590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ABD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grpSp>
            <p:nvGrpSpPr>
              <p:cNvPr id="84" name="그룹 83"/>
              <p:cNvGrpSpPr/>
              <p:nvPr/>
            </p:nvGrpSpPr>
            <p:grpSpPr>
              <a:xfrm>
                <a:off x="632432" y="3766646"/>
                <a:ext cx="821988" cy="435908"/>
                <a:chOff x="2608317" y="3167055"/>
                <a:chExt cx="1049283" cy="655018"/>
              </a:xfrm>
            </p:grpSpPr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2608317" y="3167055"/>
                  <a:ext cx="1049283" cy="655018"/>
                </a:xfrm>
                <a:prstGeom prst="roundRect">
                  <a:avLst/>
                </a:prstGeom>
                <a:solidFill>
                  <a:srgbClr val="ABD5F2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2795324" y="3420715"/>
                  <a:ext cx="675269" cy="163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5400" b="1" dirty="0" smtClean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장소</a:t>
                  </a:r>
                  <a:endPara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85" name="직사각형 84"/>
              <p:cNvSpPr/>
              <p:nvPr/>
            </p:nvSpPr>
            <p:spPr>
              <a:xfrm>
                <a:off x="1754864" y="3931829"/>
                <a:ext cx="979724" cy="108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예</a:t>
                </a:r>
                <a:r>
                  <a:rPr lang="en-US" altLang="ko-KR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 </a:t>
                </a:r>
                <a:r>
                  <a:rPr lang="ko-KR" altLang="en-US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운동장</a:t>
                </a:r>
                <a:endParaRPr lang="ko-KR" altLang="en-US" sz="5400" b="1" dirty="0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86" name="모서리가 둥근 직사각형 85"/>
              <p:cNvSpPr/>
              <p:nvPr/>
            </p:nvSpPr>
            <p:spPr>
              <a:xfrm>
                <a:off x="3170940" y="3770703"/>
                <a:ext cx="3540888" cy="43590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ABD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937019" y="10509657"/>
              <a:ext cx="1983634" cy="285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과학 실험실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pic>
        <p:nvPicPr>
          <p:cNvPr id="87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부모님께 감사 편지 쓰기"/>
          <p:cNvSpPr txBox="1"/>
          <p:nvPr/>
        </p:nvSpPr>
        <p:spPr>
          <a:xfrm>
            <a:off x="4571999" y="484984"/>
            <a:ext cx="5849552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응급 상황 대처하기</a:t>
            </a:r>
            <a:endParaRPr lang="ko-KR" altLang="en-US" sz="5500" dirty="0"/>
          </a:p>
        </p:txBody>
      </p:sp>
      <p:grpSp>
        <p:nvGrpSpPr>
          <p:cNvPr id="111" name="그룹 110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112" name="그룹 111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114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15" name="직사각형 114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113" name="직사각형 112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32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116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72310" y="1973631"/>
            <a:ext cx="1191203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세상에서 나를 가장 사랑하고 정성껏 키워 주시는 부모님께 감사한 마음을 담아 편지를 써 보세요."/>
          <p:cNvSpPr txBox="1"/>
          <p:nvPr/>
        </p:nvSpPr>
        <p:spPr>
          <a:xfrm>
            <a:off x="3021433" y="1677566"/>
            <a:ext cx="19011065" cy="336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>
                <a:solidFill>
                  <a:schemeClr val="tx1"/>
                </a:solidFill>
              </a:rPr>
              <a:t>응급 상황에서는 알맞은 응급 처치가 필요해요</a:t>
            </a:r>
            <a:r>
              <a:rPr lang="en-US" altLang="ko-KR" sz="5500" dirty="0">
                <a:solidFill>
                  <a:schemeClr val="tx1"/>
                </a:solidFill>
              </a:rPr>
              <a:t>. </a:t>
            </a:r>
            <a:r>
              <a:rPr lang="ko-KR" altLang="en-US" sz="5500" dirty="0">
                <a:solidFill>
                  <a:schemeClr val="tx1"/>
                </a:solidFill>
              </a:rPr>
              <a:t>보기에서 응급 상황을 선택하고</a:t>
            </a:r>
            <a:r>
              <a:rPr lang="en-US" altLang="ko-KR" sz="5500" dirty="0">
                <a:solidFill>
                  <a:schemeClr val="tx1"/>
                </a:solidFill>
              </a:rPr>
              <a:t>, </a:t>
            </a:r>
            <a:r>
              <a:rPr lang="ko-KR" altLang="en-US" sz="5500" dirty="0" smtClean="0">
                <a:solidFill>
                  <a:schemeClr val="tx1"/>
                </a:solidFill>
              </a:rPr>
              <a:t>어떤 </a:t>
            </a:r>
            <a:r>
              <a:rPr lang="ko-KR" altLang="en-US" sz="5500" dirty="0">
                <a:solidFill>
                  <a:schemeClr val="tx1"/>
                </a:solidFill>
              </a:rPr>
              <a:t>응급 처치가 필요한지 알아본 뒤 역할극으로 표현해 보세요</a:t>
            </a:r>
            <a:r>
              <a:rPr lang="en-US" altLang="ko-KR" sz="5500" dirty="0">
                <a:solidFill>
                  <a:schemeClr val="tx1"/>
                </a:solidFill>
              </a:rPr>
              <a:t>.</a:t>
            </a:r>
            <a:endParaRPr lang="ko-KR" altLang="en-US" sz="5500" dirty="0">
              <a:solidFill>
                <a:schemeClr val="tx1"/>
              </a:solidFill>
            </a:endParaRPr>
          </a:p>
        </p:txBody>
      </p:sp>
      <p:grpSp>
        <p:nvGrpSpPr>
          <p:cNvPr id="121" name="그룹 120"/>
          <p:cNvGrpSpPr/>
          <p:nvPr/>
        </p:nvGrpSpPr>
        <p:grpSpPr>
          <a:xfrm>
            <a:off x="2863513" y="6292831"/>
            <a:ext cx="2107189" cy="1285716"/>
            <a:chOff x="3636345" y="5350134"/>
            <a:chExt cx="2107189" cy="1285716"/>
          </a:xfrm>
        </p:grpSpPr>
        <p:sp>
          <p:nvSpPr>
            <p:cNvPr id="132" name="모서리가 둥근 직사각형 131"/>
            <p:cNvSpPr/>
            <p:nvPr/>
          </p:nvSpPr>
          <p:spPr>
            <a:xfrm>
              <a:off x="3636345" y="5350134"/>
              <a:ext cx="2107189" cy="1285716"/>
            </a:xfrm>
            <a:prstGeom prst="roundRect">
              <a:avLst>
                <a:gd name="adj" fmla="val 50000"/>
              </a:avLst>
            </a:prstGeom>
            <a:solidFill>
              <a:srgbClr val="B79FCB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34293" y="5573418"/>
              <a:ext cx="1663538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보기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380457" y="5375702"/>
            <a:ext cx="3184016" cy="1285716"/>
            <a:chOff x="4120257" y="5161791"/>
            <a:chExt cx="3184016" cy="1285716"/>
          </a:xfrm>
        </p:grpSpPr>
        <p:sp>
          <p:nvSpPr>
            <p:cNvPr id="134" name="모서리가 둥근 직사각형 133"/>
            <p:cNvSpPr/>
            <p:nvPr/>
          </p:nvSpPr>
          <p:spPr>
            <a:xfrm>
              <a:off x="4120257" y="5161791"/>
              <a:ext cx="3184016" cy="1285716"/>
            </a:xfrm>
            <a:prstGeom prst="roundRect">
              <a:avLst>
                <a:gd name="adj" fmla="val 50000"/>
              </a:avLst>
            </a:prstGeom>
            <a:solidFill>
              <a:srgbClr val="F6F3F9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24" name="01 성의 발달"/>
            <p:cNvSpPr txBox="1"/>
            <p:nvPr/>
          </p:nvSpPr>
          <p:spPr>
            <a:xfrm>
              <a:off x="4378627" y="5294111"/>
              <a:ext cx="2699333" cy="933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찰과상</a:t>
              </a:r>
              <a:endParaRPr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822843" y="5384925"/>
            <a:ext cx="3184016" cy="1285716"/>
            <a:chOff x="4272657" y="5171014"/>
            <a:chExt cx="3184016" cy="1285716"/>
          </a:xfrm>
        </p:grpSpPr>
        <p:sp>
          <p:nvSpPr>
            <p:cNvPr id="135" name="모서리가 둥근 직사각형 134"/>
            <p:cNvSpPr/>
            <p:nvPr/>
          </p:nvSpPr>
          <p:spPr>
            <a:xfrm>
              <a:off x="4272657" y="5171014"/>
              <a:ext cx="3184016" cy="1285716"/>
            </a:xfrm>
            <a:prstGeom prst="roundRect">
              <a:avLst>
                <a:gd name="adj" fmla="val 50000"/>
              </a:avLst>
            </a:prstGeom>
            <a:solidFill>
              <a:srgbClr val="F6F3F9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6" name="01 성의 발달"/>
            <p:cNvSpPr txBox="1"/>
            <p:nvPr/>
          </p:nvSpPr>
          <p:spPr>
            <a:xfrm>
              <a:off x="4531027" y="5303334"/>
              <a:ext cx="2699333" cy="933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절상</a:t>
              </a:r>
              <a:endParaRPr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12265229" y="5384925"/>
            <a:ext cx="3184016" cy="1285716"/>
            <a:chOff x="4120257" y="5161791"/>
            <a:chExt cx="3184016" cy="1285716"/>
          </a:xfrm>
        </p:grpSpPr>
        <p:sp>
          <p:nvSpPr>
            <p:cNvPr id="138" name="모서리가 둥근 직사각형 137"/>
            <p:cNvSpPr/>
            <p:nvPr/>
          </p:nvSpPr>
          <p:spPr>
            <a:xfrm>
              <a:off x="4120257" y="5161791"/>
              <a:ext cx="3184016" cy="1285716"/>
            </a:xfrm>
            <a:prstGeom prst="roundRect">
              <a:avLst>
                <a:gd name="adj" fmla="val 50000"/>
              </a:avLst>
            </a:prstGeom>
            <a:solidFill>
              <a:srgbClr val="F6F3F9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9" name="01 성의 발달"/>
            <p:cNvSpPr txBox="1"/>
            <p:nvPr/>
          </p:nvSpPr>
          <p:spPr>
            <a:xfrm>
              <a:off x="4378627" y="5294111"/>
              <a:ext cx="2699333" cy="933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화상</a:t>
              </a:r>
              <a:endParaRPr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40" name="그룹 139"/>
          <p:cNvGrpSpPr/>
          <p:nvPr/>
        </p:nvGrpSpPr>
        <p:grpSpPr>
          <a:xfrm>
            <a:off x="15707615" y="5394148"/>
            <a:ext cx="3184016" cy="1285716"/>
            <a:chOff x="4272657" y="5171014"/>
            <a:chExt cx="3184016" cy="1285716"/>
          </a:xfrm>
        </p:grpSpPr>
        <p:sp>
          <p:nvSpPr>
            <p:cNvPr id="141" name="모서리가 둥근 직사각형 140"/>
            <p:cNvSpPr/>
            <p:nvPr/>
          </p:nvSpPr>
          <p:spPr>
            <a:xfrm>
              <a:off x="4272657" y="5171014"/>
              <a:ext cx="3184016" cy="1285716"/>
            </a:xfrm>
            <a:prstGeom prst="roundRect">
              <a:avLst>
                <a:gd name="adj" fmla="val 50000"/>
              </a:avLst>
            </a:prstGeom>
            <a:solidFill>
              <a:srgbClr val="F6F3F9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42" name="01 성의 발달"/>
            <p:cNvSpPr txBox="1"/>
            <p:nvPr/>
          </p:nvSpPr>
          <p:spPr>
            <a:xfrm>
              <a:off x="4531027" y="5303334"/>
              <a:ext cx="2699333" cy="933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벌 자상</a:t>
              </a:r>
              <a:endParaRPr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43" name="그룹 142"/>
          <p:cNvGrpSpPr/>
          <p:nvPr/>
        </p:nvGrpSpPr>
        <p:grpSpPr>
          <a:xfrm>
            <a:off x="6797393" y="6979433"/>
            <a:ext cx="3504854" cy="1285716"/>
            <a:chOff x="3951819" y="5171014"/>
            <a:chExt cx="3504854" cy="1285716"/>
          </a:xfrm>
        </p:grpSpPr>
        <p:sp>
          <p:nvSpPr>
            <p:cNvPr id="144" name="모서리가 둥근 직사각형 143"/>
            <p:cNvSpPr/>
            <p:nvPr/>
          </p:nvSpPr>
          <p:spPr>
            <a:xfrm>
              <a:off x="3951819" y="5171014"/>
              <a:ext cx="3504854" cy="1285716"/>
            </a:xfrm>
            <a:prstGeom prst="roundRect">
              <a:avLst>
                <a:gd name="adj" fmla="val 50000"/>
              </a:avLst>
            </a:prstGeom>
            <a:solidFill>
              <a:srgbClr val="F6F3F9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45" name="01 성의 발달"/>
            <p:cNvSpPr txBox="1"/>
            <p:nvPr/>
          </p:nvSpPr>
          <p:spPr>
            <a:xfrm>
              <a:off x="4220535" y="5303334"/>
              <a:ext cx="3044950" cy="933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눈의 이물</a:t>
              </a:r>
              <a:endParaRPr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46" name="그룹 145"/>
          <p:cNvGrpSpPr/>
          <p:nvPr/>
        </p:nvGrpSpPr>
        <p:grpSpPr>
          <a:xfrm>
            <a:off x="10560617" y="6979433"/>
            <a:ext cx="3184016" cy="1285716"/>
            <a:chOff x="4120257" y="5161791"/>
            <a:chExt cx="3184016" cy="1285716"/>
          </a:xfrm>
        </p:grpSpPr>
        <p:sp>
          <p:nvSpPr>
            <p:cNvPr id="147" name="모서리가 둥근 직사각형 146"/>
            <p:cNvSpPr/>
            <p:nvPr/>
          </p:nvSpPr>
          <p:spPr>
            <a:xfrm>
              <a:off x="4120257" y="5161791"/>
              <a:ext cx="3184016" cy="1285716"/>
            </a:xfrm>
            <a:prstGeom prst="roundRect">
              <a:avLst>
                <a:gd name="adj" fmla="val 50000"/>
              </a:avLst>
            </a:prstGeom>
            <a:solidFill>
              <a:srgbClr val="F6F3F9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48" name="01 성의 발달"/>
            <p:cNvSpPr txBox="1"/>
            <p:nvPr/>
          </p:nvSpPr>
          <p:spPr>
            <a:xfrm>
              <a:off x="4378627" y="5294111"/>
              <a:ext cx="2699333" cy="933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코피</a:t>
              </a:r>
              <a:endParaRPr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52" name="그룹 151"/>
          <p:cNvGrpSpPr/>
          <p:nvPr/>
        </p:nvGrpSpPr>
        <p:grpSpPr>
          <a:xfrm>
            <a:off x="14003003" y="6970210"/>
            <a:ext cx="3504854" cy="1285716"/>
            <a:chOff x="3951819" y="5171014"/>
            <a:chExt cx="3504854" cy="1285716"/>
          </a:xfrm>
        </p:grpSpPr>
        <p:sp>
          <p:nvSpPr>
            <p:cNvPr id="153" name="모서리가 둥근 직사각형 152"/>
            <p:cNvSpPr/>
            <p:nvPr/>
          </p:nvSpPr>
          <p:spPr>
            <a:xfrm>
              <a:off x="3951819" y="5171014"/>
              <a:ext cx="3504854" cy="1285716"/>
            </a:xfrm>
            <a:prstGeom prst="roundRect">
              <a:avLst>
                <a:gd name="adj" fmla="val 50000"/>
              </a:avLst>
            </a:prstGeom>
            <a:solidFill>
              <a:srgbClr val="F6F3F9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54" name="01 성의 발달"/>
            <p:cNvSpPr txBox="1"/>
            <p:nvPr/>
          </p:nvSpPr>
          <p:spPr>
            <a:xfrm>
              <a:off x="4220535" y="5303334"/>
              <a:ext cx="3044950" cy="933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치아 손상</a:t>
              </a:r>
              <a:endParaRPr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41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부모님께 감사 편지 쓰기"/>
          <p:cNvSpPr txBox="1"/>
          <p:nvPr/>
        </p:nvSpPr>
        <p:spPr>
          <a:xfrm>
            <a:off x="4571999" y="484984"/>
            <a:ext cx="5849552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응급 상황 대처하기</a:t>
            </a:r>
            <a:endParaRPr lang="ko-KR" altLang="en-US" sz="5500" dirty="0"/>
          </a:p>
        </p:txBody>
      </p:sp>
      <p:grpSp>
        <p:nvGrpSpPr>
          <p:cNvPr id="111" name="그룹 110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112" name="그룹 111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114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15" name="직사각형 114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113" name="직사각형 112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32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116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0" name="그룹 89"/>
          <p:cNvGrpSpPr/>
          <p:nvPr/>
        </p:nvGrpSpPr>
        <p:grpSpPr>
          <a:xfrm>
            <a:off x="1967455" y="2912969"/>
            <a:ext cx="20065043" cy="3429378"/>
            <a:chOff x="1799175" y="10077232"/>
            <a:chExt cx="11209687" cy="1151561"/>
          </a:xfrm>
        </p:grpSpPr>
        <p:grpSp>
          <p:nvGrpSpPr>
            <p:cNvPr id="91" name="그룹 90"/>
            <p:cNvGrpSpPr/>
            <p:nvPr/>
          </p:nvGrpSpPr>
          <p:grpSpPr>
            <a:xfrm>
              <a:off x="1799175" y="10077232"/>
              <a:ext cx="11209687" cy="1151561"/>
              <a:chOff x="632432" y="3763021"/>
              <a:chExt cx="6079396" cy="443590"/>
            </a:xfrm>
          </p:grpSpPr>
          <p:sp>
            <p:nvSpPr>
              <p:cNvPr id="93" name="모서리가 둥근 직사각형 92"/>
              <p:cNvSpPr/>
              <p:nvPr/>
            </p:nvSpPr>
            <p:spPr>
              <a:xfrm>
                <a:off x="632433" y="3763021"/>
                <a:ext cx="2469690" cy="43590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ABD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grpSp>
            <p:nvGrpSpPr>
              <p:cNvPr id="94" name="그룹 93"/>
              <p:cNvGrpSpPr/>
              <p:nvPr/>
            </p:nvGrpSpPr>
            <p:grpSpPr>
              <a:xfrm>
                <a:off x="632432" y="3764232"/>
                <a:ext cx="821988" cy="435908"/>
                <a:chOff x="2608317" y="3163428"/>
                <a:chExt cx="1049283" cy="655018"/>
              </a:xfrm>
            </p:grpSpPr>
            <p:sp>
              <p:nvSpPr>
                <p:cNvPr id="97" name="모서리가 둥근 직사각형 96"/>
                <p:cNvSpPr/>
                <p:nvPr/>
              </p:nvSpPr>
              <p:spPr>
                <a:xfrm>
                  <a:off x="2608317" y="3163428"/>
                  <a:ext cx="1049283" cy="655018"/>
                </a:xfrm>
                <a:prstGeom prst="roundRect">
                  <a:avLst/>
                </a:prstGeom>
                <a:solidFill>
                  <a:srgbClr val="ABD5F2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2795324" y="3299843"/>
                  <a:ext cx="675269" cy="38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ko-KR" altLang="en-US" sz="5400" b="1" dirty="0" smtClean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응급</a:t>
                  </a:r>
                  <a:endParaRPr lang="en-US" altLang="ko-KR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ko-KR" altLang="en-US" sz="5400" b="1" dirty="0" smtClean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상황</a:t>
                  </a:r>
                  <a:endPara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95" name="직사각형 94"/>
              <p:cNvSpPr/>
              <p:nvPr/>
            </p:nvSpPr>
            <p:spPr>
              <a:xfrm>
                <a:off x="1528292" y="3931829"/>
                <a:ext cx="1432868" cy="108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예</a:t>
                </a:r>
                <a:r>
                  <a:rPr lang="en-US" altLang="ko-KR" sz="5400" b="1" dirty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 </a:t>
                </a:r>
                <a:r>
                  <a:rPr lang="ko-KR" altLang="en-US" sz="5400" b="1" dirty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무릎 찰과상</a:t>
                </a:r>
              </a:p>
            </p:txBody>
          </p:sp>
          <p:sp>
            <p:nvSpPr>
              <p:cNvPr id="96" name="모서리가 둥근 직사각형 95"/>
              <p:cNvSpPr/>
              <p:nvPr/>
            </p:nvSpPr>
            <p:spPr>
              <a:xfrm>
                <a:off x="3170940" y="3770703"/>
                <a:ext cx="3540888" cy="43590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ABD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6937019" y="10509657"/>
              <a:ext cx="784498" cy="285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화상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1977926" y="6740796"/>
            <a:ext cx="20065043" cy="5539938"/>
            <a:chOff x="1799175" y="10077231"/>
            <a:chExt cx="11209687" cy="1860272"/>
          </a:xfrm>
        </p:grpSpPr>
        <p:grpSp>
          <p:nvGrpSpPr>
            <p:cNvPr id="129" name="그룹 128"/>
            <p:cNvGrpSpPr/>
            <p:nvPr/>
          </p:nvGrpSpPr>
          <p:grpSpPr>
            <a:xfrm>
              <a:off x="1799175" y="10077231"/>
              <a:ext cx="11209687" cy="1860272"/>
              <a:chOff x="632432" y="3763022"/>
              <a:chExt cx="6079396" cy="716591"/>
            </a:xfrm>
          </p:grpSpPr>
          <p:sp>
            <p:nvSpPr>
              <p:cNvPr id="131" name="모서리가 둥근 직사각형 130"/>
              <p:cNvSpPr/>
              <p:nvPr/>
            </p:nvSpPr>
            <p:spPr>
              <a:xfrm>
                <a:off x="632433" y="3763022"/>
                <a:ext cx="2469690" cy="7089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ABD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grpSp>
            <p:nvGrpSpPr>
              <p:cNvPr id="149" name="그룹 148"/>
              <p:cNvGrpSpPr/>
              <p:nvPr/>
            </p:nvGrpSpPr>
            <p:grpSpPr>
              <a:xfrm>
                <a:off x="632432" y="3764326"/>
                <a:ext cx="821988" cy="708911"/>
                <a:chOff x="2608317" y="3163570"/>
                <a:chExt cx="1049283" cy="1065247"/>
              </a:xfrm>
            </p:grpSpPr>
            <p:sp>
              <p:nvSpPr>
                <p:cNvPr id="155" name="모서리가 둥근 직사각형 154"/>
                <p:cNvSpPr/>
                <p:nvPr/>
              </p:nvSpPr>
              <p:spPr>
                <a:xfrm>
                  <a:off x="2608317" y="3163570"/>
                  <a:ext cx="1049283" cy="1065247"/>
                </a:xfrm>
                <a:prstGeom prst="roundRect">
                  <a:avLst/>
                </a:prstGeom>
                <a:solidFill>
                  <a:srgbClr val="ABD5F2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56" name="TextBox 155"/>
                <p:cNvSpPr txBox="1"/>
                <p:nvPr/>
              </p:nvSpPr>
              <p:spPr>
                <a:xfrm>
                  <a:off x="2698594" y="3590309"/>
                  <a:ext cx="868729" cy="211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ko-KR" altLang="en-US" sz="5400" b="1" dirty="0" smtClean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준비물</a:t>
                  </a:r>
                  <a:endPara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150" name="직사각형 149"/>
              <p:cNvSpPr/>
              <p:nvPr/>
            </p:nvSpPr>
            <p:spPr>
              <a:xfrm>
                <a:off x="1570139" y="3989198"/>
                <a:ext cx="1387848" cy="259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ko-KR" altLang="en-US" sz="5400" b="1" dirty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예</a:t>
                </a:r>
                <a:r>
                  <a:rPr lang="en-US" altLang="ko-KR" sz="5400" b="1" dirty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 </a:t>
                </a:r>
                <a:r>
                  <a:rPr lang="ko-KR" altLang="en-US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물</a:t>
                </a:r>
                <a:r>
                  <a:rPr lang="en-US" altLang="ko-KR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깨끗한 천</a:t>
                </a:r>
                <a:r>
                  <a:rPr lang="en-US" altLang="ko-KR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연고</a:t>
                </a:r>
                <a:r>
                  <a:rPr lang="en-US" altLang="ko-KR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5400" b="1" dirty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밴</a:t>
                </a:r>
                <a:r>
                  <a:rPr lang="ko-KR" altLang="en-US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드</a:t>
                </a:r>
                <a:endParaRPr lang="ko-KR" altLang="en-US" sz="5400" b="1" dirty="0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51" name="모서리가 둥근 직사각형 150"/>
              <p:cNvSpPr/>
              <p:nvPr/>
            </p:nvSpPr>
            <p:spPr>
              <a:xfrm>
                <a:off x="3170940" y="3770702"/>
                <a:ext cx="3540888" cy="7089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ABD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6901820" y="10446816"/>
              <a:ext cx="5729458" cy="1150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깨끗한 거즈 또는 천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차가운 물 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흐르는 물 사용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),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소독된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붕대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0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병원 방문이 필요한 경우를 대비한 연락처 및 </a:t>
              </a:r>
              <a:r>
                <a:rPr lang="ko-KR" altLang="en-US" sz="5400" b="1" dirty="0" err="1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응급약품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629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부모님께 감사 편지 쓰기"/>
          <p:cNvSpPr txBox="1"/>
          <p:nvPr/>
        </p:nvSpPr>
        <p:spPr>
          <a:xfrm>
            <a:off x="4571999" y="484984"/>
            <a:ext cx="5849552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응급 상황 대처하기</a:t>
            </a:r>
            <a:endParaRPr lang="ko-KR" altLang="en-US" sz="5500" dirty="0"/>
          </a:p>
        </p:txBody>
      </p:sp>
      <p:grpSp>
        <p:nvGrpSpPr>
          <p:cNvPr id="111" name="그룹 110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112" name="그룹 111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114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15" name="직사각형 114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113" name="직사각형 112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32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116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" name="그룹 127"/>
          <p:cNvGrpSpPr/>
          <p:nvPr/>
        </p:nvGrpSpPr>
        <p:grpSpPr>
          <a:xfrm>
            <a:off x="1977926" y="2302912"/>
            <a:ext cx="20065043" cy="10632819"/>
            <a:chOff x="1799175" y="10077231"/>
            <a:chExt cx="11209687" cy="3570426"/>
          </a:xfrm>
        </p:grpSpPr>
        <p:grpSp>
          <p:nvGrpSpPr>
            <p:cNvPr id="129" name="그룹 128"/>
            <p:cNvGrpSpPr/>
            <p:nvPr/>
          </p:nvGrpSpPr>
          <p:grpSpPr>
            <a:xfrm>
              <a:off x="1799175" y="10077231"/>
              <a:ext cx="11209687" cy="3570426"/>
              <a:chOff x="632432" y="3763024"/>
              <a:chExt cx="6079396" cy="1375356"/>
            </a:xfrm>
          </p:grpSpPr>
          <p:sp>
            <p:nvSpPr>
              <p:cNvPr id="131" name="모서리가 둥근 직사각형 130"/>
              <p:cNvSpPr/>
              <p:nvPr/>
            </p:nvSpPr>
            <p:spPr>
              <a:xfrm>
                <a:off x="632433" y="3763024"/>
                <a:ext cx="2469690" cy="136767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ABD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ko-KR" altLang="en-US" sz="18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grpSp>
            <p:nvGrpSpPr>
              <p:cNvPr id="149" name="그룹 148"/>
              <p:cNvGrpSpPr/>
              <p:nvPr/>
            </p:nvGrpSpPr>
            <p:grpSpPr>
              <a:xfrm>
                <a:off x="632432" y="3763024"/>
                <a:ext cx="821988" cy="1370194"/>
                <a:chOff x="2608317" y="3161611"/>
                <a:chExt cx="1049283" cy="2058924"/>
              </a:xfrm>
            </p:grpSpPr>
            <p:sp>
              <p:nvSpPr>
                <p:cNvPr id="155" name="모서리가 둥근 직사각형 154"/>
                <p:cNvSpPr/>
                <p:nvPr/>
              </p:nvSpPr>
              <p:spPr>
                <a:xfrm>
                  <a:off x="2608317" y="3161611"/>
                  <a:ext cx="1049283" cy="2058924"/>
                </a:xfrm>
                <a:prstGeom prst="roundRect">
                  <a:avLst/>
                </a:prstGeom>
                <a:solidFill>
                  <a:srgbClr val="ABD5F2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ko-KR" altLang="en-US" sz="180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56" name="TextBox 155"/>
                <p:cNvSpPr txBox="1"/>
                <p:nvPr/>
              </p:nvSpPr>
              <p:spPr>
                <a:xfrm>
                  <a:off x="2698594" y="3957927"/>
                  <a:ext cx="868729" cy="405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ko-KR" altLang="en-US" sz="5400" b="1" dirty="0" smtClean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응급</a:t>
                  </a:r>
                  <a:endParaRPr lang="en-US" altLang="ko-KR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ko-KR" altLang="en-US" sz="5400" b="1" dirty="0" smtClean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처치</a:t>
                  </a:r>
                  <a:endParaRPr lang="ko-KR" altLang="en-US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150" name="직사각형 149"/>
              <p:cNvSpPr/>
              <p:nvPr/>
            </p:nvSpPr>
            <p:spPr>
              <a:xfrm>
                <a:off x="1570139" y="3996088"/>
                <a:ext cx="1448357" cy="785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ko-KR" altLang="en-US" sz="5400" b="1" dirty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예</a:t>
                </a:r>
                <a:r>
                  <a:rPr lang="en-US" altLang="ko-KR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altLang="ko-KR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- </a:t>
                </a:r>
                <a:r>
                  <a:rPr lang="ko-KR" altLang="en-US" sz="5400" b="1" dirty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다친 부위를 흐르는 물로 씻기</a:t>
                </a:r>
                <a:endParaRPr lang="en-US" altLang="ko-KR" sz="5400" b="1" dirty="0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altLang="ko-KR" sz="5400" b="1" dirty="0" smtClean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- </a:t>
                </a:r>
                <a:r>
                  <a:rPr lang="ko-KR" altLang="en-US" sz="5400" b="1" dirty="0">
                    <a:solidFill>
                      <a:schemeClr val="bg1">
                        <a:lumMod val="6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깨끗한 천으로 눌러 지혈</a:t>
                </a:r>
              </a:p>
            </p:txBody>
          </p:sp>
          <p:sp>
            <p:nvSpPr>
              <p:cNvPr id="151" name="모서리가 둥근 직사각형 150"/>
              <p:cNvSpPr/>
              <p:nvPr/>
            </p:nvSpPr>
            <p:spPr>
              <a:xfrm>
                <a:off x="3170940" y="3770702"/>
                <a:ext cx="3540888" cy="136767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ABD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ko-KR" altLang="en-US" sz="18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6901819" y="10362795"/>
              <a:ext cx="5948391" cy="3048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285750" indent="-28575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화상을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입은 즉시 10~15분 동안 차가운 물로 식히기</a:t>
              </a:r>
            </a:p>
            <a:p>
              <a:pPr marL="285750" indent="-28575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화상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부위를 깨끗한 거즈나 천으로 덮기</a:t>
              </a:r>
            </a:p>
            <a:p>
              <a:pPr marL="285750" indent="-28575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물집이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생겼다면 터뜨리지 않기</a:t>
              </a:r>
            </a:p>
            <a:p>
              <a:pPr marL="285750" indent="-28575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연고나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기름, 치약 등을 바르지 않기</a:t>
              </a:r>
            </a:p>
            <a:p>
              <a:pPr marL="285750" indent="-28575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통증이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심하거나 화상이 넓다면 병원으로 이동하기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212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부모님께 감사 편지 쓰기"/>
          <p:cNvSpPr txBox="1"/>
          <p:nvPr/>
        </p:nvSpPr>
        <p:spPr>
          <a:xfrm>
            <a:off x="4571999" y="484984"/>
            <a:ext cx="5849552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응급 상황 대처하기</a:t>
            </a:r>
            <a:endParaRPr lang="ko-KR" altLang="en-US" sz="5500" dirty="0"/>
          </a:p>
        </p:txBody>
      </p:sp>
      <p:grpSp>
        <p:nvGrpSpPr>
          <p:cNvPr id="111" name="그룹 110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112" name="그룹 111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114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15" name="직사각형 114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113" name="직사각형 112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32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116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72310" y="1846397"/>
            <a:ext cx="1191203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세상에서 나를 가장 사랑하고 정성껏 키워 주시는 부모님께 감사한 마음을 담아 편지를 써 보세요."/>
          <p:cNvSpPr txBox="1"/>
          <p:nvPr/>
        </p:nvSpPr>
        <p:spPr>
          <a:xfrm>
            <a:off x="3021433" y="1550333"/>
            <a:ext cx="19011065" cy="2183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위 표에 작성한 응급 상황을 주제로 시나리오를 작성해 보고</a:t>
            </a:r>
            <a:r>
              <a:rPr lang="en-US" altLang="ko-KR" sz="5500" dirty="0"/>
              <a:t>, </a:t>
            </a:r>
            <a:r>
              <a:rPr lang="ko-KR" altLang="en-US" sz="5500" dirty="0"/>
              <a:t>친구들과 함께 역할극으로 표현해 보세요</a:t>
            </a:r>
            <a:r>
              <a:rPr lang="en-US" altLang="ko-KR" sz="5500" dirty="0"/>
              <a:t>.</a:t>
            </a:r>
            <a:endParaRPr lang="ko-KR" altLang="en-US" sz="5500" dirty="0"/>
          </a:p>
        </p:txBody>
      </p:sp>
      <p:sp>
        <p:nvSpPr>
          <p:cNvPr id="108" name="양쪽 모서리가 둥근 사각형 107"/>
          <p:cNvSpPr/>
          <p:nvPr/>
        </p:nvSpPr>
        <p:spPr>
          <a:xfrm>
            <a:off x="1672310" y="3936872"/>
            <a:ext cx="5028897" cy="957712"/>
          </a:xfrm>
          <a:prstGeom prst="round2SameRect">
            <a:avLst>
              <a:gd name="adj1" fmla="val 45038"/>
              <a:gd name="adj2" fmla="val 0"/>
            </a:avLst>
          </a:prstGeom>
          <a:solidFill>
            <a:srgbClr val="A97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양쪽 모서리가 둥근 사각형 108"/>
          <p:cNvSpPr/>
          <p:nvPr/>
        </p:nvSpPr>
        <p:spPr>
          <a:xfrm>
            <a:off x="6663437" y="3936872"/>
            <a:ext cx="2824996" cy="957712"/>
          </a:xfrm>
          <a:prstGeom prst="round2SameRect">
            <a:avLst>
              <a:gd name="adj1" fmla="val 45038"/>
              <a:gd name="adj2" fmla="val 0"/>
            </a:avLst>
          </a:prstGeom>
          <a:solidFill>
            <a:srgbClr val="A97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양쪽 모서리가 둥근 사각형 118"/>
          <p:cNvSpPr/>
          <p:nvPr/>
        </p:nvSpPr>
        <p:spPr>
          <a:xfrm>
            <a:off x="9470149" y="3936872"/>
            <a:ext cx="12321637" cy="957712"/>
          </a:xfrm>
          <a:prstGeom prst="round2SameRect">
            <a:avLst>
              <a:gd name="adj1" fmla="val 45038"/>
              <a:gd name="adj2" fmla="val 0"/>
            </a:avLst>
          </a:prstGeom>
          <a:solidFill>
            <a:srgbClr val="A97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TextBox 121"/>
          <p:cNvSpPr txBox="1"/>
          <p:nvPr/>
        </p:nvSpPr>
        <p:spPr>
          <a:xfrm>
            <a:off x="2815369" y="4025652"/>
            <a:ext cx="2787943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등장인물</a:t>
            </a:r>
            <a:endParaRPr lang="ko-KR" altLang="en-US" sz="5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269019" y="4025652"/>
            <a:ext cx="165160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endParaRPr lang="ko-KR" altLang="en-US" sz="5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2954893" y="4025652"/>
            <a:ext cx="56983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상황</a:t>
            </a:r>
            <a:r>
              <a:rPr lang="en-US" altLang="ko-KR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역할</a:t>
            </a:r>
            <a:endParaRPr lang="ko-KR" altLang="en-US" sz="5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1691670" y="4858024"/>
            <a:ext cx="4991359" cy="2747846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TextBox 127"/>
          <p:cNvSpPr txBox="1"/>
          <p:nvPr/>
        </p:nvSpPr>
        <p:spPr>
          <a:xfrm>
            <a:off x="2793133" y="5728116"/>
            <a:ext cx="2981908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다친 친구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6685858" y="4858024"/>
            <a:ext cx="2803911" cy="2747846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9507690" y="4858024"/>
            <a:ext cx="12229663" cy="2747846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직사각형 148"/>
          <p:cNvSpPr/>
          <p:nvPr/>
        </p:nvSpPr>
        <p:spPr>
          <a:xfrm>
            <a:off x="1691670" y="7616541"/>
            <a:ext cx="4991359" cy="2747846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TextBox 149"/>
          <p:cNvSpPr txBox="1"/>
          <p:nvPr/>
        </p:nvSpPr>
        <p:spPr>
          <a:xfrm>
            <a:off x="2370988" y="7988653"/>
            <a:ext cx="3632724" cy="2003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치료해 주는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친구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6701207" y="7616541"/>
            <a:ext cx="2803911" cy="2747846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>
            <a:off x="9507690" y="7616541"/>
            <a:ext cx="12229663" cy="2747846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/>
          <p:cNvSpPr/>
          <p:nvPr/>
        </p:nvSpPr>
        <p:spPr>
          <a:xfrm>
            <a:off x="1691670" y="10376483"/>
            <a:ext cx="4991359" cy="2747846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TextBox 157"/>
          <p:cNvSpPr txBox="1"/>
          <p:nvPr/>
        </p:nvSpPr>
        <p:spPr>
          <a:xfrm>
            <a:off x="2067567" y="11420068"/>
            <a:ext cx="4283546" cy="84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도와주는 친구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6701207" y="10376483"/>
            <a:ext cx="2803911" cy="2747846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/>
          <p:cNvSpPr/>
          <p:nvPr/>
        </p:nvSpPr>
        <p:spPr>
          <a:xfrm>
            <a:off x="9507690" y="10376483"/>
            <a:ext cx="12229663" cy="2747846"/>
          </a:xfrm>
          <a:prstGeom prst="rect">
            <a:avLst/>
          </a:prstGeom>
          <a:solidFill>
            <a:schemeClr val="bg1"/>
          </a:solidFill>
          <a:ln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7208969" y="5743584"/>
            <a:ext cx="1843454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김</a:t>
            </a:r>
            <a:r>
              <a:rPr kumimoji="0" lang="en-US" altLang="ko-K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OO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14622" y="8454871"/>
            <a:ext cx="1843454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박</a:t>
            </a:r>
            <a:r>
              <a:rPr kumimoji="0" lang="en-US" altLang="ko-K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OO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203537" y="11325161"/>
            <a:ext cx="1843454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한</a:t>
            </a:r>
            <a:r>
              <a:rPr kumimoji="0" lang="en-US" altLang="ko-K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OO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9975772" y="5244724"/>
            <a:ext cx="1176158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과학 실험을 하던 중 불에 데어 화상을 입었어요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6" name="직사각형 105"/>
          <p:cNvSpPr/>
          <p:nvPr/>
        </p:nvSpPr>
        <p:spPr>
          <a:xfrm>
            <a:off x="9975772" y="7926637"/>
            <a:ext cx="1121679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화상 부위를 확인하고 흐르는 차가운 물로 화상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부위를 식혀주어요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10005938" y="10796819"/>
            <a:ext cx="1118662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준비물인 깨끗한 천과 차가운 물을 준비해 주었어요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6170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717176" y="295026"/>
            <a:ext cx="23410889" cy="12713910"/>
            <a:chOff x="717176" y="510179"/>
            <a:chExt cx="23410889" cy="12713910"/>
          </a:xfrm>
        </p:grpSpPr>
        <p:pic>
          <p:nvPicPr>
            <p:cNvPr id="37" name="이미지" descr="이미지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b="19848"/>
            <a:stretch/>
          </p:blipFill>
          <p:spPr>
            <a:xfrm>
              <a:off x="717176" y="510179"/>
              <a:ext cx="23397883" cy="852624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8" name="이미지" descr="이미지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89632" t="79630"/>
            <a:stretch/>
          </p:blipFill>
          <p:spPr>
            <a:xfrm>
              <a:off x="21702271" y="11057157"/>
              <a:ext cx="2425794" cy="216693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9" name="이미지" descr="이미지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94134" t="59714" b="19848"/>
            <a:stretch/>
          </p:blipFill>
          <p:spPr>
            <a:xfrm>
              <a:off x="22745222" y="8983264"/>
              <a:ext cx="1372416" cy="217411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58" name="알맞은 말을 골라 초성 완성해보기"/>
          <p:cNvSpPr txBox="1"/>
          <p:nvPr/>
        </p:nvSpPr>
        <p:spPr>
          <a:xfrm>
            <a:off x="3367706" y="1133192"/>
            <a:ext cx="16867739" cy="1264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solidFill>
                  <a:schemeClr val="accent2">
                    <a:hueOff val="240640"/>
                    <a:satOff val="2542"/>
                    <a:lumOff val="-13198"/>
                  </a:schemeClr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응급 처치 상식 퀴즈</a:t>
            </a:r>
            <a:endParaRPr sz="5500" dirty="0"/>
          </a:p>
        </p:txBody>
      </p:sp>
      <p:grpSp>
        <p:nvGrpSpPr>
          <p:cNvPr id="44" name="그룹 43"/>
          <p:cNvGrpSpPr/>
          <p:nvPr/>
        </p:nvGrpSpPr>
        <p:grpSpPr>
          <a:xfrm>
            <a:off x="2014679" y="2255305"/>
            <a:ext cx="20164949" cy="2268000"/>
            <a:chOff x="1593983" y="6314825"/>
            <a:chExt cx="20164949" cy="2268000"/>
          </a:xfrm>
        </p:grpSpPr>
        <p:grpSp>
          <p:nvGrpSpPr>
            <p:cNvPr id="45" name="그룹 44"/>
            <p:cNvGrpSpPr/>
            <p:nvPr/>
          </p:nvGrpSpPr>
          <p:grpSpPr>
            <a:xfrm>
              <a:off x="1593983" y="6314825"/>
              <a:ext cx="15680424" cy="2268000"/>
              <a:chOff x="4181815" y="4973449"/>
              <a:chExt cx="13850723" cy="2268000"/>
            </a:xfrm>
          </p:grpSpPr>
          <p:sp>
            <p:nvSpPr>
              <p:cNvPr id="52" name="모서리가 둥근 직사각형 51"/>
              <p:cNvSpPr/>
              <p:nvPr/>
            </p:nvSpPr>
            <p:spPr>
              <a:xfrm>
                <a:off x="4181815" y="4973449"/>
                <a:ext cx="13850723" cy="2268000"/>
              </a:xfrm>
              <a:prstGeom prst="roundRect">
                <a:avLst>
                  <a:gd name="adj" fmla="val 21682"/>
                </a:avLst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3" name="01 성의 발달"/>
              <p:cNvSpPr txBox="1"/>
              <p:nvPr/>
            </p:nvSpPr>
            <p:spPr>
              <a:xfrm>
                <a:off x="4577442" y="5058957"/>
                <a:ext cx="12762808" cy="20969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코피가 나면 고개를 뒤로 젖혀 피가 흐르지 않도록 </a:t>
                </a: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합니다</a:t>
                </a:r>
                <a:r>
                  <a:rPr lang="en-US" altLang="ko-KR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46" name="그룹 45"/>
            <p:cNvGrpSpPr/>
            <p:nvPr/>
          </p:nvGrpSpPr>
          <p:grpSpPr>
            <a:xfrm>
              <a:off x="17837314" y="6711666"/>
              <a:ext cx="3522419" cy="1498340"/>
              <a:chOff x="18472970" y="5547940"/>
              <a:chExt cx="2201743" cy="936561"/>
            </a:xfrm>
            <a:solidFill>
              <a:srgbClr val="CFE686"/>
            </a:solidFill>
          </p:grpSpPr>
          <p:sp>
            <p:nvSpPr>
              <p:cNvPr id="48" name="타원 47"/>
              <p:cNvSpPr/>
              <p:nvPr/>
            </p:nvSpPr>
            <p:spPr>
              <a:xfrm>
                <a:off x="18472970" y="556622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8563751" y="576295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O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19756432" y="554794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9847213" y="574467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X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47" name="타원 46"/>
            <p:cNvSpPr/>
            <p:nvPr/>
          </p:nvSpPr>
          <p:spPr>
            <a:xfrm>
              <a:off x="19560050" y="6376017"/>
              <a:ext cx="2198882" cy="2198882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2014679" y="4932659"/>
            <a:ext cx="19765750" cy="2268000"/>
            <a:chOff x="1593983" y="6314825"/>
            <a:chExt cx="19765750" cy="2268000"/>
          </a:xfrm>
        </p:grpSpPr>
        <p:grpSp>
          <p:nvGrpSpPr>
            <p:cNvPr id="55" name="그룹 54"/>
            <p:cNvGrpSpPr/>
            <p:nvPr/>
          </p:nvGrpSpPr>
          <p:grpSpPr>
            <a:xfrm>
              <a:off x="1593983" y="6314825"/>
              <a:ext cx="15680424" cy="2268000"/>
              <a:chOff x="4181815" y="4973449"/>
              <a:chExt cx="13850723" cy="2268000"/>
            </a:xfrm>
          </p:grpSpPr>
          <p:sp>
            <p:nvSpPr>
              <p:cNvPr id="64" name="모서리가 둥근 직사각형 63"/>
              <p:cNvSpPr/>
              <p:nvPr/>
            </p:nvSpPr>
            <p:spPr>
              <a:xfrm>
                <a:off x="4181815" y="4973449"/>
                <a:ext cx="13850723" cy="2268000"/>
              </a:xfrm>
              <a:prstGeom prst="roundRect">
                <a:avLst>
                  <a:gd name="adj" fmla="val 21682"/>
                </a:avLst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5" name="01 성의 발달"/>
              <p:cNvSpPr txBox="1"/>
              <p:nvPr/>
            </p:nvSpPr>
            <p:spPr>
              <a:xfrm>
                <a:off x="4577442" y="5599104"/>
                <a:ext cx="12762808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상처가 나면 반드시 소독약으로 소독해야 합니다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17837314" y="6711666"/>
              <a:ext cx="3522419" cy="1498340"/>
              <a:chOff x="18472970" y="5547940"/>
              <a:chExt cx="2201743" cy="936561"/>
            </a:xfrm>
            <a:solidFill>
              <a:srgbClr val="CFE686"/>
            </a:solidFill>
          </p:grpSpPr>
          <p:sp>
            <p:nvSpPr>
              <p:cNvPr id="60" name="타원 59"/>
              <p:cNvSpPr/>
              <p:nvPr/>
            </p:nvSpPr>
            <p:spPr>
              <a:xfrm>
                <a:off x="18472970" y="556622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8563751" y="576295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O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sp>
            <p:nvSpPr>
              <p:cNvPr id="62" name="타원 61"/>
              <p:cNvSpPr/>
              <p:nvPr/>
            </p:nvSpPr>
            <p:spPr>
              <a:xfrm>
                <a:off x="19756432" y="554794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9847213" y="574467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X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9" name="타원 58"/>
            <p:cNvSpPr/>
            <p:nvPr/>
          </p:nvSpPr>
          <p:spPr>
            <a:xfrm>
              <a:off x="17472418" y="6376017"/>
              <a:ext cx="2198882" cy="2198882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grpSp>
        <p:nvGrpSpPr>
          <p:cNvPr id="97" name="그룹 96"/>
          <p:cNvGrpSpPr/>
          <p:nvPr/>
        </p:nvGrpSpPr>
        <p:grpSpPr>
          <a:xfrm>
            <a:off x="2014679" y="7610013"/>
            <a:ext cx="19765750" cy="2268000"/>
            <a:chOff x="1593983" y="6314825"/>
            <a:chExt cx="19765750" cy="2268000"/>
          </a:xfrm>
        </p:grpSpPr>
        <p:grpSp>
          <p:nvGrpSpPr>
            <p:cNvPr id="98" name="그룹 97"/>
            <p:cNvGrpSpPr/>
            <p:nvPr/>
          </p:nvGrpSpPr>
          <p:grpSpPr>
            <a:xfrm>
              <a:off x="1593983" y="6314825"/>
              <a:ext cx="15680424" cy="2268000"/>
              <a:chOff x="4181815" y="4973449"/>
              <a:chExt cx="13850723" cy="2268000"/>
            </a:xfrm>
          </p:grpSpPr>
          <p:sp>
            <p:nvSpPr>
              <p:cNvPr id="105" name="모서리가 둥근 직사각형 104"/>
              <p:cNvSpPr/>
              <p:nvPr/>
            </p:nvSpPr>
            <p:spPr>
              <a:xfrm>
                <a:off x="4181815" y="4973449"/>
                <a:ext cx="13850723" cy="2268000"/>
              </a:xfrm>
              <a:prstGeom prst="roundRect">
                <a:avLst>
                  <a:gd name="adj" fmla="val 21682"/>
                </a:avLst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06" name="01 성의 발달"/>
              <p:cNvSpPr txBox="1"/>
              <p:nvPr/>
            </p:nvSpPr>
            <p:spPr>
              <a:xfrm>
                <a:off x="4577442" y="5100506"/>
                <a:ext cx="12762808" cy="201388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눈에 이물질이 들어가면 눈을 문지르거나 만지지 않아야 </a:t>
                </a: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합니다</a:t>
                </a:r>
                <a:r>
                  <a:rPr lang="en-US" altLang="ko-KR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99" name="그룹 98"/>
            <p:cNvGrpSpPr/>
            <p:nvPr/>
          </p:nvGrpSpPr>
          <p:grpSpPr>
            <a:xfrm>
              <a:off x="17837314" y="6711666"/>
              <a:ext cx="3522419" cy="1498340"/>
              <a:chOff x="18472970" y="5547940"/>
              <a:chExt cx="2201743" cy="936561"/>
            </a:xfrm>
            <a:solidFill>
              <a:srgbClr val="CFE686"/>
            </a:solidFill>
          </p:grpSpPr>
          <p:sp>
            <p:nvSpPr>
              <p:cNvPr id="101" name="타원 100"/>
              <p:cNvSpPr/>
              <p:nvPr/>
            </p:nvSpPr>
            <p:spPr>
              <a:xfrm>
                <a:off x="18472970" y="556622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8563751" y="576295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O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sp>
            <p:nvSpPr>
              <p:cNvPr id="103" name="타원 102"/>
              <p:cNvSpPr/>
              <p:nvPr/>
            </p:nvSpPr>
            <p:spPr>
              <a:xfrm>
                <a:off x="19756432" y="554794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9847213" y="574467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X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100" name="타원 99"/>
            <p:cNvSpPr/>
            <p:nvPr/>
          </p:nvSpPr>
          <p:spPr>
            <a:xfrm>
              <a:off x="17517145" y="6376017"/>
              <a:ext cx="2198882" cy="2198882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2014679" y="10287367"/>
            <a:ext cx="20130641" cy="2268000"/>
            <a:chOff x="1593983" y="6314825"/>
            <a:chExt cx="20130641" cy="2268000"/>
          </a:xfrm>
        </p:grpSpPr>
        <p:grpSp>
          <p:nvGrpSpPr>
            <p:cNvPr id="108" name="그룹 107"/>
            <p:cNvGrpSpPr/>
            <p:nvPr/>
          </p:nvGrpSpPr>
          <p:grpSpPr>
            <a:xfrm>
              <a:off x="1593983" y="6314825"/>
              <a:ext cx="15680424" cy="2268000"/>
              <a:chOff x="4181815" y="4973449"/>
              <a:chExt cx="13850723" cy="2268000"/>
            </a:xfrm>
          </p:grpSpPr>
          <p:sp>
            <p:nvSpPr>
              <p:cNvPr id="115" name="모서리가 둥근 직사각형 114"/>
              <p:cNvSpPr/>
              <p:nvPr/>
            </p:nvSpPr>
            <p:spPr>
              <a:xfrm>
                <a:off x="4181815" y="4973449"/>
                <a:ext cx="13850723" cy="2268000"/>
              </a:xfrm>
              <a:prstGeom prst="roundRect">
                <a:avLst>
                  <a:gd name="adj" fmla="val 21682"/>
                </a:avLst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16" name="01 성의 발달"/>
              <p:cNvSpPr txBox="1"/>
              <p:nvPr/>
            </p:nvSpPr>
            <p:spPr>
              <a:xfrm>
                <a:off x="4577442" y="5058957"/>
                <a:ext cx="12762808" cy="20969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눈이나 피부에 깊게 박힌 이물질은 바로 빼내야 합니다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09" name="그룹 108"/>
            <p:cNvGrpSpPr/>
            <p:nvPr/>
          </p:nvGrpSpPr>
          <p:grpSpPr>
            <a:xfrm>
              <a:off x="17837314" y="6711666"/>
              <a:ext cx="3522419" cy="1498340"/>
              <a:chOff x="18472970" y="5547940"/>
              <a:chExt cx="2201743" cy="936561"/>
            </a:xfrm>
            <a:solidFill>
              <a:srgbClr val="CFE686"/>
            </a:solidFill>
          </p:grpSpPr>
          <p:sp>
            <p:nvSpPr>
              <p:cNvPr id="111" name="타원 110"/>
              <p:cNvSpPr/>
              <p:nvPr/>
            </p:nvSpPr>
            <p:spPr>
              <a:xfrm>
                <a:off x="18472970" y="556622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8563751" y="576295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O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sp>
            <p:nvSpPr>
              <p:cNvPr id="113" name="타원 112"/>
              <p:cNvSpPr/>
              <p:nvPr/>
            </p:nvSpPr>
            <p:spPr>
              <a:xfrm>
                <a:off x="19756432" y="554794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9847213" y="574467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X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110" name="타원 109"/>
            <p:cNvSpPr/>
            <p:nvPr/>
          </p:nvSpPr>
          <p:spPr>
            <a:xfrm>
              <a:off x="19525742" y="6376017"/>
              <a:ext cx="2198882" cy="2198882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67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339931" y="6017365"/>
            <a:ext cx="22635740" cy="2550650"/>
            <a:chOff x="6921499" y="3192137"/>
            <a:chExt cx="22635740" cy="2550650"/>
          </a:xfrm>
        </p:grpSpPr>
        <p:sp>
          <p:nvSpPr>
            <p:cNvPr id="17" name="직사각형 16"/>
            <p:cNvSpPr/>
            <p:nvPr/>
          </p:nvSpPr>
          <p:spPr>
            <a:xfrm>
              <a:off x="9475469" y="3448016"/>
              <a:ext cx="20081770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12400" dirty="0" smtClean="0">
                  <a:latin typeface="HakgyoansimDunggeunmisoOTF-B" panose="02000703000000000000" pitchFamily="50" charset="-127"/>
                  <a:ea typeface="HakgyoansimDunggeunmisoOTF-B" panose="02000703000000000000" pitchFamily="50" charset="-127"/>
                </a:rPr>
                <a:t>생명을 살리는 심폐 소생술</a:t>
              </a: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6921499" y="3192137"/>
              <a:ext cx="2286818" cy="2550650"/>
              <a:chOff x="5728225" y="3192137"/>
              <a:chExt cx="2286818" cy="2550650"/>
            </a:xfrm>
          </p:grpSpPr>
          <p:sp>
            <p:nvSpPr>
              <p:cNvPr id="19" name="타원 18"/>
              <p:cNvSpPr/>
              <p:nvPr/>
            </p:nvSpPr>
            <p:spPr>
              <a:xfrm>
                <a:off x="5728225" y="3192137"/>
                <a:ext cx="2286818" cy="2286818"/>
              </a:xfrm>
              <a:prstGeom prst="ellipse">
                <a:avLst/>
              </a:prstGeom>
              <a:noFill/>
              <a:ln w="127000" cap="flat">
                <a:solidFill>
                  <a:srgbClr val="E95098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90358" y="3341104"/>
                <a:ext cx="1362552" cy="2401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200" b="0" i="0" u="none" strike="noStrike" cap="none" spc="0" normalizeH="0" baseline="0" dirty="0" smtClean="0">
                    <a:ln>
                      <a:noFill/>
                    </a:ln>
                    <a:solidFill>
                      <a:srgbClr val="E95098"/>
                    </a:solidFill>
                    <a:effectLst/>
                    <a:uFillTx/>
                    <a:latin typeface="Sandoll 고딕NeoRound 07 Bd" panose="020B0600000101010101" pitchFamily="34" charset="-127"/>
                    <a:ea typeface="Sandoll 고딕NeoRound 07 Bd" panose="020B0600000101010101" pitchFamily="34" charset="-127"/>
                    <a:sym typeface="Canela Text Regular"/>
                  </a:rPr>
                  <a:t>2</a:t>
                </a:r>
                <a:endParaRPr kumimoji="0" lang="ko-KR" altLang="en-US" sz="16200" b="0" i="0" u="none" strike="noStrike" cap="none" spc="0" normalizeH="0" baseline="0" dirty="0">
                  <a:ln>
                    <a:noFill/>
                  </a:ln>
                  <a:solidFill>
                    <a:srgbClr val="E95098"/>
                  </a:solidFill>
                  <a:effectLst/>
                  <a:uFillTx/>
                  <a:latin typeface="Sandoll 고딕NeoRound 07 Bd" panose="020B0600000101010101" pitchFamily="34" charset="-127"/>
                  <a:ea typeface="Sandoll 고딕NeoRound 07 Bd" panose="020B0600000101010101" pitchFamily="34" charset="-127"/>
                  <a:sym typeface="Canela Text Regular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20152613" y="0"/>
            <a:ext cx="2250739" cy="2705100"/>
            <a:chOff x="19790663" y="0"/>
            <a:chExt cx="2250739" cy="2705100"/>
          </a:xfrm>
        </p:grpSpPr>
        <p:sp>
          <p:nvSpPr>
            <p:cNvPr id="11" name="직사각형 10"/>
            <p:cNvSpPr/>
            <p:nvPr/>
          </p:nvSpPr>
          <p:spPr>
            <a:xfrm>
              <a:off x="19792950" y="0"/>
              <a:ext cx="2247900" cy="2705100"/>
            </a:xfrm>
            <a:prstGeom prst="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19790663" y="2057100"/>
              <a:ext cx="2250739" cy="648000"/>
            </a:xfrm>
            <a:prstGeom prst="triangl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04912" y="245040"/>
              <a:ext cx="1622239" cy="1710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교과서</a:t>
              </a:r>
              <a:endParaRPr kumimoji="0" lang="en-US" altLang="ko-KR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94</a:t>
              </a:r>
              <a:r>
                <a:rPr kumimoji="0" lang="ko-KR" altLang="en-US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쪽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180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다음 그림을 보면서 떠오르는 것을 이야기해 보세요."/>
          <p:cNvSpPr txBox="1"/>
          <p:nvPr/>
        </p:nvSpPr>
        <p:spPr>
          <a:xfrm>
            <a:off x="4250606" y="609471"/>
            <a:ext cx="18244326" cy="2286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400" dirty="0"/>
              <a:t>주변에서 이런 표시를 본 적이 있나요</a:t>
            </a:r>
            <a:r>
              <a:rPr lang="en-US" altLang="ko-KR" sz="5400" dirty="0"/>
              <a:t>? </a:t>
            </a:r>
            <a:r>
              <a:rPr lang="ko-KR" altLang="en-US" sz="5400" dirty="0"/>
              <a:t>이 표시의 이름은 무엇인가요</a:t>
            </a:r>
            <a:r>
              <a:rPr lang="en-US" altLang="ko-KR" sz="5400" dirty="0" smtClean="0"/>
              <a:t>? </a:t>
            </a:r>
            <a:r>
              <a:rPr lang="ko-KR" altLang="en-US" sz="5400" dirty="0" smtClean="0"/>
              <a:t>횡단보도에 </a:t>
            </a:r>
            <a:r>
              <a:rPr lang="ko-KR" altLang="en-US" sz="5400" dirty="0"/>
              <a:t>왜 이런 표시가 있는지 친구들과 함께 이야기해 보세요</a:t>
            </a:r>
            <a:r>
              <a:rPr lang="en-US" altLang="ko-KR" sz="5400" dirty="0"/>
              <a:t>.</a:t>
            </a:r>
            <a:endParaRPr sz="4800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863" y="3853625"/>
            <a:ext cx="8023122" cy="5421876"/>
          </a:xfrm>
          <a:prstGeom prst="rect">
            <a:avLst/>
          </a:prstGeom>
        </p:spPr>
      </p:pic>
      <p:pic>
        <p:nvPicPr>
          <p:cNvPr id="31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15" y="517736"/>
            <a:ext cx="2438749" cy="37250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" name="그룹 31"/>
          <p:cNvGrpSpPr/>
          <p:nvPr/>
        </p:nvGrpSpPr>
        <p:grpSpPr>
          <a:xfrm>
            <a:off x="4257765" y="9655356"/>
            <a:ext cx="17201219" cy="3299984"/>
            <a:chOff x="5907023" y="11620086"/>
            <a:chExt cx="13323483" cy="2207369"/>
          </a:xfrm>
        </p:grpSpPr>
        <p:sp>
          <p:nvSpPr>
            <p:cNvPr id="33" name="모서리가 둥근 직사각형 32"/>
            <p:cNvSpPr/>
            <p:nvPr/>
          </p:nvSpPr>
          <p:spPr>
            <a:xfrm>
              <a:off x="5907023" y="11620086"/>
              <a:ext cx="13323483" cy="2207369"/>
            </a:xfrm>
            <a:prstGeom prst="roundRect">
              <a:avLst/>
            </a:prstGeom>
            <a:solidFill>
              <a:srgbClr val="F9CFE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61519" y="11948317"/>
              <a:ext cx="12568203" cy="15509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60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학교 앞에서 본 적이 있어요</a:t>
              </a:r>
              <a:r>
                <a:rPr lang="en-US" altLang="ko-KR" sz="60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60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이런 표시는 어린이가 </a:t>
              </a:r>
              <a:r>
                <a:rPr lang="ko-KR" altLang="en-US" sz="60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안전하게 길을 건너라고 만들어진 것이에요</a:t>
              </a:r>
              <a:r>
                <a:rPr lang="en-US" altLang="ko-KR" sz="60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60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4440951" y="4768950"/>
            <a:ext cx="15502098" cy="4178100"/>
            <a:chOff x="12593291" y="3822192"/>
            <a:chExt cx="15502098" cy="4178100"/>
          </a:xfrm>
        </p:grpSpPr>
        <p:sp>
          <p:nvSpPr>
            <p:cNvPr id="25" name="● 생명 탄생의 의미를 말할 수 있다.…"/>
            <p:cNvSpPr txBox="1"/>
            <p:nvPr/>
          </p:nvSpPr>
          <p:spPr>
            <a:xfrm>
              <a:off x="12593291" y="5247150"/>
              <a:ext cx="15502098" cy="27531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/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소생술의 중요성을 알고 설명할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소생술을 알고 위급 상황에 적용할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12783312" y="3822192"/>
              <a:ext cx="3622504" cy="1361478"/>
              <a:chOff x="12783312" y="3822192"/>
              <a:chExt cx="3622504" cy="1361478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12783312" y="3822192"/>
                <a:ext cx="3622504" cy="1361478"/>
                <a:chOff x="12783312" y="3822192"/>
                <a:chExt cx="2724912" cy="1024128"/>
              </a:xfrm>
              <a:solidFill>
                <a:srgbClr val="F39800"/>
              </a:solidFill>
            </p:grpSpPr>
            <p:sp>
              <p:nvSpPr>
                <p:cNvPr id="30" name="직사각형 29"/>
                <p:cNvSpPr/>
                <p:nvPr/>
              </p:nvSpPr>
              <p:spPr>
                <a:xfrm>
                  <a:off x="12783312" y="3822192"/>
                  <a:ext cx="2724912" cy="585216"/>
                </a:xfrm>
                <a:prstGeom prst="rect">
                  <a:avLst/>
                </a:prstGeom>
                <a:solidFill>
                  <a:srgbClr val="F398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1" name="이등변 삼각형 30"/>
                <p:cNvSpPr/>
                <p:nvPr/>
              </p:nvSpPr>
              <p:spPr>
                <a:xfrm rot="10800000">
                  <a:off x="12783312" y="4407408"/>
                  <a:ext cx="2724912" cy="438912"/>
                </a:xfrm>
                <a:prstGeom prst="triangle">
                  <a:avLst/>
                </a:prstGeom>
                <a:solidFill>
                  <a:srgbClr val="F398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sp>
            <p:nvSpPr>
              <p:cNvPr id="28" name="직사각형 27"/>
              <p:cNvSpPr/>
              <p:nvPr/>
            </p:nvSpPr>
            <p:spPr>
              <a:xfrm>
                <a:off x="13034120" y="3849380"/>
                <a:ext cx="3120887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10000"/>
                  </a:lnSpc>
                  <a:defRPr sz="5100">
                    <a:solidFill>
                      <a:schemeClr val="accent3"/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pPr>
                <a:r>
                  <a:rPr lang="ko-KR" altLang="en-US" sz="55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학습목표</a:t>
                </a:r>
                <a:endParaRPr lang="ko-KR" altLang="en-US" sz="55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5222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다음 그림을 보면서 떠오르는 것을 이야기해 보세요."/>
          <p:cNvSpPr txBox="1"/>
          <p:nvPr/>
        </p:nvSpPr>
        <p:spPr>
          <a:xfrm>
            <a:off x="4090906" y="792895"/>
            <a:ext cx="18244326" cy="110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여러분이라면 어떻게 도와줄 수 있을까요</a:t>
            </a:r>
            <a:r>
              <a:rPr lang="en-US" altLang="ko-KR" sz="5500" dirty="0" smtClean="0"/>
              <a:t>? </a:t>
            </a:r>
            <a:r>
              <a:rPr lang="ko-KR" altLang="en-US" sz="5500" dirty="0" smtClean="0"/>
              <a:t>친구들과 </a:t>
            </a:r>
            <a:r>
              <a:rPr lang="ko-KR" altLang="en-US" sz="5500" dirty="0"/>
              <a:t>함께 이야기해 보세요</a:t>
            </a:r>
            <a:r>
              <a:rPr lang="en-US" altLang="ko-KR" sz="5500" dirty="0"/>
              <a:t>.</a:t>
            </a:r>
            <a:endParaRPr sz="5500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840" y="3242614"/>
            <a:ext cx="10629029" cy="6363614"/>
          </a:xfrm>
          <a:prstGeom prst="rect">
            <a:avLst/>
          </a:prstGeom>
        </p:spPr>
      </p:pic>
      <p:pic>
        <p:nvPicPr>
          <p:cNvPr id="30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15" y="517736"/>
            <a:ext cx="2438749" cy="37250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" name="그룹 30"/>
          <p:cNvGrpSpPr/>
          <p:nvPr/>
        </p:nvGrpSpPr>
        <p:grpSpPr>
          <a:xfrm>
            <a:off x="4257765" y="9655356"/>
            <a:ext cx="17201219" cy="3299984"/>
            <a:chOff x="5907023" y="11620086"/>
            <a:chExt cx="13323483" cy="2207369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5907023" y="11620086"/>
              <a:ext cx="13323483" cy="2207369"/>
            </a:xfrm>
            <a:prstGeom prst="roundRect">
              <a:avLst/>
            </a:prstGeom>
            <a:solidFill>
              <a:srgbClr val="F9CFE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42057" y="12272566"/>
              <a:ext cx="12568203" cy="902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당황하지 않고 심폐 소생술을 바로 실행할 수 있어요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686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10" name="가로로 말린 두루마리 모양 9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066800" y="4646260"/>
            <a:ext cx="22140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강한 힘으로 내리누름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무겁고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탁한 공기가 호흡기를 </a:t>
            </a:r>
            <a:r>
              <a:rPr lang="ko-KR" altLang="en-US" sz="5400" b="1" dirty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압박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압박</a:t>
            </a:r>
            <a:endParaRPr lang="en-US" altLang="ko-KR" sz="5500" b="1" dirty="0" smtClean="0">
              <a:solidFill>
                <a:srgbClr val="E9509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누를 압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壓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핍박할 박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迫</a:t>
            </a:r>
            <a:endParaRPr lang="ko-KR" altLang="en-US" sz="5500" b="1" dirty="0">
              <a:solidFill>
                <a:srgbClr val="6DBA4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66800" y="9901012"/>
            <a:ext cx="23183088" cy="2483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몹시 위태롭고 급함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위급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환자에게는 항상 간호원이 붙어 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066799" y="7907620"/>
            <a:ext cx="190679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위급</a:t>
            </a:r>
            <a:endParaRPr lang="en-US" altLang="ko-KR" sz="5500" b="1" dirty="0" smtClean="0">
              <a:solidFill>
                <a:srgbClr val="E9509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위태할 위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危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급할 급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急</a:t>
            </a:r>
            <a:endParaRPr lang="ko-KR" altLang="en-US" sz="5500" b="1" dirty="0">
              <a:solidFill>
                <a:srgbClr val="6DBA4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2721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10" name="가로로 말린 두루마리 모양 9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066800" y="4646260"/>
            <a:ext cx="221406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원래의 상태로 돌이키거나 원래의 상태를 되찾음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며칠간 안정하면 </a:t>
            </a:r>
            <a:r>
              <a:rPr lang="ko-KR" altLang="en-US" sz="5500" b="1" dirty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회복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될 것이다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5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회복</a:t>
            </a:r>
            <a:endParaRPr lang="en-US" altLang="ko-KR" sz="5500" b="1" dirty="0" smtClean="0">
              <a:solidFill>
                <a:srgbClr val="E9509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돌아올 회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回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회복할 복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復</a:t>
            </a:r>
            <a:endParaRPr lang="ko-KR" altLang="en-US" sz="5500" b="1" dirty="0">
              <a:solidFill>
                <a:srgbClr val="6DBA4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66800" y="9901012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눈으로 직접 봄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지나가던 사람이 그 사고를 우연히 </a:t>
            </a:r>
            <a:r>
              <a:rPr lang="ko-KR" altLang="en-US" sz="55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목격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하였다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066799" y="7907620"/>
            <a:ext cx="19067929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목격</a:t>
            </a:r>
            <a:endParaRPr lang="en-US" altLang="ko-KR" sz="5500" b="1" dirty="0" smtClean="0">
              <a:solidFill>
                <a:srgbClr val="E9509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눈 목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目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칠 격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擊</a:t>
            </a:r>
            <a:endParaRPr lang="ko-KR" altLang="en-US" sz="5500" b="1" dirty="0">
              <a:solidFill>
                <a:srgbClr val="6DBA4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1941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10" name="가로로 말린 두루마리 모양 9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066800" y="7156377"/>
            <a:ext cx="221406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재난 따위를 당하여 어려운 처지에 빠진 사람을 구하여 줌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구조 요원들이 신속한 </a:t>
            </a:r>
            <a:r>
              <a:rPr lang="ko-KR" altLang="en-US" sz="5500" b="1" dirty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구조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활동을 벌이다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66800" y="5162985"/>
            <a:ext cx="1464259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구조</a:t>
            </a:r>
            <a:endParaRPr lang="en-US" altLang="ko-KR" sz="5500" b="1" dirty="0" smtClean="0">
              <a:solidFill>
                <a:srgbClr val="E9509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구원할 구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求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도울 조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助</a:t>
            </a:r>
            <a:endParaRPr lang="ko-KR" altLang="en-US" sz="5500" b="1" dirty="0">
              <a:solidFill>
                <a:srgbClr val="6DBA4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2782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4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응급 처치를 알아보아요</a:t>
              </a:r>
              <a:endParaRPr lang="ko-KR" altLang="en-US" sz="5500" dirty="0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9509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28" name="그룹 27"/>
          <p:cNvGrpSpPr/>
          <p:nvPr/>
        </p:nvGrpSpPr>
        <p:grpSpPr>
          <a:xfrm>
            <a:off x="467704" y="2795101"/>
            <a:ext cx="15040994" cy="1061831"/>
            <a:chOff x="467704" y="645520"/>
            <a:chExt cx="15040994" cy="1061831"/>
          </a:xfrm>
        </p:grpSpPr>
        <p:sp>
          <p:nvSpPr>
            <p:cNvPr id="29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심폐 소생술로 응급 처치를 해요</a:t>
              </a:r>
              <a:endParaRPr lang="ko-KR" altLang="en-US" sz="5500" dirty="0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9509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8100"/>
          <a:stretch/>
        </p:blipFill>
        <p:spPr>
          <a:xfrm>
            <a:off x="1735399" y="4785188"/>
            <a:ext cx="5721455" cy="6228125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1780056" y="11353223"/>
            <a:ext cx="5632141" cy="1055601"/>
            <a:chOff x="2294965" y="2727505"/>
            <a:chExt cx="5150539" cy="1055601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err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심정지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골든 타임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8962707" y="6433907"/>
            <a:ext cx="1362835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0~4분 : 뇌 손상의 가능성이 거의 없음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4~6분 : 뇌 손상의 가능성이 높음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6~10분 : 뇌 손상의 가능성이 매우 높음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10분 이상 : 심한 </a:t>
            </a:r>
            <a:r>
              <a:rPr lang="ko-KR" altLang="en-US" sz="5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뇌손상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또는 뇌사가 됨</a:t>
            </a:r>
          </a:p>
        </p:txBody>
      </p:sp>
    </p:spTree>
    <p:extLst>
      <p:ext uri="{BB962C8B-B14F-4D97-AF65-F5344CB8AC3E}">
        <p14:creationId xmlns:p14="http://schemas.microsoft.com/office/powerpoint/2010/main" val="2846427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050967" y="570268"/>
            <a:ext cx="10078332" cy="1049462"/>
            <a:chOff x="1708072" y="2299993"/>
            <a:chExt cx="10078332" cy="104946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rcRect r="80277"/>
            <a:stretch/>
          </p:blipFill>
          <p:spPr>
            <a:xfrm>
              <a:off x="1708072" y="2299993"/>
              <a:ext cx="1157225" cy="1049462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2892623" y="2488726"/>
              <a:ext cx="8893781" cy="854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5500" b="1" dirty="0" smtClean="0">
                  <a:solidFill>
                    <a:srgbClr val="5E2F8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119 </a:t>
              </a:r>
              <a:r>
                <a:rPr lang="ko-KR" altLang="en-US" sz="5500" b="1" dirty="0" smtClean="0">
                  <a:solidFill>
                    <a:srgbClr val="5E2F8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구조 요청 역할극 해보기</a:t>
              </a:r>
              <a:endParaRPr lang="ko-KR" altLang="en-US" sz="5500" b="1" dirty="0">
                <a:solidFill>
                  <a:srgbClr val="5E2F8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078293" y="1613081"/>
            <a:ext cx="19562501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lnSpc>
                <a:spcPct val="120000"/>
              </a:lnSpc>
              <a:defRPr sz="5400"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5500" b="1" dirty="0" smtClean="0">
                <a:solidFill>
                  <a:srgbClr val="5E2F8F"/>
                </a:solidFill>
                <a:sym typeface="나눔고딕"/>
              </a:rPr>
              <a:t>친구와 역할을 나누어 </a:t>
            </a:r>
            <a:r>
              <a:rPr lang="en-US" altLang="ko-KR" sz="5500" b="1" dirty="0" smtClean="0">
                <a:solidFill>
                  <a:srgbClr val="5E2F8F"/>
                </a:solidFill>
                <a:sym typeface="나눔고딕"/>
              </a:rPr>
              <a:t>119</a:t>
            </a:r>
            <a:r>
              <a:rPr lang="ko-KR" altLang="en-US" sz="5500" b="1" dirty="0" smtClean="0">
                <a:solidFill>
                  <a:srgbClr val="5E2F8F"/>
                </a:solidFill>
                <a:sym typeface="나눔고딕"/>
              </a:rPr>
              <a:t>에 구조를 요청하는 상황을 역할극으로 표현해 보세요</a:t>
            </a:r>
            <a:r>
              <a:rPr lang="en-US" altLang="ko-KR" sz="5500" b="1" dirty="0" smtClean="0">
                <a:solidFill>
                  <a:srgbClr val="5E2F8F"/>
                </a:solidFill>
                <a:sym typeface="나눔고딕"/>
              </a:rPr>
              <a:t>.</a:t>
            </a:r>
            <a:endParaRPr lang="en-US" altLang="ko-KR" sz="5500" b="1" dirty="0">
              <a:solidFill>
                <a:srgbClr val="5E2F8F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858306" y="4419392"/>
            <a:ext cx="14270211" cy="1416423"/>
            <a:chOff x="858306" y="3986702"/>
            <a:chExt cx="14270211" cy="1416423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858306" y="3986702"/>
              <a:ext cx="14270211" cy="1416423"/>
            </a:xfrm>
            <a:prstGeom prst="roundRect">
              <a:avLst>
                <a:gd name="adj" fmla="val 50000"/>
              </a:avLst>
            </a:prstGeom>
            <a:solidFill>
              <a:srgbClr val="A588B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6276" y="4254209"/>
              <a:ext cx="6036707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환자가 생겼습니다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2" name="타원 1"/>
            <p:cNvSpPr/>
            <p:nvPr/>
          </p:nvSpPr>
          <p:spPr>
            <a:xfrm>
              <a:off x="1078293" y="4095327"/>
              <a:ext cx="1199173" cy="1199173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8926" y="4269669"/>
              <a:ext cx="397906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400" b="1" dirty="0" smtClean="0">
                  <a:solidFill>
                    <a:srgbClr val="A588BD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A588BD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858306" y="6952971"/>
            <a:ext cx="14061974" cy="1416423"/>
            <a:chOff x="858306" y="6261959"/>
            <a:chExt cx="14061974" cy="1416423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858306" y="6261959"/>
              <a:ext cx="2602069" cy="1416423"/>
            </a:xfrm>
            <a:prstGeom prst="roundRect">
              <a:avLst>
                <a:gd name="adj" fmla="val 50000"/>
              </a:avLst>
            </a:prstGeom>
            <a:solidFill>
              <a:srgbClr val="FAE7D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0054" y="6544926"/>
              <a:ext cx="1516714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119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9874" y="6352297"/>
              <a:ext cx="11010406" cy="1099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119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입니다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무엇을 도와드릴까요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58306" y="9828902"/>
            <a:ext cx="14061974" cy="1416423"/>
            <a:chOff x="858306" y="8304902"/>
            <a:chExt cx="14061974" cy="1416423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858306" y="8304902"/>
              <a:ext cx="2602069" cy="1416423"/>
            </a:xfrm>
            <a:prstGeom prst="roundRect">
              <a:avLst>
                <a:gd name="adj" fmla="val 50000"/>
              </a:avLst>
            </a:prstGeom>
            <a:solidFill>
              <a:srgbClr val="A588B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3250" y="8587869"/>
              <a:ext cx="2050321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신고자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09874" y="8395240"/>
              <a:ext cx="11010406" cy="1099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환자가 생겼습니다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도와주세요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23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858306" y="2122043"/>
            <a:ext cx="14270211" cy="1416423"/>
          </a:xfrm>
          <a:prstGeom prst="roundRect">
            <a:avLst>
              <a:gd name="adj" fmla="val 50000"/>
            </a:avLst>
          </a:prstGeom>
          <a:solidFill>
            <a:srgbClr val="A588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276" y="2389550"/>
            <a:ext cx="9280218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환자의 위치를 알립니다</a:t>
            </a:r>
            <a:r>
              <a:rPr lang="en-US" altLang="ko-KR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078293" y="2230668"/>
            <a:ext cx="1199173" cy="119917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8926" y="2405010"/>
            <a:ext cx="397906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dirty="0" smtClean="0">
                <a:solidFill>
                  <a:srgbClr val="A588BD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A588BD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58306" y="5088312"/>
            <a:ext cx="14061974" cy="1416423"/>
            <a:chOff x="858306" y="6261959"/>
            <a:chExt cx="14061974" cy="1416423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858306" y="6261959"/>
              <a:ext cx="2602069" cy="1416423"/>
            </a:xfrm>
            <a:prstGeom prst="roundRect">
              <a:avLst>
                <a:gd name="adj" fmla="val 50000"/>
              </a:avLst>
            </a:prstGeom>
            <a:solidFill>
              <a:srgbClr val="FAE7D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0054" y="6544926"/>
              <a:ext cx="1516714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119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9874" y="6352297"/>
              <a:ext cx="11010406" cy="1099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환자가 발생한 곳이 어디입니까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58306" y="7623962"/>
            <a:ext cx="22180988" cy="2096984"/>
            <a:chOff x="858306" y="7964621"/>
            <a:chExt cx="22180988" cy="2096984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858306" y="8304902"/>
              <a:ext cx="2602069" cy="1416423"/>
            </a:xfrm>
            <a:prstGeom prst="roundRect">
              <a:avLst>
                <a:gd name="adj" fmla="val 50000"/>
              </a:avLst>
            </a:prstGeom>
            <a:solidFill>
              <a:srgbClr val="A588B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3250" y="8587869"/>
              <a:ext cx="2050321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신고자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09873" y="7964621"/>
              <a:ext cx="19129421" cy="2096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집 주소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여기는 ◯◯◯◯입니다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학교 주소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여기는 ◯◯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초등학교 ◯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층 ◯학년 ◯반 교실입니다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866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858306" y="2122043"/>
            <a:ext cx="14270211" cy="1416423"/>
          </a:xfrm>
          <a:prstGeom prst="roundRect">
            <a:avLst>
              <a:gd name="adj" fmla="val 50000"/>
            </a:avLst>
          </a:prstGeom>
          <a:solidFill>
            <a:srgbClr val="A588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276" y="2389550"/>
            <a:ext cx="9280218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환자의 상태를 알립니다</a:t>
            </a:r>
            <a:r>
              <a:rPr lang="en-US" altLang="ko-KR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078293" y="2230668"/>
            <a:ext cx="1199173" cy="119917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8926" y="2405010"/>
            <a:ext cx="397906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dirty="0" smtClean="0">
                <a:solidFill>
                  <a:srgbClr val="A588BD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A588BD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58306" y="5088312"/>
            <a:ext cx="14061974" cy="1416423"/>
            <a:chOff x="858306" y="6261959"/>
            <a:chExt cx="14061974" cy="1416423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858306" y="6261959"/>
              <a:ext cx="2602069" cy="1416423"/>
            </a:xfrm>
            <a:prstGeom prst="roundRect">
              <a:avLst>
                <a:gd name="adj" fmla="val 50000"/>
              </a:avLst>
            </a:prstGeom>
            <a:solidFill>
              <a:srgbClr val="FAE7D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0054" y="6544926"/>
              <a:ext cx="1516714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119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9874" y="6352297"/>
              <a:ext cx="11010406" cy="1099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환자는 어디가 아픈가요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58306" y="7918622"/>
            <a:ext cx="22180988" cy="3094180"/>
            <a:chOff x="858306" y="7466023"/>
            <a:chExt cx="22180988" cy="3094180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858306" y="8304902"/>
              <a:ext cx="2602069" cy="1416423"/>
            </a:xfrm>
            <a:prstGeom prst="roundRect">
              <a:avLst>
                <a:gd name="adj" fmla="val 50000"/>
              </a:avLst>
            </a:prstGeom>
            <a:solidFill>
              <a:srgbClr val="A588B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3250" y="8587869"/>
              <a:ext cx="2050321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신고자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09873" y="7466023"/>
              <a:ext cx="19129421" cy="30941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➊ 목에 뭐가 걸려 숨쉬기 어려워합니다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➋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의식도 없고 숨도 쉬지 않는 것 같아요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➌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환자의 성별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발생 시간 등 정보를 말합니다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69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858306" y="2122043"/>
            <a:ext cx="21499670" cy="1416423"/>
          </a:xfrm>
          <a:prstGeom prst="roundRect">
            <a:avLst>
              <a:gd name="adj" fmla="val 50000"/>
            </a:avLst>
          </a:prstGeom>
          <a:solidFill>
            <a:srgbClr val="A588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275" y="2389549"/>
            <a:ext cx="19213113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ko-KR" altLang="en-US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전화는 먼저 끊지 않고 구급 대원의 지시에 따라 </a:t>
            </a: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주시기 바랍니다</a:t>
            </a:r>
            <a:r>
              <a:rPr lang="en-US" altLang="ko-KR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078293" y="2230668"/>
            <a:ext cx="1199173" cy="119917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8926" y="2405010"/>
            <a:ext cx="397906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dirty="0" smtClean="0">
                <a:solidFill>
                  <a:srgbClr val="A588BD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A588BD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58306" y="5364795"/>
            <a:ext cx="20961788" cy="3094180"/>
            <a:chOff x="858306" y="6538442"/>
            <a:chExt cx="20961788" cy="3094180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858306" y="7377320"/>
              <a:ext cx="2602069" cy="1416423"/>
            </a:xfrm>
            <a:prstGeom prst="roundRect">
              <a:avLst>
                <a:gd name="adj" fmla="val 50000"/>
              </a:avLst>
            </a:prstGeom>
            <a:solidFill>
              <a:srgbClr val="FAE7D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0054" y="7660287"/>
              <a:ext cx="1516714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119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9874" y="6538442"/>
              <a:ext cx="17910220" cy="30941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구급차가 가고 있으니 걱정 마세요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전화는 스피커폰으로 켜서 구급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대원의 지시에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따라 주시기 바랍니다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780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6" name="가로로 말린 두루마리 모양 5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066800" y="4646260"/>
            <a:ext cx="22140672" cy="2483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위험이 생기거나 사고가 날 염려가 없음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 그런 상태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 기사가 </a:t>
            </a:r>
            <a:r>
              <a:rPr lang="ko-KR" altLang="en-US" sz="5500" b="1" dirty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점검을 제대로 하지 않아 사고가 났다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</a:t>
            </a:r>
            <a:endParaRPr lang="en-US" altLang="ko-KR" sz="5500" b="1" dirty="0" smtClean="0">
              <a:solidFill>
                <a:srgbClr val="E9509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편안 안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安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온전할 전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全</a:t>
            </a:r>
            <a:endParaRPr lang="ko-KR" altLang="en-US" sz="5500" b="1" dirty="0">
              <a:solidFill>
                <a:srgbClr val="6DBA4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66800" y="9901012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공장이나 공사장 등에서 안전 교육의 미비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부주의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따위로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일어나는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사고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공사 마감일이 다가오면서 </a:t>
            </a:r>
            <a:r>
              <a:rPr lang="ko-KR" altLang="en-US" sz="5500" b="1" dirty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안전사고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잇따르고 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66799" y="7907620"/>
            <a:ext cx="190679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안전사고</a:t>
            </a:r>
            <a:endParaRPr lang="en-US" altLang="ko-KR" sz="5500" b="1" dirty="0" smtClean="0">
              <a:solidFill>
                <a:srgbClr val="E9509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편안 안 </a:t>
            </a:r>
            <a:r>
              <a:rPr lang="ko-KR" altLang="en-US" sz="5500" b="1" dirty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安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온전할 전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全 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 사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事 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연고 고 </a:t>
            </a:r>
            <a:r>
              <a:rPr lang="ko-KR" altLang="en-US" sz="5500" b="1" dirty="0" smtClean="0">
                <a:solidFill>
                  <a:srgbClr val="6DBA4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故</a:t>
            </a:r>
            <a:endParaRPr lang="ko-KR" altLang="en-US" sz="5500" b="1" dirty="0">
              <a:solidFill>
                <a:srgbClr val="6DBA4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17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 순서와 방법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858307" y="2122043"/>
            <a:ext cx="5954869" cy="1416423"/>
          </a:xfrm>
          <a:prstGeom prst="roundRect">
            <a:avLst>
              <a:gd name="adj" fmla="val 50000"/>
            </a:avLst>
          </a:prstGeom>
          <a:solidFill>
            <a:srgbClr val="E9509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86276" y="2389550"/>
            <a:ext cx="9280218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의식 확인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078293" y="2230668"/>
            <a:ext cx="1199173" cy="119917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78926" y="2405010"/>
            <a:ext cx="397906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E95098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858307" y="3889864"/>
            <a:ext cx="5954869" cy="9324111"/>
          </a:xfrm>
          <a:prstGeom prst="roundRect">
            <a:avLst/>
          </a:prstGeom>
          <a:solidFill>
            <a:srgbClr val="F0F7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10" y="6379689"/>
            <a:ext cx="5060863" cy="346592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817223" y="6379689"/>
            <a:ext cx="1439731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어깨 두드려 깨우기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양쪽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어깨를 가볍게 두드리며 “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괜찮으세요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?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도와드릴까요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?”라고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물어 의식을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확인한다.</a:t>
            </a:r>
          </a:p>
        </p:txBody>
      </p:sp>
    </p:spTree>
    <p:extLst>
      <p:ext uri="{BB962C8B-B14F-4D97-AF65-F5344CB8AC3E}">
        <p14:creationId xmlns:p14="http://schemas.microsoft.com/office/powerpoint/2010/main" val="1701525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 순서와 방법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858307" y="2122043"/>
            <a:ext cx="5954869" cy="1416423"/>
          </a:xfrm>
          <a:prstGeom prst="roundRect">
            <a:avLst>
              <a:gd name="adj" fmla="val 50000"/>
            </a:avLst>
          </a:prstGeom>
          <a:solidFill>
            <a:srgbClr val="E9509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86276" y="2389550"/>
            <a:ext cx="3202148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도움 요청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078293" y="2230668"/>
            <a:ext cx="1199173" cy="119917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78926" y="2405010"/>
            <a:ext cx="397906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E95098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858307" y="3889864"/>
            <a:ext cx="5954869" cy="9324111"/>
          </a:xfrm>
          <a:prstGeom prst="roundRect">
            <a:avLst/>
          </a:prstGeom>
          <a:solidFill>
            <a:srgbClr val="F0F7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17222" y="4284311"/>
            <a:ext cx="15562731" cy="806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119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신고 및 자동 심장 </a:t>
            </a:r>
            <a:r>
              <a:rPr lang="ko-KR" altLang="en-US" sz="5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충격기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요청하기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➊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사람을 구체적으로 지목하여 부탁한다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“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빨간 모자 여자분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119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신고하고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파란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셔츠 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남자분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 심장 </a:t>
            </a:r>
            <a:r>
              <a:rPr lang="ko-KR" altLang="en-US" sz="5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충격기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가져오세요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.”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➋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직접 신고 시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스피커폰으로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119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신고하고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지시에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따른다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“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여기는 ◯◯초등학교 ◯학년 ◯반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교실입니다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의식과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호흡이 없는 환자가 있습니다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.”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7" y="6102414"/>
            <a:ext cx="5334488" cy="36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5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 순서와 방법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858307" y="2122043"/>
            <a:ext cx="5954869" cy="1416423"/>
          </a:xfrm>
          <a:prstGeom prst="roundRect">
            <a:avLst>
              <a:gd name="adj" fmla="val 50000"/>
            </a:avLst>
          </a:prstGeom>
          <a:solidFill>
            <a:srgbClr val="E9509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86276" y="2389550"/>
            <a:ext cx="3112500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호흡 </a:t>
            </a: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078293" y="2230668"/>
            <a:ext cx="1199173" cy="119917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78926" y="2405010"/>
            <a:ext cx="397906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E95098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858307" y="3889864"/>
            <a:ext cx="5954869" cy="9324111"/>
          </a:xfrm>
          <a:prstGeom prst="roundRect">
            <a:avLst/>
          </a:prstGeom>
          <a:solidFill>
            <a:srgbClr val="F0F7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17222" y="6128677"/>
            <a:ext cx="15222071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호흡이 있는지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 이내 확인하기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호흡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유무를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 이내에 판별한다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호흡이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없거나 비정상적이라면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바로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가슴 압박을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시작한다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456" y="7153835"/>
            <a:ext cx="4854289" cy="26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74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 순서와 방법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858306" y="2122043"/>
            <a:ext cx="17877929" cy="1416423"/>
          </a:xfrm>
          <a:prstGeom prst="roundRect">
            <a:avLst>
              <a:gd name="adj" fmla="val 50000"/>
            </a:avLst>
          </a:prstGeom>
          <a:solidFill>
            <a:srgbClr val="E9509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86276" y="2389550"/>
            <a:ext cx="17635324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가슴 압박</a:t>
            </a:r>
            <a:r>
              <a:rPr lang="en-US" altLang="ko-KR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편평한 바닥에 눕히고 가슴 압박 시작하기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078293" y="2230668"/>
            <a:ext cx="1199173" cy="119917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78926" y="2405010"/>
            <a:ext cx="397906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E95098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858307" y="3889864"/>
            <a:ext cx="5954869" cy="9324111"/>
          </a:xfrm>
          <a:prstGeom prst="roundRect">
            <a:avLst/>
          </a:prstGeom>
          <a:solidFill>
            <a:srgbClr val="F0F7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17222" y="5620870"/>
            <a:ext cx="15222071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➊ 가슴 압박의 위치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가슴뼈 아래쪽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1/2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지점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➋ 가슴 압박의 속도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100~120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분당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➌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가슴 압박의 깊이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5cm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➍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무릎은 어깨 넓이로 벌려 앉기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➎ 팔꿈치는 펴고 환자와 수직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(90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자세 유지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➏ 손가락 끝은 환자의 몸에 닿지 않게 들어 올린다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410" y="4077605"/>
            <a:ext cx="2686425" cy="308653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b="3868"/>
          <a:stretch/>
        </p:blipFill>
        <p:spPr>
          <a:xfrm>
            <a:off x="1876832" y="9306182"/>
            <a:ext cx="2992719" cy="32795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610" y="6803901"/>
            <a:ext cx="2324424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04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 순서와 방법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858306" y="2122043"/>
            <a:ext cx="17877929" cy="1416423"/>
          </a:xfrm>
          <a:prstGeom prst="roundRect">
            <a:avLst>
              <a:gd name="adj" fmla="val 50000"/>
            </a:avLst>
          </a:prstGeom>
          <a:solidFill>
            <a:srgbClr val="E9509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276" y="2389550"/>
            <a:ext cx="17635324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자동 심장 </a:t>
            </a:r>
            <a:r>
              <a:rPr lang="ko-KR" altLang="en-US" sz="5400" b="1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충격기</a:t>
            </a: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자동 음성에 따라 사용하기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078293" y="2230668"/>
            <a:ext cx="1199173" cy="119917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8926" y="2405010"/>
            <a:ext cx="397906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E95098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858306" y="4133694"/>
            <a:ext cx="3496235" cy="3496235"/>
            <a:chOff x="7433795" y="5568047"/>
            <a:chExt cx="3496235" cy="3496235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7433795" y="5568047"/>
              <a:ext cx="3496235" cy="3496235"/>
            </a:xfrm>
            <a:prstGeom prst="roundRect">
              <a:avLst>
                <a:gd name="adj" fmla="val 12564"/>
              </a:avLst>
            </a:prstGeom>
            <a:solidFill>
              <a:srgbClr val="F0F7F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7968" y="5785188"/>
              <a:ext cx="2508315" cy="3061952"/>
            </a:xfrm>
            <a:prstGeom prst="rect">
              <a:avLst/>
            </a:prstGeom>
          </p:spPr>
        </p:pic>
      </p:grpSp>
      <p:sp>
        <p:nvSpPr>
          <p:cNvPr id="9" name="직사각형 8"/>
          <p:cNvSpPr/>
          <p:nvPr/>
        </p:nvSpPr>
        <p:spPr>
          <a:xfrm>
            <a:off x="693078" y="7847070"/>
            <a:ext cx="38266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① 전원 켜기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209245" y="7847070"/>
            <a:ext cx="7043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개의 패드 부착하기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862730" y="4133694"/>
            <a:ext cx="5741208" cy="3496235"/>
            <a:chOff x="5339168" y="4133694"/>
            <a:chExt cx="5741208" cy="3496235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5339168" y="4133694"/>
              <a:ext cx="5741208" cy="3496235"/>
            </a:xfrm>
            <a:prstGeom prst="roundRect">
              <a:avLst>
                <a:gd name="adj" fmla="val 12564"/>
              </a:avLst>
            </a:prstGeom>
            <a:solidFill>
              <a:srgbClr val="F0F7F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9833" y="4350835"/>
              <a:ext cx="4439878" cy="3041188"/>
            </a:xfrm>
            <a:prstGeom prst="rect">
              <a:avLst/>
            </a:prstGeom>
          </p:spPr>
        </p:pic>
      </p:grpSp>
      <p:grpSp>
        <p:nvGrpSpPr>
          <p:cNvPr id="29" name="그룹 28"/>
          <p:cNvGrpSpPr/>
          <p:nvPr/>
        </p:nvGrpSpPr>
        <p:grpSpPr>
          <a:xfrm>
            <a:off x="15384943" y="4050212"/>
            <a:ext cx="6293223" cy="1241942"/>
            <a:chOff x="4876801" y="4143203"/>
            <a:chExt cx="6293223" cy="1241942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4876801" y="4143203"/>
              <a:ext cx="6293223" cy="1241942"/>
            </a:xfrm>
            <a:prstGeom prst="roundRect">
              <a:avLst>
                <a:gd name="adj" fmla="val 50000"/>
              </a:avLst>
            </a:prstGeom>
            <a:solidFill>
              <a:srgbClr val="E8314A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33751" y="4338930"/>
              <a:ext cx="5579322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패드 부착 위치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2557962" y="5851676"/>
            <a:ext cx="9218787" cy="6896497"/>
            <a:chOff x="13411200" y="5540188"/>
            <a:chExt cx="9395013" cy="702833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5"/>
            <a:srcRect l="6402" t="18391" r="17548"/>
            <a:stretch/>
          </p:blipFill>
          <p:spPr>
            <a:xfrm>
              <a:off x="13590495" y="5665694"/>
              <a:ext cx="8157882" cy="6902824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3411200" y="5540188"/>
              <a:ext cx="3872753" cy="208974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0839893" y="7027365"/>
              <a:ext cx="1966320" cy="208974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12451360" y="5895356"/>
            <a:ext cx="428354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sz="5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오른쪽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빗장뼈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쇄골 아래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0215597" y="7356194"/>
            <a:ext cx="36327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왼쪽 젖꼭지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옆 겨드랑이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1379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 순서와 방법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858306" y="2122043"/>
            <a:ext cx="17877929" cy="1416423"/>
          </a:xfrm>
          <a:prstGeom prst="roundRect">
            <a:avLst>
              <a:gd name="adj" fmla="val 50000"/>
            </a:avLst>
          </a:prstGeom>
          <a:solidFill>
            <a:srgbClr val="E9509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276" y="2389550"/>
            <a:ext cx="17635324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자동 심장 </a:t>
            </a:r>
            <a:r>
              <a:rPr lang="ko-KR" altLang="en-US" sz="5400" b="1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충격기</a:t>
            </a: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자동 음성에 따라 사용하기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078293" y="2230668"/>
            <a:ext cx="1199173" cy="119917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8926" y="2405010"/>
            <a:ext cx="397906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E95098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96283" y="5620870"/>
            <a:ext cx="5741208" cy="4636706"/>
            <a:chOff x="896283" y="4133694"/>
            <a:chExt cx="5741208" cy="4636706"/>
          </a:xfrm>
        </p:grpSpPr>
        <p:sp>
          <p:nvSpPr>
            <p:cNvPr id="25" name="직사각형 24"/>
            <p:cNvSpPr/>
            <p:nvPr/>
          </p:nvSpPr>
          <p:spPr>
            <a:xfrm>
              <a:off x="1078293" y="7847070"/>
              <a:ext cx="532229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③ 심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장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리듬 분석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896283" y="4133694"/>
              <a:ext cx="5741208" cy="3496235"/>
            </a:xfrm>
            <a:prstGeom prst="roundRect">
              <a:avLst>
                <a:gd name="adj" fmla="val 12564"/>
              </a:avLst>
            </a:prstGeom>
            <a:solidFill>
              <a:srgbClr val="F0F7F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1533" y="4366295"/>
              <a:ext cx="4326445" cy="3197808"/>
            </a:xfrm>
            <a:prstGeom prst="rect">
              <a:avLst/>
            </a:prstGeom>
          </p:spPr>
        </p:pic>
      </p:grpSp>
      <p:sp>
        <p:nvSpPr>
          <p:cNvPr id="27" name="직사각형 26"/>
          <p:cNvSpPr/>
          <p:nvPr/>
        </p:nvSpPr>
        <p:spPr>
          <a:xfrm>
            <a:off x="7817222" y="6276737"/>
            <a:ext cx="1522207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“환자 옆에서 떨어지세요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.”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라고 말한다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환자의 심장 리듬 분석 시 외부의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영향이 없도록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하기 위해 환자와 접촉하지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않아야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한다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2830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 순서와 방법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858306" y="2122043"/>
            <a:ext cx="17877929" cy="1416423"/>
          </a:xfrm>
          <a:prstGeom prst="roundRect">
            <a:avLst>
              <a:gd name="adj" fmla="val 50000"/>
            </a:avLst>
          </a:prstGeom>
          <a:solidFill>
            <a:srgbClr val="E9509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276" y="2389550"/>
            <a:ext cx="17635324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자동 심장 </a:t>
            </a:r>
            <a:r>
              <a:rPr lang="ko-KR" altLang="en-US" sz="5400" b="1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충격기</a:t>
            </a: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자동 음성에 따라 사용하기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078293" y="2230668"/>
            <a:ext cx="1199173" cy="119917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8926" y="2405010"/>
            <a:ext cx="397906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E95098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078294" y="9334246"/>
            <a:ext cx="53222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④ 심장 충격 실시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896283" y="5620870"/>
            <a:ext cx="5741208" cy="3496235"/>
          </a:xfrm>
          <a:prstGeom prst="roundRect">
            <a:avLst>
              <a:gd name="adj" fmla="val 12564"/>
            </a:avLst>
          </a:prstGeom>
          <a:solidFill>
            <a:srgbClr val="F0F7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817222" y="5620870"/>
            <a:ext cx="153655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심장 충격이 필요한 때에만 심장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충격 버튼이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깜박인다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깜빡이는 버튼을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눌러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심장 충격을 실시한다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심장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충격 시 </a:t>
            </a:r>
            <a:r>
              <a:rPr lang="ko-KR" altLang="en-US" sz="5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구조자도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전기 충격을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받을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 있기 때문에 반드시 심장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충격을 실시하기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환자와 떨어져야 한다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85" y="5853471"/>
            <a:ext cx="4474404" cy="31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72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679012" y="715043"/>
            <a:ext cx="9200095" cy="1055601"/>
            <a:chOff x="2294965" y="2727505"/>
            <a:chExt cx="5150539" cy="105560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 순서와 방법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858306" y="2122043"/>
            <a:ext cx="17877929" cy="1416423"/>
          </a:xfrm>
          <a:prstGeom prst="roundRect">
            <a:avLst>
              <a:gd name="adj" fmla="val 50000"/>
            </a:avLst>
          </a:prstGeom>
          <a:solidFill>
            <a:srgbClr val="E9509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276" y="2389550"/>
            <a:ext cx="17635324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자동 심장 </a:t>
            </a:r>
            <a:r>
              <a:rPr lang="ko-KR" altLang="en-US" sz="5400" b="1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충격기</a:t>
            </a: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자동 음성에 따라 사용하기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078293" y="2230668"/>
            <a:ext cx="1199173" cy="1199173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8926" y="2405010"/>
            <a:ext cx="397906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dirty="0" smtClean="0">
                <a:solidFill>
                  <a:srgbClr val="E9509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E95098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52785" y="9334246"/>
            <a:ext cx="68745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⑤ 즉시 심폐 소생술 다시 시행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896283" y="5620870"/>
            <a:ext cx="5741208" cy="3496235"/>
          </a:xfrm>
          <a:prstGeom prst="roundRect">
            <a:avLst>
              <a:gd name="adj" fmla="val 12564"/>
            </a:avLst>
          </a:prstGeom>
          <a:solidFill>
            <a:srgbClr val="F0F7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817222" y="5620870"/>
            <a:ext cx="1536550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환자가 의식을 되찾거나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다른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사람이 도와주거나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구급대가 도착할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때까지 계속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실시한다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심장 충격을 실시한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후 에는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즉시 심폐 소생술을 실시한다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병원에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도착하기 전까지 패드와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전원을 빼지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않는다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25" y="5663727"/>
            <a:ext cx="4525163" cy="33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35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모서리가 둥근 직사각형 40"/>
          <p:cNvSpPr/>
          <p:nvPr/>
        </p:nvSpPr>
        <p:spPr>
          <a:xfrm>
            <a:off x="4768840" y="2606600"/>
            <a:ext cx="14836460" cy="8514839"/>
          </a:xfrm>
          <a:prstGeom prst="roundRect">
            <a:avLst/>
          </a:prstGeom>
          <a:solidFill>
            <a:schemeClr val="bg1"/>
          </a:solidFill>
          <a:ln w="57150" cap="flat">
            <a:solidFill>
              <a:srgbClr val="E9509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984821" y="7357054"/>
            <a:ext cx="2404505" cy="601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ko-KR" altLang="en-US" sz="3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심폐 소생술</a:t>
            </a:r>
            <a:endParaRPr lang="en-US" altLang="ko-KR" sz="3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" name="타원 43">
            <a:hlinkClick r:id="rId3"/>
          </p:cNvPr>
          <p:cNvSpPr/>
          <p:nvPr/>
        </p:nvSpPr>
        <p:spPr>
          <a:xfrm>
            <a:off x="11350308" y="5339411"/>
            <a:ext cx="1673524" cy="1673524"/>
          </a:xfrm>
          <a:prstGeom prst="ellipse">
            <a:avLst/>
          </a:prstGeom>
          <a:solidFill>
            <a:srgbClr val="E9509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5" name="이등변 삼각형 44"/>
          <p:cNvSpPr/>
          <p:nvPr/>
        </p:nvSpPr>
        <p:spPr>
          <a:xfrm rot="5400000">
            <a:off x="11830798" y="5794675"/>
            <a:ext cx="885075" cy="762996"/>
          </a:xfrm>
          <a:prstGeom prst="triangl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11600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모서리가 둥근 직사각형 130"/>
          <p:cNvSpPr/>
          <p:nvPr/>
        </p:nvSpPr>
        <p:spPr>
          <a:xfrm>
            <a:off x="1435946" y="5788816"/>
            <a:ext cx="17515443" cy="14420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사각형 131"/>
          <p:cNvSpPr/>
          <p:nvPr/>
        </p:nvSpPr>
        <p:spPr>
          <a:xfrm>
            <a:off x="5547471" y="6068962"/>
            <a:ext cx="11750333" cy="840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ko-KR" altLang="en-US" sz="5400" b="1" dirty="0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의식 확인 </a:t>
            </a:r>
            <a:r>
              <a:rPr lang="ko-KR" altLang="en-US" sz="5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어깨를 두드리며 괜찮으세요</a:t>
            </a:r>
            <a:r>
              <a:rPr lang="en-US" altLang="ko-KR" sz="5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1435946" y="5788816"/>
            <a:ext cx="3738826" cy="1450758"/>
          </a:xfrm>
          <a:prstGeom prst="roundRect">
            <a:avLst/>
          </a:prstGeom>
          <a:solidFill>
            <a:srgbClr val="A970A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xtBox 136"/>
          <p:cNvSpPr txBox="1"/>
          <p:nvPr/>
        </p:nvSpPr>
        <p:spPr>
          <a:xfrm>
            <a:off x="1737042" y="6091188"/>
            <a:ext cx="319098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깨우고</a:t>
            </a:r>
            <a:endParaRPr lang="ko-KR" altLang="en-US" sz="5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9261137" y="5129297"/>
            <a:ext cx="4019589" cy="7871109"/>
            <a:chOff x="9552976" y="5129298"/>
            <a:chExt cx="3108697" cy="6087412"/>
          </a:xfrm>
        </p:grpSpPr>
        <p:pic>
          <p:nvPicPr>
            <p:cNvPr id="157" name="그림 156"/>
            <p:cNvPicPr>
              <a:picLocks noChangeAspect="1"/>
            </p:cNvPicPr>
            <p:nvPr/>
          </p:nvPicPr>
          <p:blipFill rotWithShape="1">
            <a:blip r:embed="rId3"/>
            <a:srcRect l="68749"/>
            <a:stretch/>
          </p:blipFill>
          <p:spPr>
            <a:xfrm>
              <a:off x="9569482" y="5157329"/>
              <a:ext cx="3092191" cy="6059381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9552976" y="5129298"/>
              <a:ext cx="655600" cy="93768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pic>
        <p:nvPicPr>
          <p:cNvPr id="86" name="이미지" descr="이미지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부모님께 감사 편지 쓰기"/>
          <p:cNvSpPr txBox="1"/>
          <p:nvPr/>
        </p:nvSpPr>
        <p:spPr>
          <a:xfrm>
            <a:off x="4571998" y="484984"/>
            <a:ext cx="6884895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심폐 소생술 실습하기</a:t>
            </a:r>
            <a:endParaRPr lang="ko-KR" altLang="en-US" sz="5500" dirty="0"/>
          </a:p>
        </p:txBody>
      </p:sp>
      <p:grpSp>
        <p:nvGrpSpPr>
          <p:cNvPr id="88" name="그룹 87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89" name="그룹 88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91" name="이미지" descr="이미지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92" name="직사각형 91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90" name="직사각형 89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33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93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이미지" descr="이미지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72310" y="1973631"/>
            <a:ext cx="1191203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세상에서 나를 가장 사랑하고 정성껏 키워 주시는 부모님께 감사한 마음을 담아 편지를 써 보세요."/>
          <p:cNvSpPr txBox="1"/>
          <p:nvPr/>
        </p:nvSpPr>
        <p:spPr>
          <a:xfrm>
            <a:off x="3021433" y="1677566"/>
            <a:ext cx="19011065" cy="336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심장 압박 위치에 손바닥을 겹친 모양의 스티커를 붙여 보세요</a:t>
            </a:r>
            <a:r>
              <a:rPr lang="en-US" altLang="ko-KR" sz="5500" dirty="0"/>
              <a:t>. </a:t>
            </a:r>
            <a:r>
              <a:rPr lang="ko-KR" altLang="en-US" sz="5500" dirty="0"/>
              <a:t>자동 심장 </a:t>
            </a:r>
            <a:r>
              <a:rPr lang="ko-KR" altLang="en-US" sz="5500" dirty="0" err="1"/>
              <a:t>충격기</a:t>
            </a:r>
            <a:r>
              <a:rPr lang="en-US" altLang="ko-KR" sz="5500" dirty="0"/>
              <a:t>(AED) </a:t>
            </a:r>
            <a:r>
              <a:rPr lang="ko-KR" altLang="en-US" sz="5500" dirty="0"/>
              <a:t>사용 시 패드의 부착 위치에 패드 모양 스티커를 붙여 보세요</a:t>
            </a:r>
            <a:r>
              <a:rPr lang="en-US" altLang="ko-KR" sz="5500" dirty="0"/>
              <a:t>.</a:t>
            </a:r>
            <a:endParaRPr lang="ko-KR" altLang="en-US" sz="5500" dirty="0"/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435944" y="8276561"/>
            <a:ext cx="17515443" cy="3293083"/>
          </a:xfrm>
          <a:prstGeom prst="roundRect">
            <a:avLst>
              <a:gd name="adj" fmla="val 8421"/>
            </a:avLst>
          </a:prstGeom>
          <a:solidFill>
            <a:schemeClr val="bg1"/>
          </a:solidFill>
          <a:ln w="28575"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5547470" y="8818824"/>
            <a:ext cx="12774651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ko-KR" altLang="en-US" sz="5400" b="1" dirty="0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도움 요청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119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신고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 심장 </a:t>
            </a:r>
            <a:r>
              <a:rPr lang="ko-KR" altLang="en-US" sz="5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충격기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요청</a:t>
            </a:r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1435944" y="8276561"/>
            <a:ext cx="3738826" cy="3313040"/>
          </a:xfrm>
          <a:prstGeom prst="roundRect">
            <a:avLst>
              <a:gd name="adj" fmla="val 9953"/>
            </a:avLst>
          </a:prstGeom>
          <a:solidFill>
            <a:srgbClr val="A970A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1737040" y="9526030"/>
            <a:ext cx="319098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알리고</a:t>
            </a:r>
            <a:endParaRPr lang="ko-KR" altLang="en-US" sz="5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5547470" y="10187738"/>
            <a:ext cx="3076577" cy="840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5400" b="1" dirty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호흡 </a:t>
            </a:r>
            <a:r>
              <a:rPr lang="ko-KR" altLang="en-US" sz="5400" b="1" dirty="0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07" name="그룹 106"/>
          <p:cNvGrpSpPr/>
          <p:nvPr/>
        </p:nvGrpSpPr>
        <p:grpSpPr>
          <a:xfrm>
            <a:off x="8656215" y="9912919"/>
            <a:ext cx="3184016" cy="1285716"/>
            <a:chOff x="4120257" y="5161791"/>
            <a:chExt cx="3184016" cy="1285716"/>
          </a:xfrm>
        </p:grpSpPr>
        <p:sp>
          <p:nvSpPr>
            <p:cNvPr id="108" name="모서리가 둥근 직사각형 107"/>
            <p:cNvSpPr/>
            <p:nvPr/>
          </p:nvSpPr>
          <p:spPr>
            <a:xfrm>
              <a:off x="4120257" y="5161791"/>
              <a:ext cx="3184016" cy="1285716"/>
            </a:xfrm>
            <a:prstGeom prst="roundRect">
              <a:avLst>
                <a:gd name="adj" fmla="val 50000"/>
              </a:avLst>
            </a:prstGeom>
            <a:solidFill>
              <a:srgbClr val="F6F3F9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09" name="01 성의 발달"/>
            <p:cNvSpPr txBox="1"/>
            <p:nvPr/>
          </p:nvSpPr>
          <p:spPr>
            <a:xfrm>
              <a:off x="4378627" y="5294111"/>
              <a:ext cx="2699333" cy="933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endParaRPr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10" name="01 성의 발달"/>
          <p:cNvSpPr txBox="1"/>
          <p:nvPr/>
        </p:nvSpPr>
        <p:spPr>
          <a:xfrm>
            <a:off x="11956564" y="10036499"/>
            <a:ext cx="269933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o-KR" altLang="en-US" sz="5400" b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 이내</a:t>
            </a:r>
            <a:endParaRPr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0384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37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안전한 생활을 해요</a:t>
              </a:r>
              <a:endParaRPr lang="ko-KR" altLang="en-US" sz="5500" dirty="0"/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9509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45" name="그룹 44"/>
          <p:cNvGrpSpPr/>
          <p:nvPr/>
        </p:nvGrpSpPr>
        <p:grpSpPr>
          <a:xfrm>
            <a:off x="466741" y="2386420"/>
            <a:ext cx="15040994" cy="1061831"/>
            <a:chOff x="467704" y="645520"/>
            <a:chExt cx="15040994" cy="1061831"/>
          </a:xfrm>
        </p:grpSpPr>
        <p:sp>
          <p:nvSpPr>
            <p:cNvPr id="4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일상생활 속 안전 수칙을 지켜요</a:t>
              </a:r>
              <a:endParaRPr lang="ko-KR" altLang="en-US" sz="5500" dirty="0"/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E95098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1734436" y="5755342"/>
            <a:ext cx="21528650" cy="5383113"/>
            <a:chOff x="1734436" y="5755342"/>
            <a:chExt cx="21528650" cy="5383113"/>
          </a:xfrm>
        </p:grpSpPr>
        <p:grpSp>
          <p:nvGrpSpPr>
            <p:cNvPr id="8" name="그룹 7"/>
            <p:cNvGrpSpPr/>
            <p:nvPr/>
          </p:nvGrpSpPr>
          <p:grpSpPr>
            <a:xfrm>
              <a:off x="1734436" y="5755342"/>
              <a:ext cx="6808604" cy="4072249"/>
              <a:chOff x="1734436" y="4966447"/>
              <a:chExt cx="6808604" cy="4072249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 rotWithShape="1">
              <a:blip r:embed="rId3"/>
              <a:srcRect t="1396"/>
              <a:stretch/>
            </p:blipFill>
            <p:spPr>
              <a:xfrm>
                <a:off x="2180891" y="5414682"/>
                <a:ext cx="6362149" cy="3624014"/>
              </a:xfrm>
              <a:prstGeom prst="rect">
                <a:avLst/>
              </a:prstGeom>
            </p:spPr>
          </p:pic>
          <p:grpSp>
            <p:nvGrpSpPr>
              <p:cNvPr id="7" name="그룹 6"/>
              <p:cNvGrpSpPr/>
              <p:nvPr/>
            </p:nvGrpSpPr>
            <p:grpSpPr>
              <a:xfrm>
                <a:off x="1734436" y="4966447"/>
                <a:ext cx="3406588" cy="1362635"/>
                <a:chOff x="9663954" y="4052047"/>
                <a:chExt cx="3406588" cy="1362635"/>
              </a:xfrm>
            </p:grpSpPr>
            <p:sp>
              <p:nvSpPr>
                <p:cNvPr id="6" name="모서리가 둥근 직사각형 5"/>
                <p:cNvSpPr/>
                <p:nvPr/>
              </p:nvSpPr>
              <p:spPr>
                <a:xfrm>
                  <a:off x="9663954" y="4052047"/>
                  <a:ext cx="3406588" cy="1362635"/>
                </a:xfrm>
                <a:prstGeom prst="roundRect">
                  <a:avLst>
                    <a:gd name="adj" fmla="val 41667"/>
                  </a:avLst>
                </a:prstGeom>
                <a:solidFill>
                  <a:srgbClr val="00A497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50" name="생명의 탄생에는 소중한 의미가 담겨 있어요"/>
                <p:cNvSpPr txBox="1"/>
                <p:nvPr/>
              </p:nvSpPr>
              <p:spPr>
                <a:xfrm>
                  <a:off x="10067366" y="4213156"/>
                  <a:ext cx="2599765" cy="104041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lIns="50800" tIns="50800" rIns="50800" bIns="50800">
                  <a:noAutofit/>
                </a:bodyPr>
                <a:lstStyle>
                  <a:lvl1pPr algn="l" defTabSz="457200">
                    <a:lnSpc>
                      <a:spcPts val="8900"/>
                    </a:lnSpc>
                    <a:defRPr sz="6500" b="1">
                      <a:latin typeface="나눔고딕"/>
                      <a:ea typeface="나눔고딕"/>
                      <a:cs typeface="나눔고딕"/>
                      <a:sym typeface="나눔고딕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ko-KR" altLang="en-US" sz="5500" dirty="0" smtClean="0">
                      <a:solidFill>
                        <a:schemeClr val="bg1"/>
                      </a:solidFill>
                    </a:rPr>
                    <a:t>방</a:t>
                  </a:r>
                  <a:r>
                    <a:rPr lang="en-US" altLang="ko-KR" sz="5500" dirty="0" smtClean="0">
                      <a:solidFill>
                        <a:schemeClr val="bg1"/>
                      </a:solidFill>
                    </a:rPr>
                    <a:t>, </a:t>
                  </a:r>
                  <a:r>
                    <a:rPr lang="ko-KR" altLang="en-US" sz="5500" dirty="0" smtClean="0">
                      <a:solidFill>
                        <a:schemeClr val="bg1"/>
                      </a:solidFill>
                    </a:rPr>
                    <a:t>거실</a:t>
                  </a:r>
                  <a:endParaRPr lang="ko-KR" altLang="en-US" sz="55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9" name="직사각형 8"/>
            <p:cNvSpPr/>
            <p:nvPr/>
          </p:nvSpPr>
          <p:spPr>
            <a:xfrm>
              <a:off x="9618805" y="6060142"/>
              <a:ext cx="13644281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0" indent="-6858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바닥에 있는 물건(가방, 장난감, 전선 등)을 정리한다.</a:t>
              </a:r>
            </a:p>
            <a:p>
              <a:pPr marL="685800" indent="-6858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창문 근처에 올라가지 않는다.</a:t>
              </a:r>
            </a:p>
            <a:p>
              <a:pPr marL="685800" indent="-685800" algn="l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문을 여닫을 때 손발이 문틈에 끼지 않게 조심한다.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946" y="10678143"/>
            <a:ext cx="17515443" cy="1450758"/>
            <a:chOff x="1435946" y="9978894"/>
            <a:chExt cx="17515443" cy="1450758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1435946" y="9978894"/>
              <a:ext cx="17515443" cy="14420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5547471" y="10259040"/>
              <a:ext cx="5128327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 smtClean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자동 심장 </a:t>
              </a:r>
              <a:r>
                <a:rPr lang="ko-KR" altLang="en-US" sz="5400" b="1" dirty="0" err="1" smtClean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충격기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6" name="모서리가 둥근 직사각형 135"/>
            <p:cNvSpPr/>
            <p:nvPr/>
          </p:nvSpPr>
          <p:spPr>
            <a:xfrm>
              <a:off x="1435946" y="9978894"/>
              <a:ext cx="3738826" cy="1450758"/>
            </a:xfrm>
            <a:prstGeom prst="roundRect">
              <a:avLst/>
            </a:prstGeom>
            <a:solidFill>
              <a:srgbClr val="A970A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737042" y="10281266"/>
              <a:ext cx="3190988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사용하고</a:t>
              </a:r>
              <a:endParaRPr lang="ko-KR" altLang="en-US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86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부모님께 감사 편지 쓰기"/>
          <p:cNvSpPr txBox="1"/>
          <p:nvPr/>
        </p:nvSpPr>
        <p:spPr>
          <a:xfrm>
            <a:off x="4571998" y="484984"/>
            <a:ext cx="6884895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심폐 소생술 실습하기</a:t>
            </a:r>
            <a:endParaRPr lang="ko-KR" altLang="en-US" sz="5500" dirty="0"/>
          </a:p>
        </p:txBody>
      </p:sp>
      <p:grpSp>
        <p:nvGrpSpPr>
          <p:cNvPr id="88" name="그룹 87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89" name="그룹 88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91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92" name="직사각형 91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90" name="직사각형 89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33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93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모서리가 둥근 직사각형 102"/>
          <p:cNvSpPr/>
          <p:nvPr/>
        </p:nvSpPr>
        <p:spPr>
          <a:xfrm>
            <a:off x="1435944" y="3011042"/>
            <a:ext cx="17515445" cy="6646208"/>
          </a:xfrm>
          <a:prstGeom prst="roundRect">
            <a:avLst>
              <a:gd name="adj" fmla="val 8421"/>
            </a:avLst>
          </a:prstGeom>
          <a:solidFill>
            <a:schemeClr val="bg1"/>
          </a:solidFill>
          <a:ln w="28575">
            <a:solidFill>
              <a:srgbClr val="A9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5547470" y="3553305"/>
            <a:ext cx="2981907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ko-KR" altLang="en-US" sz="5400" b="1" dirty="0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가슴 압박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1435944" y="3011042"/>
            <a:ext cx="3738826" cy="6686486"/>
          </a:xfrm>
          <a:prstGeom prst="roundRect">
            <a:avLst>
              <a:gd name="adj" fmla="val 9953"/>
            </a:avLst>
          </a:prstGeom>
          <a:solidFill>
            <a:srgbClr val="A970A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1737040" y="4260511"/>
            <a:ext cx="319098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누르고</a:t>
            </a:r>
            <a:endParaRPr lang="ko-KR" altLang="en-US" sz="5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" name="01 성의 발달"/>
          <p:cNvSpPr txBox="1"/>
          <p:nvPr/>
        </p:nvSpPr>
        <p:spPr>
          <a:xfrm>
            <a:off x="5547470" y="4757314"/>
            <a:ext cx="368617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b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가슴뼈 아래</a:t>
            </a:r>
            <a:endParaRPr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9233647" y="4551213"/>
            <a:ext cx="3184016" cy="1285716"/>
            <a:chOff x="4120257" y="5161791"/>
            <a:chExt cx="3184016" cy="1285716"/>
          </a:xfrm>
        </p:grpSpPr>
        <p:sp>
          <p:nvSpPr>
            <p:cNvPr id="72" name="모서리가 둥근 직사각형 71"/>
            <p:cNvSpPr/>
            <p:nvPr/>
          </p:nvSpPr>
          <p:spPr>
            <a:xfrm>
              <a:off x="4120257" y="5161791"/>
              <a:ext cx="3184016" cy="1285716"/>
            </a:xfrm>
            <a:prstGeom prst="roundRect">
              <a:avLst>
                <a:gd name="adj" fmla="val 50000"/>
              </a:avLst>
            </a:prstGeom>
            <a:solidFill>
              <a:srgbClr val="F6F3F9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3" name="01 성의 발달"/>
            <p:cNvSpPr txBox="1"/>
            <p:nvPr/>
          </p:nvSpPr>
          <p:spPr>
            <a:xfrm>
              <a:off x="4378627" y="5294111"/>
              <a:ext cx="2699333" cy="933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1/2</a:t>
              </a:r>
              <a:endParaRPr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4" name="01 성의 발달"/>
          <p:cNvSpPr txBox="1"/>
          <p:nvPr/>
        </p:nvSpPr>
        <p:spPr>
          <a:xfrm>
            <a:off x="12191350" y="4674793"/>
            <a:ext cx="246454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지점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endParaRPr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233647" y="6221833"/>
            <a:ext cx="3184016" cy="1285716"/>
            <a:chOff x="4120257" y="5161791"/>
            <a:chExt cx="3184016" cy="1285716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4120257" y="5161791"/>
              <a:ext cx="3184016" cy="1285716"/>
            </a:xfrm>
            <a:prstGeom prst="roundRect">
              <a:avLst>
                <a:gd name="adj" fmla="val 50000"/>
              </a:avLst>
            </a:prstGeom>
            <a:solidFill>
              <a:srgbClr val="F6F3F9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7" name="01 성의 발달"/>
            <p:cNvSpPr txBox="1"/>
            <p:nvPr/>
          </p:nvSpPr>
          <p:spPr>
            <a:xfrm>
              <a:off x="4378627" y="5294111"/>
              <a:ext cx="2699333" cy="933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endParaRPr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8" name="01 성의 발달"/>
          <p:cNvSpPr txBox="1"/>
          <p:nvPr/>
        </p:nvSpPr>
        <p:spPr>
          <a:xfrm>
            <a:off x="12191350" y="6345413"/>
            <a:ext cx="163358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5400" b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cm</a:t>
            </a:r>
            <a:endParaRPr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9" name="01 성의 발달"/>
          <p:cNvSpPr txBox="1"/>
          <p:nvPr/>
        </p:nvSpPr>
        <p:spPr>
          <a:xfrm>
            <a:off x="5547470" y="6312345"/>
            <a:ext cx="368617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압박 깊이는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7874102" y="7839572"/>
            <a:ext cx="5770179" cy="1285716"/>
            <a:chOff x="2760712" y="5161791"/>
            <a:chExt cx="5770179" cy="1285716"/>
          </a:xfrm>
        </p:grpSpPr>
        <p:sp>
          <p:nvSpPr>
            <p:cNvPr id="81" name="모서리가 둥근 직사각형 80"/>
            <p:cNvSpPr/>
            <p:nvPr/>
          </p:nvSpPr>
          <p:spPr>
            <a:xfrm>
              <a:off x="2760712" y="5161791"/>
              <a:ext cx="5770179" cy="1285716"/>
            </a:xfrm>
            <a:prstGeom prst="roundRect">
              <a:avLst>
                <a:gd name="adj" fmla="val 50000"/>
              </a:avLst>
            </a:prstGeom>
            <a:solidFill>
              <a:srgbClr val="F6F3F9"/>
            </a:solidFill>
            <a:ln w="190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82" name="01 성의 발달"/>
            <p:cNvSpPr txBox="1"/>
            <p:nvPr/>
          </p:nvSpPr>
          <p:spPr>
            <a:xfrm>
              <a:off x="3277575" y="5294111"/>
              <a:ext cx="4781088" cy="933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분당 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100~120</a:t>
              </a:r>
              <a:endParaRPr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3" name="01 성의 발달"/>
          <p:cNvSpPr txBox="1"/>
          <p:nvPr/>
        </p:nvSpPr>
        <p:spPr>
          <a:xfrm>
            <a:off x="13870982" y="7963152"/>
            <a:ext cx="262770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o-KR" altLang="en-US" sz="5400" b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압박</a:t>
            </a:r>
            <a:endParaRPr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4" name="01 성의 발달"/>
          <p:cNvSpPr txBox="1"/>
          <p:nvPr/>
        </p:nvSpPr>
        <p:spPr>
          <a:xfrm>
            <a:off x="5547470" y="7930084"/>
            <a:ext cx="22789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200">
                <a:solidFill>
                  <a:schemeClr val="accent4">
                    <a:hueOff val="349036"/>
                    <a:lumOff val="17111"/>
                  </a:schemeClr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b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속도는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7628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부모님께 감사 편지 쓰기"/>
          <p:cNvSpPr txBox="1"/>
          <p:nvPr/>
        </p:nvSpPr>
        <p:spPr>
          <a:xfrm>
            <a:off x="4571998" y="484984"/>
            <a:ext cx="6884895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심폐 소생술 실습하기</a:t>
            </a:r>
            <a:endParaRPr lang="ko-KR" altLang="en-US" sz="5500" dirty="0"/>
          </a:p>
        </p:txBody>
      </p:sp>
      <p:grpSp>
        <p:nvGrpSpPr>
          <p:cNvPr id="88" name="그룹 87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89" name="그룹 88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91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92" name="직사각형 91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90" name="직사각형 89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33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93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72310" y="1902396"/>
            <a:ext cx="1191203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세상에서 나를 가장 사랑하고 정성껏 키워 주시는 부모님께 감사한 마음을 담아 편지를 써 보세요."/>
          <p:cNvSpPr txBox="1"/>
          <p:nvPr/>
        </p:nvSpPr>
        <p:spPr>
          <a:xfrm>
            <a:off x="3021433" y="1678751"/>
            <a:ext cx="19011065" cy="944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자동 심장 </a:t>
            </a:r>
            <a:r>
              <a:rPr lang="ko-KR" altLang="en-US" sz="5500" dirty="0" err="1"/>
              <a:t>충격기</a:t>
            </a:r>
            <a:r>
              <a:rPr lang="ko-KR" altLang="en-US" sz="5500" dirty="0"/>
              <a:t> 사용 시 단계별 사항을 점검해 보세요</a:t>
            </a:r>
            <a:r>
              <a:rPr lang="en-US" altLang="ko-KR" sz="5500" dirty="0"/>
              <a:t>.</a:t>
            </a:r>
            <a:endParaRPr lang="ko-KR" altLang="en-US" sz="5500" dirty="0"/>
          </a:p>
        </p:txBody>
      </p:sp>
      <p:grpSp>
        <p:nvGrpSpPr>
          <p:cNvPr id="2" name="그룹 1"/>
          <p:cNvGrpSpPr/>
          <p:nvPr/>
        </p:nvGrpSpPr>
        <p:grpSpPr>
          <a:xfrm>
            <a:off x="1187934" y="2867750"/>
            <a:ext cx="20537918" cy="10354964"/>
            <a:chOff x="1574828" y="2953096"/>
            <a:chExt cx="20537918" cy="10354964"/>
          </a:xfrm>
        </p:grpSpPr>
        <p:sp>
          <p:nvSpPr>
            <p:cNvPr id="29" name="양쪽 모서리가 둥근 사각형 28"/>
            <p:cNvSpPr/>
            <p:nvPr/>
          </p:nvSpPr>
          <p:spPr>
            <a:xfrm>
              <a:off x="1574828" y="2953096"/>
              <a:ext cx="6102037" cy="1242685"/>
            </a:xfrm>
            <a:prstGeom prst="round2SameRect">
              <a:avLst>
                <a:gd name="adj1" fmla="val 45038"/>
                <a:gd name="adj2" fmla="val 0"/>
              </a:avLst>
            </a:prstGeom>
            <a:solidFill>
              <a:srgbClr val="A97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양쪽 모서리가 둥근 사각형 29"/>
            <p:cNvSpPr/>
            <p:nvPr/>
          </p:nvSpPr>
          <p:spPr>
            <a:xfrm>
              <a:off x="20082320" y="2953096"/>
              <a:ext cx="2030426" cy="1242685"/>
            </a:xfrm>
            <a:prstGeom prst="round2SameRect">
              <a:avLst>
                <a:gd name="adj1" fmla="val 45038"/>
                <a:gd name="adj2" fmla="val 0"/>
              </a:avLst>
            </a:prstGeom>
            <a:solidFill>
              <a:srgbClr val="A97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양쪽 모서리가 둥근 사각형 30"/>
            <p:cNvSpPr/>
            <p:nvPr/>
          </p:nvSpPr>
          <p:spPr>
            <a:xfrm>
              <a:off x="7652429" y="2953096"/>
              <a:ext cx="12479073" cy="1242685"/>
            </a:xfrm>
            <a:prstGeom prst="round2SameRect">
              <a:avLst>
                <a:gd name="adj1" fmla="val 45038"/>
                <a:gd name="adj2" fmla="val 0"/>
              </a:avLst>
            </a:prstGeom>
            <a:solidFill>
              <a:srgbClr val="A97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80381" y="3155794"/>
              <a:ext cx="1486304" cy="840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</a:t>
              </a:r>
              <a:endParaRPr lang="ko-KR" altLang="en-US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113676" y="2995520"/>
              <a:ext cx="19839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확인</a:t>
              </a:r>
              <a:endParaRPr lang="en-US" altLang="ko-KR" sz="4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4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했나요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ko-KR" altLang="en-US" sz="4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631258" y="3116718"/>
              <a:ext cx="5571674" cy="84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점검 사항</a:t>
              </a:r>
              <a:endParaRPr lang="ko-KR" altLang="en-US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578495" y="4161414"/>
              <a:ext cx="6078073" cy="13515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50906" y="4379271"/>
              <a:ext cx="4897494" cy="840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5400" b="1" dirty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5400" b="1" dirty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전원 켜기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20056702" y="4161414"/>
              <a:ext cx="2015270" cy="13515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670777" y="4161414"/>
              <a:ext cx="12385923" cy="13515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35728" y="4407231"/>
              <a:ext cx="12385121" cy="840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AED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를 가져와 전원을 켜요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(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버튼 누르기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578495" y="5519478"/>
              <a:ext cx="6078073" cy="30319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50906" y="6584676"/>
              <a:ext cx="5548315" cy="840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5400" b="1" dirty="0" smtClean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lang="ko-KR" altLang="en-US" sz="5400" b="1" dirty="0" smtClean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패드 붙이기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0056702" y="5519478"/>
              <a:ext cx="2015270" cy="30319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7670778" y="5519478"/>
              <a:ext cx="12385922" cy="30319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35725" y="5504989"/>
              <a:ext cx="11886628" cy="3083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AED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음성 안내에 따라 패드를 붙여요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(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한쪽은 오른쪽 어깨 아래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다른 쪽은 왼쪽 갈비뼈 아래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578495" y="8562909"/>
              <a:ext cx="6078073" cy="20591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50906" y="8557897"/>
              <a:ext cx="5091458" cy="2003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5400" b="1" dirty="0" smtClean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심장 리듬 </a:t>
              </a:r>
              <a:endPara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분석하기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0056702" y="8562909"/>
              <a:ext cx="2015270" cy="20591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7670782" y="8562909"/>
              <a:ext cx="12385920" cy="20591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835728" y="8535375"/>
              <a:ext cx="10329206" cy="2086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“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뒤로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물러나세요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!”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라고 말하고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환자와 접촉하지 않아요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578495" y="10622098"/>
              <a:ext cx="6078073" cy="13515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50906" y="10872574"/>
              <a:ext cx="4897494" cy="840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5400" b="1" dirty="0" smtClean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5400" b="1" dirty="0" smtClean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심장 충격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0056702" y="10616897"/>
              <a:ext cx="2015270" cy="13515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7670777" y="10622098"/>
              <a:ext cx="12385923" cy="13515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835728" y="10872573"/>
              <a:ext cx="12197570" cy="840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심장 충격이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필요시 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'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충격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'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버튼을 눌러요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578495" y="11956480"/>
              <a:ext cx="6078073" cy="13515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50906" y="12261172"/>
              <a:ext cx="5548315" cy="840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5400" b="1" dirty="0" smtClean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5400" b="1" dirty="0" smtClean="0">
                  <a:solidFill>
                    <a:srgbClr val="7030A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0056702" y="11956480"/>
              <a:ext cx="2015270" cy="13515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670777" y="11956480"/>
              <a:ext cx="12385923" cy="13515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970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35728" y="12204074"/>
              <a:ext cx="9089349" cy="840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(CPR)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을 실시해요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493970" y="4479091"/>
              <a:ext cx="1162661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∨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484418" y="6635979"/>
              <a:ext cx="1162661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∨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493970" y="9123819"/>
              <a:ext cx="1162661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∨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0472039" y="10839442"/>
              <a:ext cx="1162661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∨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493970" y="12235026"/>
              <a:ext cx="1162661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∨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647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1044588" y="2382392"/>
            <a:ext cx="3230183" cy="1097280"/>
            <a:chOff x="1049209" y="3108960"/>
            <a:chExt cx="3230183" cy="1097280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확인하기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6439728" y="689084"/>
            <a:ext cx="1549679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>
              <a:lnSpc>
                <a:spcPct val="120000"/>
              </a:lnSpc>
              <a:buAutoNum type="arabicPeriod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응급 처치와 안전 단원에서 배운 내용을 떠올리며 빈칸을 채워 보세요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35" name="오각형 34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6" name="오각형 35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13420392" y="6171294"/>
            <a:ext cx="6410372" cy="1793772"/>
            <a:chOff x="7510901" y="5596073"/>
            <a:chExt cx="6410372" cy="1793772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7510901" y="5596073"/>
              <a:ext cx="6410372" cy="1793772"/>
            </a:xfrm>
            <a:prstGeom prst="roundRect">
              <a:avLst>
                <a:gd name="adj" fmla="val 33880"/>
              </a:avLst>
            </a:prstGeom>
            <a:solidFill>
              <a:srgbClr val="E4DCE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8112818" y="5718518"/>
              <a:ext cx="5206538" cy="1548882"/>
              <a:chOff x="7942747" y="5718518"/>
              <a:chExt cx="5206538" cy="154888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942747" y="5718518"/>
                <a:ext cx="1548882" cy="1548882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8299445" y="6072844"/>
                <a:ext cx="835485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확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9769598" y="5718518"/>
                <a:ext cx="1548882" cy="1548882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10126295" y="6072844"/>
                <a:ext cx="835486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11662981" y="6072844"/>
                <a:ext cx="1486304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하기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4" name="그룹 53"/>
          <p:cNvGrpSpPr/>
          <p:nvPr/>
        </p:nvGrpSpPr>
        <p:grpSpPr>
          <a:xfrm>
            <a:off x="7510901" y="3873134"/>
            <a:ext cx="9094834" cy="1080000"/>
            <a:chOff x="657840" y="5773270"/>
            <a:chExt cx="7304159" cy="1080000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713419" y="5773270"/>
              <a:ext cx="7248580" cy="1080000"/>
            </a:xfrm>
            <a:prstGeom prst="roundRect">
              <a:avLst>
                <a:gd name="adj" fmla="val 50000"/>
              </a:avLst>
            </a:prstGeom>
            <a:solidFill>
              <a:srgbClr val="A588B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7840" y="5880199"/>
              <a:ext cx="7279237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위급 상황 행동 요령</a:t>
              </a:r>
              <a:r>
                <a: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(3C)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13420392" y="8496630"/>
            <a:ext cx="6410372" cy="1793772"/>
            <a:chOff x="7510901" y="5596073"/>
            <a:chExt cx="6410372" cy="179377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7510901" y="5596073"/>
              <a:ext cx="6410372" cy="1793772"/>
            </a:xfrm>
            <a:prstGeom prst="roundRect">
              <a:avLst>
                <a:gd name="adj" fmla="val 33880"/>
              </a:avLst>
            </a:prstGeom>
            <a:solidFill>
              <a:srgbClr val="E4DCE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8112818" y="5718518"/>
              <a:ext cx="5206538" cy="1548882"/>
              <a:chOff x="7942747" y="5718518"/>
              <a:chExt cx="5206538" cy="1548882"/>
            </a:xfrm>
          </p:grpSpPr>
          <p:sp>
            <p:nvSpPr>
              <p:cNvPr id="73" name="타원 72"/>
              <p:cNvSpPr/>
              <p:nvPr/>
            </p:nvSpPr>
            <p:spPr>
              <a:xfrm>
                <a:off x="7942747" y="5718518"/>
                <a:ext cx="1548882" cy="1548882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8299444" y="6072844"/>
                <a:ext cx="835486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도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9769598" y="5718518"/>
                <a:ext cx="1548882" cy="1548882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10126295" y="6072844"/>
                <a:ext cx="835486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움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직사각형 76"/>
              <p:cNvSpPr/>
              <p:nvPr/>
            </p:nvSpPr>
            <p:spPr>
              <a:xfrm>
                <a:off x="11662981" y="6072844"/>
                <a:ext cx="1486304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하기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13420392" y="10789840"/>
            <a:ext cx="6410372" cy="1793772"/>
            <a:chOff x="7510901" y="5596073"/>
            <a:chExt cx="6410372" cy="1793772"/>
          </a:xfrm>
        </p:grpSpPr>
        <p:sp>
          <p:nvSpPr>
            <p:cNvPr id="79" name="모서리가 둥근 직사각형 78"/>
            <p:cNvSpPr/>
            <p:nvPr/>
          </p:nvSpPr>
          <p:spPr>
            <a:xfrm>
              <a:off x="7510901" y="5596073"/>
              <a:ext cx="6410372" cy="1793772"/>
            </a:xfrm>
            <a:prstGeom prst="roundRect">
              <a:avLst>
                <a:gd name="adj" fmla="val 33880"/>
              </a:avLst>
            </a:prstGeom>
            <a:solidFill>
              <a:srgbClr val="E4DCE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8112818" y="5718518"/>
              <a:ext cx="5206538" cy="1548882"/>
              <a:chOff x="7942747" y="5718518"/>
              <a:chExt cx="5206538" cy="1548882"/>
            </a:xfrm>
          </p:grpSpPr>
          <p:sp>
            <p:nvSpPr>
              <p:cNvPr id="81" name="타원 80"/>
              <p:cNvSpPr/>
              <p:nvPr/>
            </p:nvSpPr>
            <p:spPr>
              <a:xfrm>
                <a:off x="7942747" y="5718518"/>
                <a:ext cx="1548882" cy="1548882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82" name="직사각형 81"/>
              <p:cNvSpPr/>
              <p:nvPr/>
            </p:nvSpPr>
            <p:spPr>
              <a:xfrm>
                <a:off x="8299444" y="6072844"/>
                <a:ext cx="835486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처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타원 82"/>
              <p:cNvSpPr/>
              <p:nvPr/>
            </p:nvSpPr>
            <p:spPr>
              <a:xfrm>
                <a:off x="9769598" y="5718518"/>
                <a:ext cx="1548882" cy="1548882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10126295" y="6072844"/>
                <a:ext cx="835486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치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직사각형 84"/>
              <p:cNvSpPr/>
              <p:nvPr/>
            </p:nvSpPr>
            <p:spPr>
              <a:xfrm>
                <a:off x="11662981" y="6072844"/>
                <a:ext cx="1486304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하기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1" name="그룹 90"/>
          <p:cNvGrpSpPr/>
          <p:nvPr/>
        </p:nvGrpSpPr>
        <p:grpSpPr>
          <a:xfrm>
            <a:off x="9528642" y="4862837"/>
            <a:ext cx="3339328" cy="6687400"/>
            <a:chOff x="9528642" y="4862837"/>
            <a:chExt cx="2157461" cy="6687400"/>
          </a:xfrm>
        </p:grpSpPr>
        <p:cxnSp>
          <p:nvCxnSpPr>
            <p:cNvPr id="67" name="꺾인 연결선 66"/>
            <p:cNvCxnSpPr/>
            <p:nvPr/>
          </p:nvCxnSpPr>
          <p:spPr>
            <a:xfrm>
              <a:off x="9554547" y="4862837"/>
              <a:ext cx="2131556" cy="2001314"/>
            </a:xfrm>
            <a:prstGeom prst="bentConnector3">
              <a:avLst>
                <a:gd name="adj1" fmla="val -906"/>
              </a:avLst>
            </a:prstGeom>
            <a:noFill/>
            <a:ln w="76200" cap="flat">
              <a:solidFill>
                <a:srgbClr val="A588BD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꺾인 연결선 86"/>
            <p:cNvCxnSpPr/>
            <p:nvPr/>
          </p:nvCxnSpPr>
          <p:spPr>
            <a:xfrm rot="16200000" flipH="1">
              <a:off x="8264330" y="8128464"/>
              <a:ext cx="4686085" cy="2157461"/>
            </a:xfrm>
            <a:prstGeom prst="bentConnector3">
              <a:avLst>
                <a:gd name="adj1" fmla="val 99778"/>
              </a:avLst>
            </a:prstGeom>
            <a:noFill/>
            <a:ln w="76200" cap="flat">
              <a:solidFill>
                <a:srgbClr val="A588BD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0" name="직선 화살표 연결선 89"/>
            <p:cNvCxnSpPr/>
            <p:nvPr/>
          </p:nvCxnSpPr>
          <p:spPr>
            <a:xfrm>
              <a:off x="9528642" y="9257028"/>
              <a:ext cx="2157461" cy="0"/>
            </a:xfrm>
            <a:prstGeom prst="straightConnector1">
              <a:avLst/>
            </a:prstGeom>
            <a:noFill/>
            <a:ln w="76200" cap="flat">
              <a:solidFill>
                <a:srgbClr val="A588BD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6" name="꺾인 연결선 95"/>
          <p:cNvCxnSpPr/>
          <p:nvPr/>
        </p:nvCxnSpPr>
        <p:spPr>
          <a:xfrm flipV="1">
            <a:off x="5291849" y="4366114"/>
            <a:ext cx="2173917" cy="925819"/>
          </a:xfrm>
          <a:prstGeom prst="bentConnector3">
            <a:avLst>
              <a:gd name="adj1" fmla="val 212"/>
            </a:avLst>
          </a:prstGeom>
          <a:noFill/>
          <a:ln w="76200" cap="flat">
            <a:solidFill>
              <a:srgbClr val="F297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8" name="그룹 97"/>
          <p:cNvGrpSpPr/>
          <p:nvPr/>
        </p:nvGrpSpPr>
        <p:grpSpPr>
          <a:xfrm>
            <a:off x="1531408" y="4773340"/>
            <a:ext cx="4962415" cy="4962415"/>
            <a:chOff x="1531408" y="4084918"/>
            <a:chExt cx="4962415" cy="4962415"/>
          </a:xfrm>
        </p:grpSpPr>
        <p:sp>
          <p:nvSpPr>
            <p:cNvPr id="39" name="타원 38"/>
            <p:cNvSpPr/>
            <p:nvPr/>
          </p:nvSpPr>
          <p:spPr>
            <a:xfrm>
              <a:off x="1531408" y="4084918"/>
              <a:ext cx="4962415" cy="4962415"/>
            </a:xfrm>
            <a:prstGeom prst="ellipse">
              <a:avLst/>
            </a:prstGeom>
            <a:solidFill>
              <a:srgbClr val="FEF1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4432" y="4859133"/>
              <a:ext cx="2881205" cy="3524581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4973677" y="4823012"/>
              <a:ext cx="664700" cy="699247"/>
            </a:xfrm>
            <a:prstGeom prst="rect">
              <a:avLst/>
            </a:prstGeom>
            <a:solidFill>
              <a:srgbClr val="FEF1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380874" y="4701593"/>
              <a:ext cx="664700" cy="699247"/>
            </a:xfrm>
            <a:prstGeom prst="rect">
              <a:avLst/>
            </a:prstGeom>
            <a:solidFill>
              <a:srgbClr val="FEF1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4166237" y="4253887"/>
              <a:ext cx="664700" cy="699247"/>
            </a:xfrm>
            <a:prstGeom prst="rect">
              <a:avLst/>
            </a:prstGeom>
            <a:solidFill>
              <a:srgbClr val="FEF1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975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35" name="오각형 34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6" name="오각형 35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8158594" y="4144861"/>
            <a:ext cx="6410372" cy="1793772"/>
            <a:chOff x="7510901" y="5596073"/>
            <a:chExt cx="6410372" cy="1793772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7510901" y="5596073"/>
              <a:ext cx="6410372" cy="1793772"/>
            </a:xfrm>
            <a:prstGeom prst="roundRect">
              <a:avLst>
                <a:gd name="adj" fmla="val 33880"/>
              </a:avLst>
            </a:prstGeom>
            <a:solidFill>
              <a:srgbClr val="F9D5E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8112818" y="5718518"/>
              <a:ext cx="5206538" cy="1548882"/>
              <a:chOff x="7942747" y="5718518"/>
              <a:chExt cx="5206538" cy="154888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7942747" y="5718518"/>
                <a:ext cx="1548882" cy="1548882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8299444" y="6072844"/>
                <a:ext cx="835486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9769598" y="5718518"/>
                <a:ext cx="1548882" cy="1548882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10126295" y="6072844"/>
                <a:ext cx="835486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식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11662981" y="6072844"/>
                <a:ext cx="1486304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확인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4" name="그룹 53"/>
          <p:cNvGrpSpPr/>
          <p:nvPr/>
        </p:nvGrpSpPr>
        <p:grpSpPr>
          <a:xfrm>
            <a:off x="806486" y="2431094"/>
            <a:ext cx="5801618" cy="1080000"/>
            <a:chOff x="713420" y="5773270"/>
            <a:chExt cx="4659342" cy="1080000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713420" y="5773270"/>
              <a:ext cx="4659342" cy="1080000"/>
            </a:xfrm>
            <a:prstGeom prst="roundRect">
              <a:avLst>
                <a:gd name="adj" fmla="val 50000"/>
              </a:avLst>
            </a:prstGeom>
            <a:solidFill>
              <a:srgbClr val="E9509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7308" y="5880199"/>
              <a:ext cx="2851567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심폐 소생술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158594" y="8763407"/>
            <a:ext cx="6410372" cy="1793772"/>
            <a:chOff x="7510901" y="5596073"/>
            <a:chExt cx="6410372" cy="1793772"/>
          </a:xfrm>
        </p:grpSpPr>
        <p:sp>
          <p:nvSpPr>
            <p:cNvPr id="79" name="모서리가 둥근 직사각형 78"/>
            <p:cNvSpPr/>
            <p:nvPr/>
          </p:nvSpPr>
          <p:spPr>
            <a:xfrm>
              <a:off x="7510901" y="5596073"/>
              <a:ext cx="6410372" cy="1793772"/>
            </a:xfrm>
            <a:prstGeom prst="roundRect">
              <a:avLst>
                <a:gd name="adj" fmla="val 33880"/>
              </a:avLst>
            </a:prstGeom>
            <a:solidFill>
              <a:srgbClr val="F9D5E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8112818" y="5718518"/>
              <a:ext cx="5206538" cy="1548882"/>
              <a:chOff x="7942747" y="5718518"/>
              <a:chExt cx="5206538" cy="1548882"/>
            </a:xfrm>
          </p:grpSpPr>
          <p:sp>
            <p:nvSpPr>
              <p:cNvPr id="81" name="타원 80"/>
              <p:cNvSpPr/>
              <p:nvPr/>
            </p:nvSpPr>
            <p:spPr>
              <a:xfrm>
                <a:off x="7942747" y="5718518"/>
                <a:ext cx="1548882" cy="1548882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82" name="직사각형 81"/>
              <p:cNvSpPr/>
              <p:nvPr/>
            </p:nvSpPr>
            <p:spPr>
              <a:xfrm>
                <a:off x="8299444" y="6072844"/>
                <a:ext cx="835485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타원 82"/>
              <p:cNvSpPr/>
              <p:nvPr/>
            </p:nvSpPr>
            <p:spPr>
              <a:xfrm>
                <a:off x="9769598" y="5718518"/>
                <a:ext cx="1548882" cy="1548882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10126295" y="6072844"/>
                <a:ext cx="835486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슴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직사각형 84"/>
              <p:cNvSpPr/>
              <p:nvPr/>
            </p:nvSpPr>
            <p:spPr>
              <a:xfrm>
                <a:off x="11662981" y="6072844"/>
                <a:ext cx="1486304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압박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9" name="그룹 58"/>
          <p:cNvGrpSpPr/>
          <p:nvPr/>
        </p:nvGrpSpPr>
        <p:grpSpPr>
          <a:xfrm>
            <a:off x="6256148" y="899686"/>
            <a:ext cx="3230183" cy="1097280"/>
            <a:chOff x="1049209" y="3108960"/>
            <a:chExt cx="3230183" cy="1097280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확인하기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158594" y="6470197"/>
            <a:ext cx="8618514" cy="1793772"/>
            <a:chOff x="13420392" y="6950709"/>
            <a:chExt cx="8618514" cy="1793772"/>
          </a:xfrm>
        </p:grpSpPr>
        <p:grpSp>
          <p:nvGrpSpPr>
            <p:cNvPr id="70" name="그룹 69"/>
            <p:cNvGrpSpPr/>
            <p:nvPr/>
          </p:nvGrpSpPr>
          <p:grpSpPr>
            <a:xfrm>
              <a:off x="13420392" y="6950709"/>
              <a:ext cx="8618514" cy="1793772"/>
              <a:chOff x="7510901" y="5596073"/>
              <a:chExt cx="8618514" cy="1793772"/>
            </a:xfrm>
          </p:grpSpPr>
          <p:sp>
            <p:nvSpPr>
              <p:cNvPr id="71" name="모서리가 둥근 직사각형 70"/>
              <p:cNvSpPr/>
              <p:nvPr/>
            </p:nvSpPr>
            <p:spPr>
              <a:xfrm>
                <a:off x="7510901" y="5596073"/>
                <a:ext cx="8618514" cy="1793772"/>
              </a:xfrm>
              <a:prstGeom prst="roundRect">
                <a:avLst>
                  <a:gd name="adj" fmla="val 33880"/>
                </a:avLst>
              </a:prstGeom>
              <a:solidFill>
                <a:srgbClr val="F9D5E4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grpSp>
            <p:nvGrpSpPr>
              <p:cNvPr id="72" name="그룹 71"/>
              <p:cNvGrpSpPr/>
              <p:nvPr/>
            </p:nvGrpSpPr>
            <p:grpSpPr>
              <a:xfrm>
                <a:off x="8112818" y="5718518"/>
                <a:ext cx="7141415" cy="1548882"/>
                <a:chOff x="7942747" y="5718518"/>
                <a:chExt cx="7141415" cy="1548882"/>
              </a:xfrm>
            </p:grpSpPr>
            <p:sp>
              <p:nvSpPr>
                <p:cNvPr id="73" name="타원 72"/>
                <p:cNvSpPr/>
                <p:nvPr/>
              </p:nvSpPr>
              <p:spPr>
                <a:xfrm>
                  <a:off x="7942747" y="5718518"/>
                  <a:ext cx="1548882" cy="1548882"/>
                </a:xfrm>
                <a:prstGeom prst="ellipse">
                  <a:avLst/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74" name="직사각형 73"/>
                <p:cNvSpPr/>
                <p:nvPr/>
              </p:nvSpPr>
              <p:spPr>
                <a:xfrm>
                  <a:off x="8414860" y="6072844"/>
                  <a:ext cx="604653" cy="8402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5400" b="1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1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타원 74"/>
                <p:cNvSpPr/>
                <p:nvPr/>
              </p:nvSpPr>
              <p:spPr>
                <a:xfrm>
                  <a:off x="9769598" y="5718518"/>
                  <a:ext cx="1548882" cy="1548882"/>
                </a:xfrm>
                <a:prstGeom prst="ellipse">
                  <a:avLst/>
                </a:pr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76" name="직사각형 75"/>
                <p:cNvSpPr/>
                <p:nvPr/>
              </p:nvSpPr>
              <p:spPr>
                <a:xfrm>
                  <a:off x="10241711" y="6072844"/>
                  <a:ext cx="604653" cy="8402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5400" b="1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1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직사각형 76"/>
                <p:cNvSpPr/>
                <p:nvPr/>
              </p:nvSpPr>
              <p:spPr>
                <a:xfrm>
                  <a:off x="13597858" y="6072844"/>
                  <a:ext cx="1486304" cy="8402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5400" b="1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하기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9" name="타원 68"/>
            <p:cNvSpPr/>
            <p:nvPr/>
          </p:nvSpPr>
          <p:spPr>
            <a:xfrm>
              <a:off x="17639756" y="7073467"/>
              <a:ext cx="1548882" cy="1548882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18111869" y="7427793"/>
              <a:ext cx="604653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9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158594" y="11033950"/>
            <a:ext cx="13451772" cy="1793772"/>
            <a:chOff x="13420392" y="11514462"/>
            <a:chExt cx="13451772" cy="1793772"/>
          </a:xfrm>
        </p:grpSpPr>
        <p:grpSp>
          <p:nvGrpSpPr>
            <p:cNvPr id="98" name="그룹 97"/>
            <p:cNvGrpSpPr/>
            <p:nvPr/>
          </p:nvGrpSpPr>
          <p:grpSpPr>
            <a:xfrm>
              <a:off x="13420392" y="11514462"/>
              <a:ext cx="13451772" cy="1793772"/>
              <a:chOff x="13420392" y="6950709"/>
              <a:chExt cx="13451772" cy="1793772"/>
            </a:xfrm>
          </p:grpSpPr>
          <p:grpSp>
            <p:nvGrpSpPr>
              <p:cNvPr id="99" name="그룹 98"/>
              <p:cNvGrpSpPr/>
              <p:nvPr/>
            </p:nvGrpSpPr>
            <p:grpSpPr>
              <a:xfrm>
                <a:off x="13420392" y="6950709"/>
                <a:ext cx="13451772" cy="1793772"/>
                <a:chOff x="7510901" y="5596073"/>
                <a:chExt cx="13451772" cy="1793772"/>
              </a:xfrm>
            </p:grpSpPr>
            <p:sp>
              <p:nvSpPr>
                <p:cNvPr id="102" name="모서리가 둥근 직사각형 101"/>
                <p:cNvSpPr/>
                <p:nvPr/>
              </p:nvSpPr>
              <p:spPr>
                <a:xfrm>
                  <a:off x="7510901" y="5596073"/>
                  <a:ext cx="13451772" cy="1793772"/>
                </a:xfrm>
                <a:prstGeom prst="roundRect">
                  <a:avLst>
                    <a:gd name="adj" fmla="val 33880"/>
                  </a:avLst>
                </a:prstGeom>
                <a:solidFill>
                  <a:srgbClr val="F9D5E4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grpSp>
              <p:nvGrpSpPr>
                <p:cNvPr id="103" name="그룹 102"/>
                <p:cNvGrpSpPr/>
                <p:nvPr/>
              </p:nvGrpSpPr>
              <p:grpSpPr>
                <a:xfrm>
                  <a:off x="8112818" y="5718518"/>
                  <a:ext cx="3375733" cy="1548882"/>
                  <a:chOff x="7942747" y="5718518"/>
                  <a:chExt cx="3375733" cy="1548882"/>
                </a:xfrm>
              </p:grpSpPr>
              <p:sp>
                <p:nvSpPr>
                  <p:cNvPr id="104" name="타원 103"/>
                  <p:cNvSpPr/>
                  <p:nvPr/>
                </p:nvSpPr>
                <p:spPr>
                  <a:xfrm>
                    <a:off x="7942747" y="5718518"/>
                    <a:ext cx="1548882" cy="15488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11303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Avenir Next Regular"/>
                      <a:ea typeface="Avenir Next Regular"/>
                      <a:cs typeface="Avenir Next Regular"/>
                      <a:sym typeface="Avenir Next Regular"/>
                    </a:endParaRPr>
                  </a:p>
                </p:txBody>
              </p:sp>
              <p:sp>
                <p:nvSpPr>
                  <p:cNvPr id="105" name="직사각형 104"/>
                  <p:cNvSpPr/>
                  <p:nvPr/>
                </p:nvSpPr>
                <p:spPr>
                  <a:xfrm>
                    <a:off x="8299444" y="6072844"/>
                    <a:ext cx="835486" cy="84023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ko-KR" altLang="en-US" sz="54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자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타원 105"/>
                  <p:cNvSpPr/>
                  <p:nvPr/>
                </p:nvSpPr>
                <p:spPr>
                  <a:xfrm>
                    <a:off x="9769598" y="5718518"/>
                    <a:ext cx="1548882" cy="15488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11303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ko-KR" alt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Avenir Next Regular"/>
                      <a:ea typeface="Avenir Next Regular"/>
                      <a:cs typeface="Avenir Next Regular"/>
                      <a:sym typeface="Avenir Next Regular"/>
                    </a:endParaRPr>
                  </a:p>
                </p:txBody>
              </p:sp>
              <p:sp>
                <p:nvSpPr>
                  <p:cNvPr id="107" name="직사각형 106"/>
                  <p:cNvSpPr/>
                  <p:nvPr/>
                </p:nvSpPr>
                <p:spPr>
                  <a:xfrm>
                    <a:off x="10126295" y="6072844"/>
                    <a:ext cx="835486" cy="84023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ko-KR" altLang="en-US" sz="54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동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0" name="타원 99"/>
              <p:cNvSpPr/>
              <p:nvPr/>
            </p:nvSpPr>
            <p:spPr>
              <a:xfrm>
                <a:off x="17639756" y="7073467"/>
                <a:ext cx="1548882" cy="1548882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01" name="직사각형 100"/>
              <p:cNvSpPr/>
              <p:nvPr/>
            </p:nvSpPr>
            <p:spPr>
              <a:xfrm>
                <a:off x="17996453" y="7427793"/>
                <a:ext cx="835486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심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9" name="타원 108"/>
            <p:cNvSpPr/>
            <p:nvPr/>
          </p:nvSpPr>
          <p:spPr>
            <a:xfrm>
              <a:off x="19379323" y="11636594"/>
              <a:ext cx="1548882" cy="1548882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19736020" y="11990920"/>
              <a:ext cx="835486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장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타원 110"/>
            <p:cNvSpPr/>
            <p:nvPr/>
          </p:nvSpPr>
          <p:spPr>
            <a:xfrm>
              <a:off x="21206174" y="11636594"/>
              <a:ext cx="1548882" cy="1548882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21562871" y="11990920"/>
              <a:ext cx="835486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충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타원 112"/>
            <p:cNvSpPr/>
            <p:nvPr/>
          </p:nvSpPr>
          <p:spPr>
            <a:xfrm>
              <a:off x="22996770" y="11636907"/>
              <a:ext cx="1548882" cy="1548882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23353467" y="11991233"/>
              <a:ext cx="835486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격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5" name="타원 114"/>
            <p:cNvSpPr/>
            <p:nvPr/>
          </p:nvSpPr>
          <p:spPr>
            <a:xfrm>
              <a:off x="24787366" y="11636594"/>
              <a:ext cx="1548882" cy="1548882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25144063" y="11990920"/>
              <a:ext cx="835486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8" name="모서리가 둥근 직사각형 117"/>
          <p:cNvSpPr/>
          <p:nvPr/>
        </p:nvSpPr>
        <p:spPr>
          <a:xfrm>
            <a:off x="3473240" y="4130908"/>
            <a:ext cx="3235773" cy="1793772"/>
          </a:xfrm>
          <a:prstGeom prst="roundRect">
            <a:avLst>
              <a:gd name="adj" fmla="val 33880"/>
            </a:avLst>
          </a:prstGeom>
          <a:solidFill>
            <a:srgbClr val="F2A3C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4031044" y="4607679"/>
            <a:ext cx="2137124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깨우고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8" name="직선 화살표 연결선 7"/>
          <p:cNvCxnSpPr>
            <a:stCxn id="118" idx="3"/>
          </p:cNvCxnSpPr>
          <p:nvPr/>
        </p:nvCxnSpPr>
        <p:spPr>
          <a:xfrm>
            <a:off x="6709013" y="5027794"/>
            <a:ext cx="1290823" cy="13953"/>
          </a:xfrm>
          <a:prstGeom prst="straightConnector1">
            <a:avLst/>
          </a:prstGeom>
          <a:noFill/>
          <a:ln w="76200" cap="flat">
            <a:solidFill>
              <a:srgbClr val="E95098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모서리가 둥근 직사각형 124"/>
          <p:cNvSpPr/>
          <p:nvPr/>
        </p:nvSpPr>
        <p:spPr>
          <a:xfrm>
            <a:off x="3473240" y="6470197"/>
            <a:ext cx="3235773" cy="1793772"/>
          </a:xfrm>
          <a:prstGeom prst="roundRect">
            <a:avLst>
              <a:gd name="adj" fmla="val 33880"/>
            </a:avLst>
          </a:prstGeom>
          <a:solidFill>
            <a:srgbClr val="F2A3C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4031044" y="6946968"/>
            <a:ext cx="2137124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알리고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27" name="직선 화살표 연결선 126"/>
          <p:cNvCxnSpPr>
            <a:stCxn id="125" idx="3"/>
          </p:cNvCxnSpPr>
          <p:nvPr/>
        </p:nvCxnSpPr>
        <p:spPr>
          <a:xfrm>
            <a:off x="6709013" y="7367083"/>
            <a:ext cx="1290823" cy="13953"/>
          </a:xfrm>
          <a:prstGeom prst="straightConnector1">
            <a:avLst/>
          </a:prstGeom>
          <a:noFill/>
          <a:ln w="76200" cap="flat">
            <a:solidFill>
              <a:srgbClr val="E95098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8" name="모서리가 둥근 직사각형 127"/>
          <p:cNvSpPr/>
          <p:nvPr/>
        </p:nvSpPr>
        <p:spPr>
          <a:xfrm>
            <a:off x="3474901" y="8734189"/>
            <a:ext cx="3235773" cy="1793772"/>
          </a:xfrm>
          <a:prstGeom prst="roundRect">
            <a:avLst>
              <a:gd name="adj" fmla="val 33880"/>
            </a:avLst>
          </a:prstGeom>
          <a:solidFill>
            <a:srgbClr val="F2A3C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29" name="직사각형 128"/>
          <p:cNvSpPr/>
          <p:nvPr/>
        </p:nvSpPr>
        <p:spPr>
          <a:xfrm>
            <a:off x="4032705" y="9210960"/>
            <a:ext cx="2137124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누르고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30" name="직선 화살표 연결선 129"/>
          <p:cNvCxnSpPr>
            <a:stCxn id="128" idx="3"/>
          </p:cNvCxnSpPr>
          <p:nvPr/>
        </p:nvCxnSpPr>
        <p:spPr>
          <a:xfrm>
            <a:off x="6710674" y="9631075"/>
            <a:ext cx="1290823" cy="13953"/>
          </a:xfrm>
          <a:prstGeom prst="straightConnector1">
            <a:avLst/>
          </a:prstGeom>
          <a:noFill/>
          <a:ln w="76200" cap="flat">
            <a:solidFill>
              <a:srgbClr val="E95098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1" name="모서리가 둥근 직사각형 130"/>
          <p:cNvSpPr/>
          <p:nvPr/>
        </p:nvSpPr>
        <p:spPr>
          <a:xfrm>
            <a:off x="3474901" y="11073478"/>
            <a:ext cx="3235773" cy="1793772"/>
          </a:xfrm>
          <a:prstGeom prst="roundRect">
            <a:avLst>
              <a:gd name="adj" fmla="val 33880"/>
            </a:avLst>
          </a:prstGeom>
          <a:solidFill>
            <a:srgbClr val="F2A3C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3707295" y="11550249"/>
            <a:ext cx="278794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33" name="직선 화살표 연결선 132"/>
          <p:cNvCxnSpPr>
            <a:stCxn id="131" idx="3"/>
          </p:cNvCxnSpPr>
          <p:nvPr/>
        </p:nvCxnSpPr>
        <p:spPr>
          <a:xfrm>
            <a:off x="6710674" y="11970364"/>
            <a:ext cx="1290823" cy="13953"/>
          </a:xfrm>
          <a:prstGeom prst="straightConnector1">
            <a:avLst/>
          </a:prstGeom>
          <a:noFill/>
          <a:ln w="76200" cap="flat">
            <a:solidFill>
              <a:srgbClr val="E95098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꺾인 연결선 19"/>
          <p:cNvCxnSpPr/>
          <p:nvPr/>
        </p:nvCxnSpPr>
        <p:spPr>
          <a:xfrm>
            <a:off x="1256508" y="3511890"/>
            <a:ext cx="1991629" cy="1503362"/>
          </a:xfrm>
          <a:prstGeom prst="bentConnector3">
            <a:avLst>
              <a:gd name="adj1" fmla="val -1534"/>
            </a:avLst>
          </a:prstGeom>
          <a:noFill/>
          <a:ln w="76200" cap="flat">
            <a:solidFill>
              <a:srgbClr val="E95098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4" name="꺾인 연결선 133"/>
          <p:cNvCxnSpPr/>
          <p:nvPr/>
        </p:nvCxnSpPr>
        <p:spPr>
          <a:xfrm rot="16200000" flipH="1">
            <a:off x="-1303808" y="7509129"/>
            <a:ext cx="6969065" cy="1981310"/>
          </a:xfrm>
          <a:prstGeom prst="bentConnector3">
            <a:avLst>
              <a:gd name="adj1" fmla="val 99806"/>
            </a:avLst>
          </a:prstGeom>
          <a:noFill/>
          <a:ln w="76200" cap="flat">
            <a:solidFill>
              <a:srgbClr val="E95098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4" name="그룹 23"/>
          <p:cNvGrpSpPr/>
          <p:nvPr/>
        </p:nvGrpSpPr>
        <p:grpSpPr>
          <a:xfrm>
            <a:off x="1180776" y="7265291"/>
            <a:ext cx="1975085" cy="2277945"/>
            <a:chOff x="6508669" y="7868946"/>
            <a:chExt cx="1292484" cy="2277945"/>
          </a:xfrm>
        </p:grpSpPr>
        <p:cxnSp>
          <p:nvCxnSpPr>
            <p:cNvPr id="135" name="직선 화살표 연결선 134"/>
            <p:cNvCxnSpPr/>
            <p:nvPr/>
          </p:nvCxnSpPr>
          <p:spPr>
            <a:xfrm>
              <a:off x="6508669" y="7868946"/>
              <a:ext cx="1290823" cy="13953"/>
            </a:xfrm>
            <a:prstGeom prst="straightConnector1">
              <a:avLst/>
            </a:prstGeom>
            <a:noFill/>
            <a:ln w="76200" cap="flat">
              <a:solidFill>
                <a:srgbClr val="E95098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6" name="직선 화살표 연결선 135"/>
            <p:cNvCxnSpPr/>
            <p:nvPr/>
          </p:nvCxnSpPr>
          <p:spPr>
            <a:xfrm>
              <a:off x="6510330" y="10132938"/>
              <a:ext cx="1290823" cy="13953"/>
            </a:xfrm>
            <a:prstGeom prst="straightConnector1">
              <a:avLst/>
            </a:prstGeom>
            <a:noFill/>
            <a:ln w="76200" cap="flat">
              <a:solidFill>
                <a:srgbClr val="E95098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37" name="꺾인 연결선 136"/>
          <p:cNvCxnSpPr/>
          <p:nvPr/>
        </p:nvCxnSpPr>
        <p:spPr>
          <a:xfrm rot="10800000" flipV="1">
            <a:off x="6709014" y="1898576"/>
            <a:ext cx="12192813" cy="1087220"/>
          </a:xfrm>
          <a:prstGeom prst="bentConnector3">
            <a:avLst>
              <a:gd name="adj1" fmla="val 50000"/>
            </a:avLst>
          </a:prstGeom>
          <a:noFill/>
          <a:ln w="76200" cap="flat">
            <a:solidFill>
              <a:srgbClr val="F297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" name="그룹 17"/>
          <p:cNvGrpSpPr/>
          <p:nvPr/>
        </p:nvGrpSpPr>
        <p:grpSpPr>
          <a:xfrm>
            <a:off x="17818800" y="1211565"/>
            <a:ext cx="4962415" cy="4962415"/>
            <a:chOff x="1531408" y="4084918"/>
            <a:chExt cx="4962415" cy="4962415"/>
          </a:xfrm>
        </p:grpSpPr>
        <p:sp>
          <p:nvSpPr>
            <p:cNvPr id="39" name="타원 38"/>
            <p:cNvSpPr/>
            <p:nvPr/>
          </p:nvSpPr>
          <p:spPr>
            <a:xfrm>
              <a:off x="1531408" y="4084918"/>
              <a:ext cx="4962415" cy="4962415"/>
            </a:xfrm>
            <a:prstGeom prst="ellipse">
              <a:avLst/>
            </a:prstGeom>
            <a:solidFill>
              <a:srgbClr val="FEF1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4432" y="4859133"/>
              <a:ext cx="2881205" cy="3524581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4973677" y="4823012"/>
              <a:ext cx="664700" cy="699247"/>
            </a:xfrm>
            <a:prstGeom prst="rect">
              <a:avLst/>
            </a:prstGeom>
            <a:solidFill>
              <a:srgbClr val="FEF1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380874" y="4701593"/>
              <a:ext cx="664700" cy="699247"/>
            </a:xfrm>
            <a:prstGeom prst="rect">
              <a:avLst/>
            </a:prstGeom>
            <a:solidFill>
              <a:srgbClr val="FEF1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4166237" y="4253887"/>
              <a:ext cx="664700" cy="699247"/>
            </a:xfrm>
            <a:prstGeom prst="rect">
              <a:avLst/>
            </a:prstGeom>
            <a:solidFill>
              <a:srgbClr val="FEF1D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411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044588" y="2382392"/>
            <a:ext cx="3230183" cy="1097280"/>
            <a:chOff x="1049209" y="3108960"/>
            <a:chExt cx="3230183" cy="1097280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확인하기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6439728" y="689084"/>
            <a:ext cx="1549679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건강하고 안전한 생활을 위해 내가 지킬 수 있는 생활 속 안전 수칙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가지를 적어 보세요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24" name="오각형 23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5" name="오각형 24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044588" y="5051880"/>
            <a:ext cx="21456824" cy="1466566"/>
            <a:chOff x="1044588" y="5051880"/>
            <a:chExt cx="21456824" cy="1466566"/>
          </a:xfrm>
        </p:grpSpPr>
        <p:grpSp>
          <p:nvGrpSpPr>
            <p:cNvPr id="2" name="그룹 1"/>
            <p:cNvGrpSpPr/>
            <p:nvPr/>
          </p:nvGrpSpPr>
          <p:grpSpPr>
            <a:xfrm>
              <a:off x="1044588" y="5051880"/>
              <a:ext cx="4436619" cy="1450758"/>
              <a:chOff x="1435945" y="5788816"/>
              <a:chExt cx="4436619" cy="1450758"/>
            </a:xfrm>
          </p:grpSpPr>
          <p:sp>
            <p:nvSpPr>
              <p:cNvPr id="27" name="모서리가 둥근 직사각형 26"/>
              <p:cNvSpPr/>
              <p:nvPr/>
            </p:nvSpPr>
            <p:spPr>
              <a:xfrm>
                <a:off x="1435945" y="5788816"/>
                <a:ext cx="4436619" cy="1450758"/>
              </a:xfrm>
              <a:prstGeom prst="roundRect">
                <a:avLst/>
              </a:prstGeom>
              <a:solidFill>
                <a:srgbClr val="54BDB4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62302" y="6091188"/>
                <a:ext cx="3783905" cy="84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안전 수칙</a:t>
                </a:r>
                <a:r>
                  <a:rPr lang="en-US" altLang="ko-KR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:endPara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6127034" y="5067688"/>
              <a:ext cx="16374378" cy="1450758"/>
              <a:chOff x="1435945" y="5788816"/>
              <a:chExt cx="4436619" cy="1450758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1435945" y="5788816"/>
                <a:ext cx="4436619" cy="1450758"/>
              </a:xfrm>
              <a:prstGeom prst="roundRect">
                <a:avLst/>
              </a:prstGeom>
              <a:solidFill>
                <a:srgbClr val="F6F7F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565146" y="6030362"/>
                <a:ext cx="37839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계단에서는 난간을 꼭 잡고 천천히 걷는다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40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1044588" y="7299203"/>
            <a:ext cx="21456824" cy="1466566"/>
            <a:chOff x="1044588" y="7107134"/>
            <a:chExt cx="21456824" cy="1466566"/>
          </a:xfrm>
        </p:grpSpPr>
        <p:grpSp>
          <p:nvGrpSpPr>
            <p:cNvPr id="32" name="그룹 31"/>
            <p:cNvGrpSpPr/>
            <p:nvPr/>
          </p:nvGrpSpPr>
          <p:grpSpPr>
            <a:xfrm>
              <a:off x="1044588" y="7107134"/>
              <a:ext cx="4436619" cy="1450758"/>
              <a:chOff x="1435945" y="5788816"/>
              <a:chExt cx="4436619" cy="1450758"/>
            </a:xfrm>
          </p:grpSpPr>
          <p:sp>
            <p:nvSpPr>
              <p:cNvPr id="33" name="모서리가 둥근 직사각형 32"/>
              <p:cNvSpPr/>
              <p:nvPr/>
            </p:nvSpPr>
            <p:spPr>
              <a:xfrm>
                <a:off x="1435945" y="5788816"/>
                <a:ext cx="4436619" cy="1450758"/>
              </a:xfrm>
              <a:prstGeom prst="roundRect">
                <a:avLst/>
              </a:prstGeom>
              <a:solidFill>
                <a:srgbClr val="9FCE6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62302" y="6091188"/>
                <a:ext cx="3783905" cy="84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안전 수칙</a:t>
                </a:r>
                <a:r>
                  <a:rPr lang="en-US" altLang="ko-KR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</a:t>
                </a:r>
                <a:endPara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6127034" y="7122942"/>
              <a:ext cx="16374378" cy="1450758"/>
              <a:chOff x="1435945" y="5788816"/>
              <a:chExt cx="4436619" cy="1450758"/>
            </a:xfrm>
          </p:grpSpPr>
          <p:sp>
            <p:nvSpPr>
              <p:cNvPr id="36" name="모서리가 둥근 직사각형 35"/>
              <p:cNvSpPr/>
              <p:nvPr/>
            </p:nvSpPr>
            <p:spPr>
              <a:xfrm>
                <a:off x="1435945" y="5788816"/>
                <a:ext cx="4436619" cy="1450758"/>
              </a:xfrm>
              <a:prstGeom prst="roundRect">
                <a:avLst/>
              </a:prstGeom>
              <a:solidFill>
                <a:srgbClr val="F6F7F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65146" y="6030362"/>
                <a:ext cx="38742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뜨거운 냄비나 프라이팬은 어른과 함께 사용한다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40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1044588" y="9546525"/>
            <a:ext cx="21456824" cy="1466566"/>
            <a:chOff x="1044588" y="9546525"/>
            <a:chExt cx="21456824" cy="1466566"/>
          </a:xfrm>
        </p:grpSpPr>
        <p:grpSp>
          <p:nvGrpSpPr>
            <p:cNvPr id="38" name="그룹 37"/>
            <p:cNvGrpSpPr/>
            <p:nvPr/>
          </p:nvGrpSpPr>
          <p:grpSpPr>
            <a:xfrm>
              <a:off x="1044588" y="9546525"/>
              <a:ext cx="4436619" cy="1450758"/>
              <a:chOff x="1435945" y="5788816"/>
              <a:chExt cx="4436619" cy="1450758"/>
            </a:xfrm>
          </p:grpSpPr>
          <p:sp>
            <p:nvSpPr>
              <p:cNvPr id="39" name="모서리가 둥근 직사각형 38"/>
              <p:cNvSpPr/>
              <p:nvPr/>
            </p:nvSpPr>
            <p:spPr>
              <a:xfrm>
                <a:off x="1435945" y="5788816"/>
                <a:ext cx="4436619" cy="1450758"/>
              </a:xfrm>
              <a:prstGeom prst="roundRect">
                <a:avLst/>
              </a:prstGeom>
              <a:solidFill>
                <a:srgbClr val="A588BD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62302" y="6091188"/>
                <a:ext cx="3783905" cy="84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안전 수칙</a:t>
                </a:r>
                <a:r>
                  <a:rPr lang="en-US" altLang="ko-KR" sz="5400" b="1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</a:t>
                </a:r>
                <a:endPara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6127034" y="9562333"/>
              <a:ext cx="16374378" cy="1450758"/>
              <a:chOff x="1435945" y="5788816"/>
              <a:chExt cx="4436619" cy="1450758"/>
            </a:xfrm>
          </p:grpSpPr>
          <p:sp>
            <p:nvSpPr>
              <p:cNvPr id="42" name="모서리가 둥근 직사각형 41"/>
              <p:cNvSpPr/>
              <p:nvPr/>
            </p:nvSpPr>
            <p:spPr>
              <a:xfrm>
                <a:off x="1435945" y="5788816"/>
                <a:ext cx="4436619" cy="1450758"/>
              </a:xfrm>
              <a:prstGeom prst="roundRect">
                <a:avLst/>
              </a:prstGeom>
              <a:solidFill>
                <a:srgbClr val="F6F7F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65146" y="6030362"/>
                <a:ext cx="38742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전기 코드를 젖은 손으로 만지지 않는다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40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82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16996748" y="6463246"/>
            <a:ext cx="3906725" cy="4514746"/>
          </a:xfrm>
          <a:prstGeom prst="rect">
            <a:avLst/>
          </a:prstGeom>
          <a:solidFill>
            <a:srgbClr val="F5FA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044587" y="2411623"/>
            <a:ext cx="3230183" cy="1097280"/>
            <a:chOff x="1049209" y="3108960"/>
            <a:chExt cx="3230183" cy="1097280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00A3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실천하기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6430719" y="650612"/>
            <a:ext cx="157838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우리 집 근처에 있는 자동 심장 </a:t>
            </a:r>
            <a:r>
              <a:rPr lang="ko-KR" altLang="en-US" sz="55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충격기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(AED)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endParaRPr lang="en-US" altLang="ko-KR" sz="5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어디에 있을까요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가족과 함께 찾아보고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위치를 </a:t>
            </a:r>
            <a:endParaRPr lang="en-US" altLang="ko-KR" sz="5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기록해 보세요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32" name="오각형 31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3" name="오각형 32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  <p:sp>
        <p:nvSpPr>
          <p:cNvPr id="35" name="모서리가 둥근 직사각형 34"/>
          <p:cNvSpPr/>
          <p:nvPr/>
        </p:nvSpPr>
        <p:spPr>
          <a:xfrm>
            <a:off x="1190069" y="4971133"/>
            <a:ext cx="22019420" cy="7113292"/>
          </a:xfrm>
          <a:prstGeom prst="roundRect">
            <a:avLst>
              <a:gd name="adj" fmla="val 9367"/>
            </a:avLst>
          </a:prstGeom>
          <a:solidFill>
            <a:srgbClr val="F5FA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333245" y="5988622"/>
            <a:ext cx="96256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- 00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아파트 관리사무소 입구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아파트 경비실 입구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- 00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주민센터 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층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00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마트 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층 입구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00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도서관 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층</a:t>
            </a:r>
          </a:p>
        </p:txBody>
      </p:sp>
    </p:spTree>
    <p:extLst>
      <p:ext uri="{BB962C8B-B14F-4D97-AF65-F5344CB8AC3E}">
        <p14:creationId xmlns:p14="http://schemas.microsoft.com/office/powerpoint/2010/main" val="1767842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044587" y="2411623"/>
            <a:ext cx="3230183" cy="1097280"/>
            <a:chOff x="1049209" y="3108960"/>
            <a:chExt cx="3230183" cy="1097280"/>
          </a:xfrm>
          <a:solidFill>
            <a:srgbClr val="FF66CC"/>
          </a:solidFill>
        </p:grpSpPr>
        <p:sp>
          <p:nvSpPr>
            <p:cNvPr id="9" name="모서리가 둥근 직사각형 8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D13F9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평가하기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6461724" y="764019"/>
            <a:ext cx="17121908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응급 처치와 안전 단원을 배운 뒤 달라진 나의 모습을 </a:t>
            </a:r>
            <a:endParaRPr lang="en-US" altLang="ko-KR" sz="5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평가해 보세요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18" name="오각형 17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" name="오각형 18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  <p:graphicFrame>
        <p:nvGraphicFramePr>
          <p:cNvPr id="21" name="표 20"/>
          <p:cNvGraphicFramePr>
            <a:graphicFrameLocks noGrp="1"/>
          </p:cNvGraphicFramePr>
          <p:nvPr>
            <p:extLst/>
          </p:nvPr>
        </p:nvGraphicFramePr>
        <p:xfrm>
          <a:off x="832233" y="4469402"/>
          <a:ext cx="22223709" cy="746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2465">
                  <a:extLst>
                    <a:ext uri="{9D8B030D-6E8A-4147-A177-3AD203B41FA5}">
                      <a16:colId xmlns:a16="http://schemas.microsoft.com/office/drawing/2014/main" val="4010960312"/>
                    </a:ext>
                  </a:extLst>
                </a:gridCol>
                <a:gridCol w="3511244">
                  <a:extLst>
                    <a:ext uri="{9D8B030D-6E8A-4147-A177-3AD203B41FA5}">
                      <a16:colId xmlns:a16="http://schemas.microsoft.com/office/drawing/2014/main" val="3436518736"/>
                    </a:ext>
                  </a:extLst>
                </a:gridCol>
              </a:tblGrid>
              <a:tr h="1074935"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평가 항목</a:t>
                      </a: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D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평가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7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144497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일상생활에서 위험한 장소를 찾아내고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, </a:t>
                      </a: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안전하게 바꿀 수 </a:t>
                      </a:r>
                      <a:endParaRPr lang="en-US" altLang="ko-KR" sz="5400" b="1" i="0" u="none" strike="noStrike" cap="none" spc="0" baseline="0" dirty="0" smtClean="0">
                        <a:solidFill>
                          <a:schemeClr val="tx1"/>
                        </a:solidFill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  <a:sym typeface="Avenir Next Regular"/>
                      </a:endParaRPr>
                    </a:p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있나요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85512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응급 상황이 생기면 침착하게 응급 처치를 할 수 있나요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498425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119 </a:t>
                      </a: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구조 요청을 시연할 수 있나요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68378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심폐 소생술을 정확한 순서에 따라 실천할 수 있나요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7571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자동 심장 </a:t>
                      </a:r>
                      <a:r>
                        <a:rPr lang="ko-KR" altLang="en-US" sz="5400" b="1" i="0" u="none" strike="noStrike" cap="none" spc="0" baseline="0" dirty="0" err="1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충격기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(AED) </a:t>
                      </a: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사용법을 설명할 수 있나요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573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766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890" y="7956793"/>
            <a:ext cx="6362149" cy="357940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618805" y="1798123"/>
            <a:ext cx="1364428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불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칼을 사용할 때는 어른과 함께 한다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칼이나 가위는 사용 후 안전한 곳에 둔다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뜨거운 음식이나 물을 조심해서 다룬다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891" y="1667774"/>
            <a:ext cx="6362149" cy="362401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734436" y="1219539"/>
            <a:ext cx="3406588" cy="1362635"/>
            <a:chOff x="9663954" y="4052047"/>
            <a:chExt cx="3406588" cy="136263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9663954" y="4052047"/>
              <a:ext cx="3406588" cy="1362635"/>
            </a:xfrm>
            <a:prstGeom prst="roundRect">
              <a:avLst>
                <a:gd name="adj" fmla="val 41667"/>
              </a:avLst>
            </a:prstGeom>
            <a:solidFill>
              <a:srgbClr val="A588B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생명의 탄생에는 소중한 의미가 담겨 있어요"/>
            <p:cNvSpPr txBox="1"/>
            <p:nvPr/>
          </p:nvSpPr>
          <p:spPr>
            <a:xfrm>
              <a:off x="10067366" y="4213156"/>
              <a:ext cx="2599765" cy="10404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ko-KR" altLang="en-US" sz="5500" dirty="0" smtClean="0">
                  <a:solidFill>
                    <a:schemeClr val="bg1"/>
                  </a:solidFill>
                </a:rPr>
                <a:t>부엌</a:t>
              </a:r>
              <a:endParaRPr lang="ko-KR" altLang="en-US" sz="5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9618805" y="8087142"/>
            <a:ext cx="13644281" cy="399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미끄러운 바닥에서는 천천히 걷는다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욕조나 변기 위에 올라가지 않는다</a:t>
            </a:r>
            <a:r>
              <a:rPr lang="en-US" altLang="ko-KR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젖은 손으로 전기 스위치나 콘센트를 만지지 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않는다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734436" y="7508558"/>
            <a:ext cx="3406588" cy="1362635"/>
            <a:chOff x="9663954" y="4052047"/>
            <a:chExt cx="3406588" cy="1362635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9663954" y="4052047"/>
              <a:ext cx="3406588" cy="1362635"/>
            </a:xfrm>
            <a:prstGeom prst="roundRect">
              <a:avLst>
                <a:gd name="adj" fmla="val 41667"/>
              </a:avLst>
            </a:prstGeom>
            <a:solidFill>
              <a:srgbClr val="FCC91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4" name="생명의 탄생에는 소중한 의미가 담겨 있어요"/>
            <p:cNvSpPr txBox="1"/>
            <p:nvPr/>
          </p:nvSpPr>
          <p:spPr>
            <a:xfrm>
              <a:off x="10067366" y="4213156"/>
              <a:ext cx="2599765" cy="10404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ko-KR" altLang="en-US" sz="5500" dirty="0" smtClean="0">
                  <a:solidFill>
                    <a:schemeClr val="bg1"/>
                  </a:solidFill>
                </a:rPr>
                <a:t>화장실</a:t>
              </a:r>
              <a:endParaRPr lang="ko-KR" altLang="en-US" sz="5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284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890" y="7980832"/>
            <a:ext cx="6362149" cy="355536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899" y="1624358"/>
            <a:ext cx="6340140" cy="364683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618805" y="1798123"/>
            <a:ext cx="1364428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 칸씩 이동한다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주머니에서 손을 빼고 걷는다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스마트폰을 보지 않고 앞을 보고 걷는다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734436" y="1219539"/>
            <a:ext cx="3406588" cy="1362635"/>
            <a:chOff x="9663954" y="4052047"/>
            <a:chExt cx="3406588" cy="136263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9663954" y="4052047"/>
              <a:ext cx="3406588" cy="1362635"/>
            </a:xfrm>
            <a:prstGeom prst="roundRect">
              <a:avLst>
                <a:gd name="adj" fmla="val 41667"/>
              </a:avLst>
            </a:prstGeom>
            <a:solidFill>
              <a:srgbClr val="D13F9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50" name="생명의 탄생에는 소중한 의미가 담겨 있어요"/>
            <p:cNvSpPr txBox="1"/>
            <p:nvPr/>
          </p:nvSpPr>
          <p:spPr>
            <a:xfrm>
              <a:off x="10067366" y="4213156"/>
              <a:ext cx="2599765" cy="10404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ko-KR" altLang="en-US" sz="5500" dirty="0" smtClean="0">
                  <a:solidFill>
                    <a:schemeClr val="bg1"/>
                  </a:solidFill>
                </a:rPr>
                <a:t>계단</a:t>
              </a:r>
              <a:endParaRPr lang="ko-KR" altLang="en-US" sz="5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9618805" y="8087142"/>
            <a:ext cx="1364428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신호등이 </a:t>
            </a:r>
            <a:r>
              <a:rPr lang="ko-KR" altLang="en-US" sz="5400" b="1" dirty="0" err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초록불일</a:t>
            </a: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때 안전하게 건넌다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길을 걸을 때는 스마트폰을 사용하지 않는다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횡단보도의 오른쪽으로 건넌다</a:t>
            </a:r>
            <a:r>
              <a:rPr lang="en-US" altLang="ko-KR" sz="5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734436" y="7508558"/>
            <a:ext cx="3406588" cy="1362635"/>
            <a:chOff x="9663954" y="4052047"/>
            <a:chExt cx="3406588" cy="1362635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9663954" y="4052047"/>
              <a:ext cx="3406588" cy="1362635"/>
            </a:xfrm>
            <a:prstGeom prst="roundRect">
              <a:avLst>
                <a:gd name="adj" fmla="val 41667"/>
              </a:avLst>
            </a:prstGeom>
            <a:solidFill>
              <a:srgbClr val="8CC55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4" name="생명의 탄생에는 소중한 의미가 담겨 있어요"/>
            <p:cNvSpPr txBox="1"/>
            <p:nvPr/>
          </p:nvSpPr>
          <p:spPr>
            <a:xfrm>
              <a:off x="9952948" y="4213156"/>
              <a:ext cx="2828599" cy="10404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ko-KR" altLang="en-US" sz="5500" smtClean="0">
                  <a:solidFill>
                    <a:schemeClr val="bg1"/>
                  </a:solidFill>
                </a:rPr>
                <a:t>횡단보도</a:t>
              </a:r>
              <a:endParaRPr lang="ko-KR" altLang="en-US" sz="5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537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그룹 123"/>
          <p:cNvGrpSpPr/>
          <p:nvPr/>
        </p:nvGrpSpPr>
        <p:grpSpPr>
          <a:xfrm>
            <a:off x="1705212" y="5331589"/>
            <a:ext cx="20527258" cy="2524627"/>
            <a:chOff x="2608317" y="3161608"/>
            <a:chExt cx="6081107" cy="655808"/>
          </a:xfrm>
        </p:grpSpPr>
        <p:sp>
          <p:nvSpPr>
            <p:cNvPr id="125" name="모서리가 둥근 직사각형 124"/>
            <p:cNvSpPr/>
            <p:nvPr/>
          </p:nvSpPr>
          <p:spPr>
            <a:xfrm>
              <a:off x="2608317" y="3161608"/>
              <a:ext cx="6081107" cy="65501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ABD5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26" name="그룹 125"/>
            <p:cNvGrpSpPr/>
            <p:nvPr/>
          </p:nvGrpSpPr>
          <p:grpSpPr>
            <a:xfrm>
              <a:off x="2608317" y="3162398"/>
              <a:ext cx="1049283" cy="655018"/>
              <a:chOff x="2608317" y="3162398"/>
              <a:chExt cx="1049283" cy="655018"/>
            </a:xfrm>
          </p:grpSpPr>
          <p:sp>
            <p:nvSpPr>
              <p:cNvPr id="128" name="모서리가 둥근 직사각형 127"/>
              <p:cNvSpPr/>
              <p:nvPr/>
            </p:nvSpPr>
            <p:spPr>
              <a:xfrm>
                <a:off x="2608317" y="3162398"/>
                <a:ext cx="1049283" cy="655018"/>
              </a:xfrm>
              <a:prstGeom prst="roundRect">
                <a:avLst/>
              </a:prstGeom>
              <a:solidFill>
                <a:srgbClr val="ABD5F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691271" y="3356048"/>
                <a:ext cx="883376" cy="239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위험 장소</a:t>
                </a:r>
                <a:endPara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27" name="직사각형 126"/>
            <p:cNvSpPr/>
            <p:nvPr/>
          </p:nvSpPr>
          <p:spPr>
            <a:xfrm>
              <a:off x="3837715" y="3345659"/>
              <a:ext cx="572328" cy="239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ko-KR" altLang="en-US" sz="5400" b="1" dirty="0" smtClean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</a:t>
              </a:r>
              <a:r>
                <a:rPr lang="en-US" altLang="ko-KR" sz="5400" b="1" dirty="0" smtClean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5400" b="1" dirty="0" smtClean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방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30" name="그룹 129"/>
          <p:cNvGrpSpPr/>
          <p:nvPr/>
        </p:nvGrpSpPr>
        <p:grpSpPr>
          <a:xfrm>
            <a:off x="1672309" y="8193743"/>
            <a:ext cx="20527258" cy="4762774"/>
            <a:chOff x="2608317" y="3161608"/>
            <a:chExt cx="6081107" cy="882220"/>
          </a:xfrm>
        </p:grpSpPr>
        <p:sp>
          <p:nvSpPr>
            <p:cNvPr id="131" name="모서리가 둥근 직사각형 130"/>
            <p:cNvSpPr/>
            <p:nvPr/>
          </p:nvSpPr>
          <p:spPr>
            <a:xfrm>
              <a:off x="2608317" y="3161608"/>
              <a:ext cx="6081107" cy="88009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6A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2" name="그룹 131"/>
            <p:cNvGrpSpPr/>
            <p:nvPr/>
          </p:nvGrpSpPr>
          <p:grpSpPr>
            <a:xfrm>
              <a:off x="2608317" y="3163734"/>
              <a:ext cx="1049283" cy="880094"/>
              <a:chOff x="2608317" y="3163734"/>
              <a:chExt cx="1049283" cy="880094"/>
            </a:xfrm>
          </p:grpSpPr>
          <p:sp>
            <p:nvSpPr>
              <p:cNvPr id="134" name="모서리가 둥근 직사각형 133"/>
              <p:cNvSpPr/>
              <p:nvPr/>
            </p:nvSpPr>
            <p:spPr>
              <a:xfrm>
                <a:off x="2608317" y="3163734"/>
                <a:ext cx="1049283" cy="880094"/>
              </a:xfrm>
              <a:prstGeom prst="roundRect">
                <a:avLst/>
              </a:prstGeom>
              <a:solidFill>
                <a:srgbClr val="F6AD3A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691271" y="3506289"/>
                <a:ext cx="893123" cy="17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위험 상황</a:t>
                </a:r>
                <a:endPara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33" name="직사각형 132"/>
            <p:cNvSpPr/>
            <p:nvPr/>
          </p:nvSpPr>
          <p:spPr>
            <a:xfrm>
              <a:off x="3847462" y="3266846"/>
              <a:ext cx="3343242" cy="171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ko-KR" altLang="en-US" sz="5400" b="1" dirty="0" smtClean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</a:t>
              </a:r>
              <a:r>
                <a:rPr lang="en-US" altLang="ko-KR" sz="5400" b="1" dirty="0" smtClean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5400" b="1" dirty="0" smtClean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문에 손이 낄 수 있어 위험해요</a:t>
              </a:r>
              <a:r>
                <a:rPr lang="en-US" altLang="ko-KR" sz="5400" b="1" dirty="0" smtClean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322652" y="6112960"/>
            <a:ext cx="1404231" cy="850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계단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901885" y="9985343"/>
            <a:ext cx="15820036" cy="2595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285750" marR="0" indent="-285750" algn="l" defTabSz="2438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친구를 밀거나 장난치면 둘 다 다칠 수 있어 위험해요</a:t>
            </a:r>
            <a:r>
              <a:rPr kumimoji="0" lang="en-US" altLang="ko-KR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rPr>
              <a:t>.</a:t>
            </a:r>
          </a:p>
          <a:p>
            <a:pPr marL="285750" marR="0" indent="-285750" algn="l" defTabSz="2438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스마트폰을 보며 계단을 이용하면 위험해요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나눔고딕" panose="020D0604000000000000" pitchFamily="50" charset="-127"/>
              <a:ea typeface="나눔고딕" panose="020D0604000000000000" pitchFamily="50" charset="-127"/>
              <a:sym typeface="Canela Text Regular"/>
            </a:endParaRPr>
          </a:p>
        </p:txBody>
      </p:sp>
      <p:pic>
        <p:nvPicPr>
          <p:cNvPr id="46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부모님께 감사 편지 쓰기"/>
          <p:cNvSpPr txBox="1"/>
          <p:nvPr/>
        </p:nvSpPr>
        <p:spPr>
          <a:xfrm>
            <a:off x="4571999" y="484984"/>
            <a:ext cx="5127813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나는 위험 탐정</a:t>
            </a:r>
            <a:r>
              <a:rPr lang="en-US" altLang="ko-KR" sz="5500" dirty="0"/>
              <a:t>!</a:t>
            </a:r>
            <a:endParaRPr lang="ko-KR" altLang="en-US" sz="5500" dirty="0"/>
          </a:p>
        </p:txBody>
      </p:sp>
      <p:grpSp>
        <p:nvGrpSpPr>
          <p:cNvPr id="48" name="그룹 47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49" name="그룹 48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51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52" name="직사각형 51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31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53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2310" y="1973631"/>
            <a:ext cx="1191203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세상에서 나를 가장 사랑하고 정성껏 키워 주시는 부모님께 감사한 마음을 담아 편지를 써 보세요."/>
          <p:cNvSpPr txBox="1"/>
          <p:nvPr/>
        </p:nvSpPr>
        <p:spPr>
          <a:xfrm>
            <a:off x="3021433" y="1783384"/>
            <a:ext cx="19011065" cy="336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dirty="0"/>
              <a:t>우리가 자주 이용하는 장소에는 여러 가지 위험 </a:t>
            </a:r>
            <a:r>
              <a:rPr lang="ko-KR" altLang="en-US" sz="5500" dirty="0" smtClean="0"/>
              <a:t>요인이 있습니다</a:t>
            </a:r>
            <a:r>
              <a:rPr lang="en-US" altLang="ko-KR" sz="5500" dirty="0"/>
              <a:t>. </a:t>
            </a:r>
            <a:r>
              <a:rPr lang="ko-KR" altLang="en-US" sz="5500" dirty="0"/>
              <a:t>주변을 살펴보면서 위험한 </a:t>
            </a:r>
            <a:r>
              <a:rPr lang="ko-KR" altLang="en-US" sz="5500" dirty="0" smtClean="0"/>
              <a:t>장소와 상황을 </a:t>
            </a:r>
            <a:r>
              <a:rPr lang="ko-KR" altLang="en-US" sz="5500" dirty="0"/>
              <a:t>찾아보세요</a:t>
            </a:r>
            <a:r>
              <a:rPr lang="en-US" altLang="ko-KR" sz="5500" dirty="0"/>
              <a:t>. </a:t>
            </a:r>
            <a:r>
              <a:rPr lang="ko-KR" altLang="en-US" sz="5500" dirty="0"/>
              <a:t>내가 찾은 위험한 장소에 붙이면 좋을 안전 스티커를 만들어 보세요</a:t>
            </a:r>
            <a:r>
              <a:rPr lang="en-US" altLang="ko-KR" sz="5500" dirty="0"/>
              <a:t>.</a:t>
            </a:r>
            <a:endParaRPr lang="ko-KR" altLang="en-US" sz="5500" dirty="0"/>
          </a:p>
        </p:txBody>
      </p:sp>
      <p:pic>
        <p:nvPicPr>
          <p:cNvPr id="55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7113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부모님께 감사 편지 쓰기"/>
          <p:cNvSpPr txBox="1"/>
          <p:nvPr/>
        </p:nvSpPr>
        <p:spPr>
          <a:xfrm>
            <a:off x="4571999" y="484984"/>
            <a:ext cx="5127813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/>
              <a:t>나는 위험 탐정</a:t>
            </a:r>
            <a:r>
              <a:rPr lang="en-US" altLang="ko-KR" sz="5500" dirty="0"/>
              <a:t>!</a:t>
            </a:r>
            <a:endParaRPr lang="ko-KR" altLang="en-US" sz="5500" dirty="0"/>
          </a:p>
        </p:txBody>
      </p:sp>
      <p:grpSp>
        <p:nvGrpSpPr>
          <p:cNvPr id="48" name="그룹 47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49" name="그룹 48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51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52" name="직사각형 51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8071307" y="12159955"/>
              <a:ext cx="782587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31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55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322320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" name="그룹 38"/>
          <p:cNvGrpSpPr/>
          <p:nvPr/>
        </p:nvGrpSpPr>
        <p:grpSpPr>
          <a:xfrm>
            <a:off x="1425105" y="2053379"/>
            <a:ext cx="20527258" cy="4865201"/>
            <a:chOff x="2608317" y="3161608"/>
            <a:chExt cx="6081107" cy="1627320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2608317" y="3161608"/>
              <a:ext cx="6081107" cy="1625194"/>
            </a:xfrm>
            <a:prstGeom prst="roundRect">
              <a:avLst/>
            </a:prstGeom>
            <a:solidFill>
              <a:srgbClr val="F6F3F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2608317" y="3163734"/>
              <a:ext cx="1049283" cy="1625194"/>
              <a:chOff x="2608317" y="3163734"/>
              <a:chExt cx="1049283" cy="1625194"/>
            </a:xfrm>
          </p:grpSpPr>
          <p:sp>
            <p:nvSpPr>
              <p:cNvPr id="57" name="모서리가 둥근 직사각형 56"/>
              <p:cNvSpPr/>
              <p:nvPr/>
            </p:nvSpPr>
            <p:spPr>
              <a:xfrm>
                <a:off x="2608317" y="3163734"/>
                <a:ext cx="1049283" cy="1625194"/>
              </a:xfrm>
              <a:prstGeom prst="roundRect">
                <a:avLst/>
              </a:prstGeom>
              <a:solidFill>
                <a:srgbClr val="B79FCB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724038" y="3662710"/>
                <a:ext cx="849299" cy="586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안전</a:t>
                </a:r>
                <a:endParaRPr lang="en-US" altLang="ko-KR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스티커</a:t>
                </a:r>
                <a:endParaRPr lang="ko-KR" altLang="en-US" sz="5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pic>
        <p:nvPicPr>
          <p:cNvPr id="59" name="그림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440" y="2115440"/>
            <a:ext cx="5325472" cy="4626494"/>
          </a:xfrm>
          <a:prstGeom prst="rect">
            <a:avLst/>
          </a:prstGeom>
        </p:spPr>
      </p:pic>
      <p:pic>
        <p:nvPicPr>
          <p:cNvPr id="144" name="그림 143"/>
          <p:cNvPicPr>
            <a:picLocks noChangeAspect="1"/>
          </p:cNvPicPr>
          <p:nvPr/>
        </p:nvPicPr>
        <p:blipFill rotWithShape="1">
          <a:blip r:embed="rId7"/>
          <a:srcRect l="60583" t="50056" r="9942" b="3783"/>
          <a:stretch/>
        </p:blipFill>
        <p:spPr>
          <a:xfrm>
            <a:off x="14244951" y="2097775"/>
            <a:ext cx="4982654" cy="4680636"/>
          </a:xfrm>
          <a:prstGeom prst="rect">
            <a:avLst/>
          </a:prstGeom>
        </p:spPr>
      </p:pic>
      <p:pic>
        <p:nvPicPr>
          <p:cNvPr id="60" name="이미지" descr="이미지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72310" y="7799550"/>
            <a:ext cx="1191203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세상에서 나를 가장 사랑하고 정성껏 키워 주시는 부모님께 감사한 마음을 담아 편지를 써 보세요."/>
          <p:cNvSpPr txBox="1"/>
          <p:nvPr/>
        </p:nvSpPr>
        <p:spPr>
          <a:xfrm>
            <a:off x="3021433" y="7723985"/>
            <a:ext cx="19011065" cy="749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rPr lang="ko-KR" altLang="en-US" sz="5500" dirty="0"/>
              <a:t>스티커에 어울리는 안전 문구도 함께 생각해 보세요</a:t>
            </a:r>
            <a:r>
              <a:rPr lang="en-US" altLang="ko-KR" sz="5500" dirty="0"/>
              <a:t>.</a:t>
            </a:r>
            <a:endParaRPr lang="ko-KR" altLang="en-US" sz="5500" dirty="0"/>
          </a:p>
        </p:txBody>
      </p:sp>
      <p:sp>
        <p:nvSpPr>
          <p:cNvPr id="65" name="모서리가 둥근 직사각형 64"/>
          <p:cNvSpPr/>
          <p:nvPr/>
        </p:nvSpPr>
        <p:spPr>
          <a:xfrm>
            <a:off x="1425105" y="8857591"/>
            <a:ext cx="20527258" cy="3816000"/>
          </a:xfrm>
          <a:prstGeom prst="roundRect">
            <a:avLst/>
          </a:prstGeom>
          <a:solidFill>
            <a:srgbClr val="FFFB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155975" y="9384712"/>
            <a:ext cx="5622135" cy="2863032"/>
            <a:chOff x="2155975" y="9230362"/>
            <a:chExt cx="5622135" cy="2863032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2155975" y="9230362"/>
              <a:ext cx="5622135" cy="2863032"/>
            </a:xfrm>
            <a:prstGeom prst="roundRect">
              <a:avLst/>
            </a:prstGeom>
            <a:solidFill>
              <a:schemeClr val="bg1"/>
            </a:solidFill>
            <a:ln w="57150" cap="flat">
              <a:solidFill>
                <a:srgbClr val="FFE56D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2495220" y="9637622"/>
              <a:ext cx="4943643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조심조심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~</a:t>
              </a:r>
            </a:p>
            <a:p>
              <a:pPr algn="ctr"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계단은 천천히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!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9108141" y="9507765"/>
            <a:ext cx="97715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계단에서는 난간을 꼭 잡아요!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조심조심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! 계단은 난간과 함께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1656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2312</Words>
  <Application>Microsoft Office PowerPoint</Application>
  <PresentationFormat>사용자 지정</PresentationFormat>
  <Paragraphs>500</Paragraphs>
  <Slides>56</Slides>
  <Notes>41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71" baseType="lpstr">
      <vt:lpstr>Helvetica Neue</vt:lpstr>
      <vt:lpstr>Canela Regular</vt:lpstr>
      <vt:lpstr>Avenir Next Medium</vt:lpstr>
      <vt:lpstr>Sandoll 고딕NeoRound 07 Bd</vt:lpstr>
      <vt:lpstr>Avenir Next Regular</vt:lpstr>
      <vt:lpstr>나눔고딕</vt:lpstr>
      <vt:lpstr>HakgyoansimDunggeunmisoOTF-B</vt:lpstr>
      <vt:lpstr>Arial</vt:lpstr>
      <vt:lpstr>Canela Deck Regular</vt:lpstr>
      <vt:lpstr>학교안심 둥근미소 TTF B</vt:lpstr>
      <vt:lpstr>Canela Bold</vt:lpstr>
      <vt:lpstr>Canela Text Regular</vt:lpstr>
      <vt:lpstr>AvenirNext-DemiBold</vt:lpstr>
      <vt:lpstr>나눔고딕 ExtraBold</vt:lpstr>
      <vt:lpstr>23_ClassicWhite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USER</cp:lastModifiedBy>
  <cp:revision>395</cp:revision>
  <dcterms:modified xsi:type="dcterms:W3CDTF">2026-02-27T12:05:06Z</dcterms:modified>
</cp:coreProperties>
</file>