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sldIdLst>
    <p:sldId id="425" r:id="rId2"/>
    <p:sldId id="426" r:id="rId3"/>
    <p:sldId id="259" r:id="rId4"/>
    <p:sldId id="470" r:id="rId5"/>
    <p:sldId id="260" r:id="rId6"/>
    <p:sldId id="487" r:id="rId7"/>
    <p:sldId id="489" r:id="rId8"/>
    <p:sldId id="455" r:id="rId9"/>
    <p:sldId id="496" r:id="rId10"/>
    <p:sldId id="486" r:id="rId11"/>
    <p:sldId id="494" r:id="rId12"/>
    <p:sldId id="495" r:id="rId13"/>
    <p:sldId id="464" r:id="rId14"/>
    <p:sldId id="497" r:id="rId15"/>
    <p:sldId id="498" r:id="rId16"/>
    <p:sldId id="499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</p:sldIdLst>
  <p:sldSz cx="24384000" cy="13716000"/>
  <p:notesSz cx="6858000" cy="9144000"/>
  <p:embeddedFontLst>
    <p:embeddedFont>
      <p:font typeface="학교안심 둥근미소 TTF B" panose="02000703000000000000" pitchFamily="2" charset="-127"/>
      <p:bold r:id="rId33"/>
    </p:embeddedFont>
    <p:embeddedFont>
      <p:font typeface="HakgyoansimDunggeunmisoOTF-B" panose="02000703000000000000" pitchFamily="50" charset="-127"/>
      <p:bold r:id="rId34"/>
    </p:embeddedFont>
    <p:embeddedFont>
      <p:font typeface="나눔고딕" panose="020D0604000000000000" pitchFamily="50" charset="-127"/>
      <p:regular r:id="rId35"/>
      <p:bold r:id="rId36"/>
    </p:embeddedFont>
    <p:embeddedFont>
      <p:font typeface="Sandoll 고딕NeoRound 07 Bd" panose="020B0600000101010101" pitchFamily="34" charset="-127"/>
      <p:regular r:id="rId37"/>
    </p:embeddedFont>
    <p:embeddedFont>
      <p:font typeface="나눔고딕 ExtraBold" panose="020D0904000000000000" pitchFamily="50" charset="-127"/>
      <p:bold r:id="rId38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556"/>
    <a:srgbClr val="FFFAE6"/>
    <a:srgbClr val="FFFFFF"/>
    <a:srgbClr val="90C9EE"/>
    <a:srgbClr val="EE7700"/>
    <a:srgbClr val="A588BD"/>
    <a:srgbClr val="00A397"/>
    <a:srgbClr val="02AF82"/>
    <a:srgbClr val="AACE32"/>
    <a:srgbClr val="0B6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Next-DemiBold"/>
          <a:ea typeface="AvenirNext-DemiBold"/>
          <a:cs typeface="AvenirNext-D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6366" autoAdjust="0"/>
  </p:normalViewPr>
  <p:slideViewPr>
    <p:cSldViewPr snapToGrid="0">
      <p:cViewPr varScale="1">
        <p:scale>
          <a:sx n="36" d="100"/>
          <a:sy n="36" d="100"/>
        </p:scale>
        <p:origin x="8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7320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5152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012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0240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67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3390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4509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058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9065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2679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268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54166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4122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3326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866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995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4778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043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2188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2582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982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해 질 무렵의 해변과 바다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프레젠테이션 제목</a:t>
            </a:r>
          </a:p>
        </p:txBody>
      </p:sp>
      <p:sp>
        <p:nvSpPr>
          <p:cNvPr id="2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b="1" spc="-59">
                <a:solidFill>
                  <a:srgbClr val="FFFFFF"/>
                </a:solidFill>
                <a:latin typeface="AvenirNext-DemiBold"/>
                <a:ea typeface="AvenirNext-DemiBold"/>
                <a:cs typeface="AvenirNext-DemiBold"/>
                <a:sym typeface="AvenirNext-DemiBold"/>
              </a:defRPr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z="2940" spc="-29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t>저자 및 날짜</a:t>
            </a:r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사실 정보</a:t>
            </a:r>
          </a:p>
        </p:txBody>
      </p:sp>
      <p:sp>
        <p:nvSpPr>
          <p:cNvPr id="107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해 질 무렵의 하늘을 배경으로 둔 바다 2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해 질 무렵의 하늘을 배경으로 둔 바다 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해 질 무렵의 해변과 바다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해 질 무렵의 해변과 바다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3" name="해 질 무렵의 하늘을 배경으로 둔 바다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pc="-44">
                <a:latin typeface="AvenirNext-DemiBold"/>
                <a:ea typeface="AvenirNext-DemiBold"/>
                <a:cs typeface="AvenirNext-DemiBold"/>
                <a:sym typeface="AvenirNext-DemiBold"/>
              </a:defRPr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슬라이드 부제</a:t>
            </a:r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1" name="해 질 무렵의 하늘을 배경으로 둔 바다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슬라이드 부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슬라이드 부제</a:t>
            </a:r>
          </a:p>
        </p:txBody>
      </p:sp>
      <p:sp>
        <p:nvSpPr>
          <p:cNvPr id="63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z="4224" b="1" spc="-42">
                <a:latin typeface="AvenirNext-DemiBold"/>
                <a:ea typeface="AvenirNext-DemiBold"/>
                <a:cs typeface="AvenirNext-DemiBold"/>
                <a:sym typeface="AvenirNext-DemiBold"/>
              </a:defRPr>
            </a:lvl1pPr>
          </a:lstStyle>
          <a:p>
            <a:r>
              <a:t>의제 부제</a:t>
            </a:r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2859634" y="6017365"/>
            <a:ext cx="22098825" cy="2550650"/>
            <a:chOff x="6921499" y="3192137"/>
            <a:chExt cx="22098825" cy="2550650"/>
          </a:xfrm>
        </p:grpSpPr>
        <p:sp>
          <p:nvSpPr>
            <p:cNvPr id="11" name="직사각형 10"/>
            <p:cNvSpPr/>
            <p:nvPr/>
          </p:nvSpPr>
          <p:spPr>
            <a:xfrm>
              <a:off x="9475468" y="3448016"/>
              <a:ext cx="19544856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12400" dirty="0" err="1" smtClean="0">
                  <a:latin typeface="HakgyoansimDunggeunmisoOTF-B" panose="02000703000000000000" pitchFamily="50" charset="-127"/>
                  <a:ea typeface="HakgyoansimDunggeunmisoOTF-B" panose="02000703000000000000" pitchFamily="50" charset="-127"/>
                </a:rPr>
                <a:t>건강권과</a:t>
              </a:r>
              <a:r>
                <a:rPr lang="ko-KR" altLang="en-US" sz="12400" dirty="0" smtClean="0">
                  <a:latin typeface="HakgyoansimDunggeunmisoOTF-B" panose="02000703000000000000" pitchFamily="50" charset="-127"/>
                  <a:ea typeface="HakgyoansimDunggeunmisoOTF-B" panose="02000703000000000000" pitchFamily="50" charset="-127"/>
                </a:rPr>
                <a:t> 의료 기관 이용</a:t>
              </a: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6921499" y="3192137"/>
              <a:ext cx="2286818" cy="2550650"/>
              <a:chOff x="5728225" y="3192137"/>
              <a:chExt cx="2286818" cy="2550650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5728225" y="3192137"/>
                <a:ext cx="2286818" cy="2286818"/>
              </a:xfrm>
              <a:prstGeom prst="ellipse">
                <a:avLst/>
              </a:prstGeom>
              <a:noFill/>
              <a:ln w="127000" cap="flat">
                <a:solidFill>
                  <a:srgbClr val="0B67B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90358" y="3341104"/>
                <a:ext cx="1362552" cy="2401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200" b="0" i="0" u="none" strike="noStrike" cap="none" spc="0" normalizeH="0" baseline="0" dirty="0" smtClean="0">
                    <a:ln>
                      <a:noFill/>
                    </a:ln>
                    <a:solidFill>
                      <a:srgbClr val="0B67B3"/>
                    </a:solidFill>
                    <a:effectLst/>
                    <a:uFillTx/>
                    <a:latin typeface="Sandoll 고딕NeoRound 07 Bd" panose="020B0600000101010101" pitchFamily="34" charset="-127"/>
                    <a:ea typeface="Sandoll 고딕NeoRound 07 Bd" panose="020B0600000101010101" pitchFamily="34" charset="-127"/>
                    <a:sym typeface="Canela Text Regular"/>
                  </a:rPr>
                  <a:t>1</a:t>
                </a:r>
                <a:endParaRPr kumimoji="0" lang="ko-KR" altLang="en-US" sz="16200" b="0" i="0" u="none" strike="noStrike" cap="none" spc="0" normalizeH="0" baseline="0" dirty="0">
                  <a:ln>
                    <a:noFill/>
                  </a:ln>
                  <a:solidFill>
                    <a:srgbClr val="0B67B3"/>
                  </a:solidFill>
                  <a:effectLst/>
                  <a:uFillTx/>
                  <a:latin typeface="Sandoll 고딕NeoRound 07 Bd" panose="020B0600000101010101" pitchFamily="34" charset="-127"/>
                  <a:ea typeface="Sandoll 고딕NeoRound 07 Bd" panose="020B0600000101010101" pitchFamily="34" charset="-127"/>
                  <a:sym typeface="Canela Text Regular"/>
                </a:endParaRPr>
              </a:p>
            </p:txBody>
          </p:sp>
        </p:grpSp>
      </p:grpSp>
      <p:grpSp>
        <p:nvGrpSpPr>
          <p:cNvPr id="12" name="그룹 11"/>
          <p:cNvGrpSpPr/>
          <p:nvPr/>
        </p:nvGrpSpPr>
        <p:grpSpPr>
          <a:xfrm>
            <a:off x="20152613" y="0"/>
            <a:ext cx="2250739" cy="2705100"/>
            <a:chOff x="19790663" y="0"/>
            <a:chExt cx="2250739" cy="2705100"/>
          </a:xfrm>
        </p:grpSpPr>
        <p:sp>
          <p:nvSpPr>
            <p:cNvPr id="17" name="직사각형 16"/>
            <p:cNvSpPr/>
            <p:nvPr/>
          </p:nvSpPr>
          <p:spPr>
            <a:xfrm>
              <a:off x="19792950" y="0"/>
              <a:ext cx="2247900" cy="2705100"/>
            </a:xfrm>
            <a:prstGeom prst="rect">
              <a:avLst/>
            </a:prstGeom>
            <a:solidFill>
              <a:srgbClr val="0B67B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8" name="이등변 삼각형 17"/>
            <p:cNvSpPr/>
            <p:nvPr/>
          </p:nvSpPr>
          <p:spPr>
            <a:xfrm>
              <a:off x="19790663" y="2057100"/>
              <a:ext cx="2250739" cy="648000"/>
            </a:xfrm>
            <a:prstGeom prst="triangl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90911" y="245040"/>
              <a:ext cx="2050241" cy="1710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0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교과서</a:t>
              </a:r>
              <a:endParaRPr kumimoji="0" lang="en-US" altLang="ko-KR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102</a:t>
              </a:r>
              <a:r>
                <a:rPr kumimoji="0" lang="ko-KR" altLang="en-US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쪽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3361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부모님께 감사 편지 쓰기"/>
          <p:cNvSpPr txBox="1"/>
          <p:nvPr/>
        </p:nvSpPr>
        <p:spPr>
          <a:xfrm>
            <a:off x="4571999" y="484984"/>
            <a:ext cx="8414291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smtClean="0"/>
              <a:t>우리 동네 건강 지도 그리기</a:t>
            </a:r>
            <a:endParaRPr lang="ko-KR" altLang="en-US" sz="5500" dirty="0"/>
          </a:p>
        </p:txBody>
      </p:sp>
      <p:grpSp>
        <p:nvGrpSpPr>
          <p:cNvPr id="44" name="그룹 43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45" name="그룹 44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51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52" name="직사각형 51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35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53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2310" y="1973631"/>
            <a:ext cx="1191203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세상에서 나를 가장 사랑하고 정성껏 키워 주시는 부모님께 감사한 마음을 담아 편지를 써 보세요."/>
          <p:cNvSpPr txBox="1"/>
          <p:nvPr/>
        </p:nvSpPr>
        <p:spPr>
          <a:xfrm>
            <a:off x="3021433" y="1783407"/>
            <a:ext cx="19011065" cy="106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400" dirty="0"/>
              <a:t>내가 사는 지역의 건강 지도를 그려보세요</a:t>
            </a:r>
            <a:r>
              <a:rPr lang="en-US" altLang="ko-KR" sz="5400" dirty="0"/>
              <a:t>.</a:t>
            </a:r>
            <a:endParaRPr lang="ko-KR" altLang="en-US" sz="5400" dirty="0"/>
          </a:p>
        </p:txBody>
      </p:sp>
      <p:pic>
        <p:nvPicPr>
          <p:cNvPr id="60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2498" y="2142144"/>
            <a:ext cx="1585488" cy="178240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모서리가 둥근 직사각형 60"/>
          <p:cNvSpPr/>
          <p:nvPr/>
        </p:nvSpPr>
        <p:spPr>
          <a:xfrm>
            <a:off x="1837765" y="3130814"/>
            <a:ext cx="20194733" cy="10152000"/>
          </a:xfrm>
          <a:prstGeom prst="roundRect">
            <a:avLst>
              <a:gd name="adj" fmla="val 10688"/>
            </a:avLst>
          </a:prstGeom>
          <a:solidFill>
            <a:srgbClr val="FEF1D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626354" y="4835608"/>
            <a:ext cx="18617554" cy="8069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➊ 내가 사는 지역을 중심으로 지도를 그려 보세요. </a:t>
            </a:r>
            <a:endParaRPr lang="en-US" altLang="ko-KR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➋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우리 집 표시하기: 우리 집을 지도 가운데 표시해 보세요.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➌ 학교 위치 표시하기: 학교 위치를 찾아 지도에 표시하고 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이름을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적어 보세요.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➍ 의료 기관 추가하기: 병원, 보건소, 치과, 약국의 위치를 찾아 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지도에 표시하세요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➎ 건강을 위한 장소 넣기: 공원, 운동장, 체육관 등의 위치를 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지도에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추가해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보세요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2626354" y="3461695"/>
            <a:ext cx="3664059" cy="1073869"/>
            <a:chOff x="-1302493" y="3352958"/>
            <a:chExt cx="759177" cy="222501"/>
          </a:xfrm>
        </p:grpSpPr>
        <p:sp>
          <p:nvSpPr>
            <p:cNvPr id="64" name="모서리가 둥근 직사각형 63"/>
            <p:cNvSpPr/>
            <p:nvPr/>
          </p:nvSpPr>
          <p:spPr>
            <a:xfrm>
              <a:off x="-1302493" y="3352958"/>
              <a:ext cx="759177" cy="222501"/>
            </a:xfrm>
            <a:prstGeom prst="roundRect">
              <a:avLst>
                <a:gd name="adj" fmla="val 45990"/>
              </a:avLst>
            </a:prstGeom>
            <a:solidFill>
              <a:srgbClr val="F39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-1227062" y="3377162"/>
              <a:ext cx="617838" cy="174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활동 순서</a:t>
              </a:r>
              <a:endParaRPr lang="ko-KR" altLang="en-US" sz="54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74040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부모님께 감사 편지 쓰기"/>
          <p:cNvSpPr txBox="1"/>
          <p:nvPr/>
        </p:nvSpPr>
        <p:spPr>
          <a:xfrm>
            <a:off x="4571999" y="484984"/>
            <a:ext cx="8414291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smtClean="0"/>
              <a:t>우리 동네 건강 지도 그리기</a:t>
            </a:r>
            <a:endParaRPr lang="ko-KR" altLang="en-US" sz="5500" dirty="0"/>
          </a:p>
        </p:txBody>
      </p:sp>
      <p:grpSp>
        <p:nvGrpSpPr>
          <p:cNvPr id="44" name="그룹 43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45" name="그룹 44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51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52" name="직사각형 51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35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60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142144"/>
            <a:ext cx="1585488" cy="1782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649" y="3477961"/>
            <a:ext cx="12661704" cy="80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43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부모님께 감사 편지 쓰기"/>
          <p:cNvSpPr txBox="1"/>
          <p:nvPr/>
        </p:nvSpPr>
        <p:spPr>
          <a:xfrm>
            <a:off x="4571999" y="484984"/>
            <a:ext cx="8414291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smtClean="0"/>
              <a:t>우리 동네 건강 지도 그리기</a:t>
            </a:r>
            <a:endParaRPr lang="ko-KR" altLang="en-US" sz="5500" dirty="0"/>
          </a:p>
        </p:txBody>
      </p:sp>
      <p:grpSp>
        <p:nvGrpSpPr>
          <p:cNvPr id="44" name="그룹 43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45" name="그룹 44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51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52" name="직사각형 51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50" name="직사각형 49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35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53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2310" y="1973631"/>
            <a:ext cx="1191203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세상에서 나를 가장 사랑하고 정성껏 키워 주시는 부모님께 감사한 마음을 담아 편지를 써 보세요."/>
          <p:cNvSpPr txBox="1"/>
          <p:nvPr/>
        </p:nvSpPr>
        <p:spPr>
          <a:xfrm>
            <a:off x="3021433" y="1783407"/>
            <a:ext cx="19011065" cy="1067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400" dirty="0"/>
              <a:t>건강 지도를 완성한 후 다음 질문에 답해보세요</a:t>
            </a:r>
            <a:r>
              <a:rPr lang="en-US" altLang="ko-KR" sz="5400" dirty="0"/>
              <a:t>.</a:t>
            </a:r>
            <a:endParaRPr lang="ko-KR" altLang="en-US" sz="5400" dirty="0"/>
          </a:p>
        </p:txBody>
      </p:sp>
      <p:pic>
        <p:nvPicPr>
          <p:cNvPr id="60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2498" y="2142144"/>
            <a:ext cx="1585488" cy="178240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모서리가 둥근 직사각형 60"/>
          <p:cNvSpPr/>
          <p:nvPr/>
        </p:nvSpPr>
        <p:spPr>
          <a:xfrm>
            <a:off x="1837765" y="4511378"/>
            <a:ext cx="19803035" cy="6712433"/>
          </a:xfrm>
          <a:prstGeom prst="roundRect">
            <a:avLst>
              <a:gd name="adj" fmla="val 10688"/>
            </a:avLst>
          </a:prstGeom>
          <a:solidFill>
            <a:srgbClr val="FFFAE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2626354" y="5213840"/>
            <a:ext cx="186175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∨ 우리 집에서 가장 가까운 병원은 어디인가요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en-US" altLang="ko-KR" sz="54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∨ 약을 사려면 가장 가까운 약국은 어디인가요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∨ 응급 상황이 생기면 어디로 가야 할까요?</a:t>
            </a:r>
          </a:p>
          <a:p>
            <a:pPr algn="l">
              <a:lnSpc>
                <a:spcPct val="15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∨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건강을 위해 운동할 수 있는 곳은 어디인가요?</a:t>
            </a:r>
          </a:p>
        </p:txBody>
      </p:sp>
    </p:spTree>
    <p:extLst>
      <p:ext uri="{BB962C8B-B14F-4D97-AF65-F5344CB8AC3E}">
        <p14:creationId xmlns:p14="http://schemas.microsoft.com/office/powerpoint/2010/main" val="1951594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717176" y="510179"/>
            <a:ext cx="23410889" cy="12713910"/>
            <a:chOff x="717176" y="510179"/>
            <a:chExt cx="23410889" cy="12713910"/>
          </a:xfrm>
        </p:grpSpPr>
        <p:pic>
          <p:nvPicPr>
            <p:cNvPr id="34" name="이미지" descr="이미지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b="19848"/>
            <a:stretch/>
          </p:blipFill>
          <p:spPr>
            <a:xfrm>
              <a:off x="717176" y="510179"/>
              <a:ext cx="23397883" cy="852624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5" name="이미지" descr="이미지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89632" t="79630"/>
            <a:stretch/>
          </p:blipFill>
          <p:spPr>
            <a:xfrm>
              <a:off x="21702271" y="11057157"/>
              <a:ext cx="2425794" cy="216693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6" name="이미지" descr="이미지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94134" t="59714" b="19848"/>
            <a:stretch/>
          </p:blipFill>
          <p:spPr>
            <a:xfrm>
              <a:off x="22745222" y="8983264"/>
              <a:ext cx="1372416" cy="217411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6" name="알맞은 말을 골라 초성 완성해보기"/>
          <p:cNvSpPr txBox="1"/>
          <p:nvPr/>
        </p:nvSpPr>
        <p:spPr>
          <a:xfrm>
            <a:off x="3372413" y="1340843"/>
            <a:ext cx="16867739" cy="102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solidFill>
                  <a:schemeClr val="accent2">
                    <a:hueOff val="240640"/>
                    <a:satOff val="2542"/>
                    <a:lumOff val="-13198"/>
                  </a:schemeClr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400" dirty="0"/>
              <a:t>다음 문장을 읽고 맞으면 ◯</a:t>
            </a:r>
            <a:r>
              <a:rPr lang="en-US" altLang="ko-KR" sz="5400" dirty="0"/>
              <a:t>, </a:t>
            </a:r>
            <a:r>
              <a:rPr lang="ko-KR" altLang="en-US" sz="5400" dirty="0"/>
              <a:t>틀리면 </a:t>
            </a:r>
            <a:r>
              <a:rPr lang="en-US" altLang="ko-KR" sz="5400" dirty="0" smtClean="0"/>
              <a:t>X </a:t>
            </a:r>
            <a:r>
              <a:rPr lang="ko-KR" altLang="en-US" sz="5400" dirty="0" smtClean="0"/>
              <a:t>에 </a:t>
            </a:r>
            <a:r>
              <a:rPr lang="ko-KR" altLang="en-US" sz="5400" dirty="0"/>
              <a:t>표시해 보세요</a:t>
            </a:r>
            <a:r>
              <a:rPr lang="en-US" altLang="ko-KR" sz="5400" dirty="0"/>
              <a:t>.</a:t>
            </a:r>
            <a:endParaRPr sz="5400" dirty="0"/>
          </a:p>
        </p:txBody>
      </p:sp>
      <p:grpSp>
        <p:nvGrpSpPr>
          <p:cNvPr id="44" name="그룹 43"/>
          <p:cNvGrpSpPr/>
          <p:nvPr/>
        </p:nvGrpSpPr>
        <p:grpSpPr>
          <a:xfrm>
            <a:off x="2014679" y="4775075"/>
            <a:ext cx="19765750" cy="2268000"/>
            <a:chOff x="1593983" y="6314825"/>
            <a:chExt cx="19765750" cy="2268000"/>
          </a:xfrm>
        </p:grpSpPr>
        <p:grpSp>
          <p:nvGrpSpPr>
            <p:cNvPr id="45" name="그룹 44"/>
            <p:cNvGrpSpPr/>
            <p:nvPr/>
          </p:nvGrpSpPr>
          <p:grpSpPr>
            <a:xfrm>
              <a:off x="1593983" y="6314825"/>
              <a:ext cx="15680424" cy="2268000"/>
              <a:chOff x="4181815" y="4973449"/>
              <a:chExt cx="13850723" cy="2268000"/>
            </a:xfrm>
          </p:grpSpPr>
          <p:sp>
            <p:nvSpPr>
              <p:cNvPr id="52" name="모서리가 둥근 직사각형 51"/>
              <p:cNvSpPr/>
              <p:nvPr/>
            </p:nvSpPr>
            <p:spPr>
              <a:xfrm>
                <a:off x="4181815" y="4973449"/>
                <a:ext cx="13850723" cy="2268000"/>
              </a:xfrm>
              <a:prstGeom prst="roundRect">
                <a:avLst>
                  <a:gd name="adj" fmla="val 21682"/>
                </a:avLst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3" name="01 성의 발달"/>
              <p:cNvSpPr txBox="1"/>
              <p:nvPr/>
            </p:nvSpPr>
            <p:spPr>
              <a:xfrm>
                <a:off x="4577442" y="5599103"/>
                <a:ext cx="12762808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r>
                  <a:rPr lang="ko-KR" altLang="en-US" sz="5400" b="1" dirty="0" err="1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건강권은</a:t>
                </a: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누구나 건강하게 살 수 있는 권리입니다</a:t>
                </a:r>
                <a:r>
                  <a:rPr lang="en-US" altLang="ko-KR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46" name="그룹 45"/>
            <p:cNvGrpSpPr/>
            <p:nvPr/>
          </p:nvGrpSpPr>
          <p:grpSpPr>
            <a:xfrm>
              <a:off x="17837314" y="6711666"/>
              <a:ext cx="3522419" cy="1498340"/>
              <a:chOff x="18472970" y="5547940"/>
              <a:chExt cx="2201743" cy="936561"/>
            </a:xfrm>
            <a:solidFill>
              <a:srgbClr val="CFE686"/>
            </a:solidFill>
          </p:grpSpPr>
          <p:sp>
            <p:nvSpPr>
              <p:cNvPr id="48" name="타원 47"/>
              <p:cNvSpPr/>
              <p:nvPr/>
            </p:nvSpPr>
            <p:spPr>
              <a:xfrm>
                <a:off x="18472970" y="556622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8563751" y="576295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O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  <p:sp>
            <p:nvSpPr>
              <p:cNvPr id="50" name="타원 49"/>
              <p:cNvSpPr/>
              <p:nvPr/>
            </p:nvSpPr>
            <p:spPr>
              <a:xfrm>
                <a:off x="19756432" y="554794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9847213" y="574467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X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47" name="타원 46"/>
            <p:cNvSpPr/>
            <p:nvPr/>
          </p:nvSpPr>
          <p:spPr>
            <a:xfrm>
              <a:off x="17407339" y="6376017"/>
              <a:ext cx="2198882" cy="2198882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2024942" y="8103027"/>
            <a:ext cx="19765750" cy="2268000"/>
            <a:chOff x="1593983" y="6314825"/>
            <a:chExt cx="19765750" cy="2268000"/>
          </a:xfrm>
        </p:grpSpPr>
        <p:grpSp>
          <p:nvGrpSpPr>
            <p:cNvPr id="70" name="그룹 69"/>
            <p:cNvGrpSpPr/>
            <p:nvPr/>
          </p:nvGrpSpPr>
          <p:grpSpPr>
            <a:xfrm>
              <a:off x="1593983" y="6314825"/>
              <a:ext cx="15680424" cy="2268000"/>
              <a:chOff x="4181815" y="4973449"/>
              <a:chExt cx="13850723" cy="2268000"/>
            </a:xfrm>
          </p:grpSpPr>
          <p:sp>
            <p:nvSpPr>
              <p:cNvPr id="77" name="모서리가 둥근 직사각형 76"/>
              <p:cNvSpPr/>
              <p:nvPr/>
            </p:nvSpPr>
            <p:spPr>
              <a:xfrm>
                <a:off x="4181815" y="4973449"/>
                <a:ext cx="13850723" cy="2268000"/>
              </a:xfrm>
              <a:prstGeom prst="roundRect">
                <a:avLst>
                  <a:gd name="adj" fmla="val 21682"/>
                </a:avLst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78" name="01 성의 발달"/>
              <p:cNvSpPr txBox="1"/>
              <p:nvPr/>
            </p:nvSpPr>
            <p:spPr>
              <a:xfrm>
                <a:off x="4577442" y="5100505"/>
                <a:ext cx="12762808" cy="201388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의료 기관을 올바르게 이용하는 것도 </a:t>
                </a:r>
                <a:r>
                  <a:rPr lang="ko-KR" altLang="en-US" sz="5400" b="1" dirty="0" err="1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건강권과</a:t>
                </a: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관련이 있습니다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71" name="그룹 70"/>
            <p:cNvGrpSpPr/>
            <p:nvPr/>
          </p:nvGrpSpPr>
          <p:grpSpPr>
            <a:xfrm>
              <a:off x="17837314" y="6711666"/>
              <a:ext cx="3522419" cy="1498340"/>
              <a:chOff x="18472970" y="5547940"/>
              <a:chExt cx="2201743" cy="936561"/>
            </a:xfrm>
            <a:solidFill>
              <a:srgbClr val="CFE686"/>
            </a:solidFill>
          </p:grpSpPr>
          <p:sp>
            <p:nvSpPr>
              <p:cNvPr id="73" name="타원 72"/>
              <p:cNvSpPr/>
              <p:nvPr/>
            </p:nvSpPr>
            <p:spPr>
              <a:xfrm>
                <a:off x="18472970" y="556622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8563751" y="576295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O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  <p:sp>
            <p:nvSpPr>
              <p:cNvPr id="75" name="타원 74"/>
              <p:cNvSpPr/>
              <p:nvPr/>
            </p:nvSpPr>
            <p:spPr>
              <a:xfrm>
                <a:off x="19756432" y="554794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19847213" y="574467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X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72" name="타원 71"/>
            <p:cNvSpPr/>
            <p:nvPr/>
          </p:nvSpPr>
          <p:spPr>
            <a:xfrm>
              <a:off x="17407339" y="6376017"/>
              <a:ext cx="2198882" cy="2198882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6009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6481375" y="6017365"/>
            <a:ext cx="12631378" cy="2550650"/>
            <a:chOff x="6921499" y="3192137"/>
            <a:chExt cx="12631378" cy="2550650"/>
          </a:xfrm>
        </p:grpSpPr>
        <p:sp>
          <p:nvSpPr>
            <p:cNvPr id="11" name="직사각형 10"/>
            <p:cNvSpPr/>
            <p:nvPr/>
          </p:nvSpPr>
          <p:spPr>
            <a:xfrm>
              <a:off x="9475468" y="3448016"/>
              <a:ext cx="10077409" cy="1809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12400" smtClean="0">
                  <a:latin typeface="HakgyoansimDunggeunmisoOTF-B" panose="02000703000000000000" pitchFamily="50" charset="-127"/>
                  <a:ea typeface="HakgyoansimDunggeunmisoOTF-B" panose="02000703000000000000" pitchFamily="50" charset="-127"/>
                </a:rPr>
                <a:t>기후와 건강</a:t>
              </a:r>
              <a:endParaRPr lang="ko-KR" altLang="en-US" sz="12400" dirty="0" smtClean="0">
                <a:latin typeface="HakgyoansimDunggeunmisoOTF-B" panose="02000703000000000000" pitchFamily="50" charset="-127"/>
                <a:ea typeface="HakgyoansimDunggeunmisoOTF-B" panose="02000703000000000000" pitchFamily="50" charset="-127"/>
              </a:endParaRP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6921499" y="3192137"/>
              <a:ext cx="2286818" cy="2550650"/>
              <a:chOff x="5728225" y="3192137"/>
              <a:chExt cx="2286818" cy="2550650"/>
            </a:xfrm>
          </p:grpSpPr>
          <p:sp>
            <p:nvSpPr>
              <p:cNvPr id="14" name="타원 13"/>
              <p:cNvSpPr/>
              <p:nvPr/>
            </p:nvSpPr>
            <p:spPr>
              <a:xfrm>
                <a:off x="5728225" y="3192137"/>
                <a:ext cx="2286818" cy="2286818"/>
              </a:xfrm>
              <a:prstGeom prst="ellipse">
                <a:avLst/>
              </a:prstGeom>
              <a:noFill/>
              <a:ln w="127000" cap="flat">
                <a:solidFill>
                  <a:srgbClr val="0B67B3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190358" y="3341104"/>
                <a:ext cx="1362552" cy="24016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16200" b="0" i="0" u="none" strike="noStrike" cap="none" spc="0" normalizeH="0" baseline="0" dirty="0" smtClean="0">
                    <a:ln>
                      <a:noFill/>
                    </a:ln>
                    <a:solidFill>
                      <a:srgbClr val="0B67B3"/>
                    </a:solidFill>
                    <a:effectLst/>
                    <a:uFillTx/>
                    <a:latin typeface="Sandoll 고딕NeoRound 07 Bd" panose="020B0600000101010101" pitchFamily="34" charset="-127"/>
                    <a:ea typeface="Sandoll 고딕NeoRound 07 Bd" panose="020B0600000101010101" pitchFamily="34" charset="-127"/>
                    <a:sym typeface="Canela Text Regular"/>
                  </a:rPr>
                  <a:t>1</a:t>
                </a:r>
                <a:endParaRPr kumimoji="0" lang="ko-KR" altLang="en-US" sz="16200" b="0" i="0" u="none" strike="noStrike" cap="none" spc="0" normalizeH="0" baseline="0" dirty="0">
                  <a:ln>
                    <a:noFill/>
                  </a:ln>
                  <a:solidFill>
                    <a:srgbClr val="0B67B3"/>
                  </a:solidFill>
                  <a:effectLst/>
                  <a:uFillTx/>
                  <a:latin typeface="Sandoll 고딕NeoRound 07 Bd" panose="020B0600000101010101" pitchFamily="34" charset="-127"/>
                  <a:ea typeface="Sandoll 고딕NeoRound 07 Bd" panose="020B0600000101010101" pitchFamily="34" charset="-127"/>
                  <a:sym typeface="Canela Text Regular"/>
                </a:endParaRPr>
              </a:p>
            </p:txBody>
          </p:sp>
        </p:grpSp>
      </p:grpSp>
      <p:grpSp>
        <p:nvGrpSpPr>
          <p:cNvPr id="12" name="그룹 11"/>
          <p:cNvGrpSpPr/>
          <p:nvPr/>
        </p:nvGrpSpPr>
        <p:grpSpPr>
          <a:xfrm>
            <a:off x="20152613" y="0"/>
            <a:ext cx="2250739" cy="2705100"/>
            <a:chOff x="19790663" y="0"/>
            <a:chExt cx="2250739" cy="2705100"/>
          </a:xfrm>
        </p:grpSpPr>
        <p:sp>
          <p:nvSpPr>
            <p:cNvPr id="17" name="직사각형 16"/>
            <p:cNvSpPr/>
            <p:nvPr/>
          </p:nvSpPr>
          <p:spPr>
            <a:xfrm>
              <a:off x="19792950" y="0"/>
              <a:ext cx="2247900" cy="2705100"/>
            </a:xfrm>
            <a:prstGeom prst="rect">
              <a:avLst/>
            </a:prstGeom>
            <a:solidFill>
              <a:srgbClr val="0B67B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8" name="이등변 삼각형 17"/>
            <p:cNvSpPr/>
            <p:nvPr/>
          </p:nvSpPr>
          <p:spPr>
            <a:xfrm>
              <a:off x="19790663" y="2057100"/>
              <a:ext cx="2250739" cy="648000"/>
            </a:xfrm>
            <a:prstGeom prst="triangl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9890911" y="245040"/>
              <a:ext cx="2050241" cy="17107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40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교과서</a:t>
              </a:r>
              <a:endParaRPr kumimoji="0" lang="en-US" altLang="ko-KR" sz="4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  <a:p>
              <a:pPr marL="0" marR="0" indent="0" algn="ctr" defTabSz="2438400" rtl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105</a:t>
              </a:r>
              <a:r>
                <a:rPr kumimoji="0" lang="ko-KR" altLang="en-US" sz="55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쪽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7650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3526552" y="4786880"/>
            <a:ext cx="17330897" cy="4142241"/>
            <a:chOff x="12593291" y="3822192"/>
            <a:chExt cx="17330897" cy="4142241"/>
          </a:xfrm>
        </p:grpSpPr>
        <p:sp>
          <p:nvSpPr>
            <p:cNvPr id="24" name="● 생명 탄생의 의미를 말할 수 있다.…"/>
            <p:cNvSpPr txBox="1"/>
            <p:nvPr/>
          </p:nvSpPr>
          <p:spPr>
            <a:xfrm>
              <a:off x="12593291" y="5247150"/>
              <a:ext cx="17330897" cy="271728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/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 변화가 무엇인지 설명할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 변화로부터 건강을 지키는 방법을 실천할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12783312" y="3822192"/>
              <a:ext cx="3622504" cy="1361478"/>
              <a:chOff x="12783312" y="3822192"/>
              <a:chExt cx="3622504" cy="1361478"/>
            </a:xfrm>
          </p:grpSpPr>
          <p:grpSp>
            <p:nvGrpSpPr>
              <p:cNvPr id="26" name="그룹 25"/>
              <p:cNvGrpSpPr/>
              <p:nvPr/>
            </p:nvGrpSpPr>
            <p:grpSpPr>
              <a:xfrm>
                <a:off x="12783312" y="3822192"/>
                <a:ext cx="3622504" cy="1361478"/>
                <a:chOff x="12783312" y="3822192"/>
                <a:chExt cx="2724912" cy="1024128"/>
              </a:xfrm>
              <a:solidFill>
                <a:srgbClr val="F39800"/>
              </a:solidFill>
            </p:grpSpPr>
            <p:sp>
              <p:nvSpPr>
                <p:cNvPr id="28" name="직사각형 27"/>
                <p:cNvSpPr/>
                <p:nvPr/>
              </p:nvSpPr>
              <p:spPr>
                <a:xfrm>
                  <a:off x="12783312" y="3822192"/>
                  <a:ext cx="2724912" cy="585216"/>
                </a:xfrm>
                <a:prstGeom prst="rect">
                  <a:avLst/>
                </a:prstGeom>
                <a:solidFill>
                  <a:srgbClr val="F398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33" name="이등변 삼각형 32"/>
                <p:cNvSpPr/>
                <p:nvPr/>
              </p:nvSpPr>
              <p:spPr>
                <a:xfrm rot="10800000">
                  <a:off x="12783312" y="4407408"/>
                  <a:ext cx="2724912" cy="438912"/>
                </a:xfrm>
                <a:prstGeom prst="triangle">
                  <a:avLst/>
                </a:prstGeom>
                <a:solidFill>
                  <a:srgbClr val="F398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sp>
            <p:nvSpPr>
              <p:cNvPr id="27" name="직사각형 26"/>
              <p:cNvSpPr/>
              <p:nvPr/>
            </p:nvSpPr>
            <p:spPr>
              <a:xfrm>
                <a:off x="13034120" y="3849380"/>
                <a:ext cx="3120887" cy="95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10000"/>
                  </a:lnSpc>
                  <a:defRPr sz="5100">
                    <a:solidFill>
                      <a:schemeClr val="accent3"/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pPr>
                <a:r>
                  <a:rPr lang="ko-KR" altLang="en-US" sz="55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학습목표</a:t>
                </a:r>
                <a:endParaRPr lang="ko-KR" altLang="en-US" sz="55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17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다음 그림을 보면서 떠오르는 것을 이야기해 보세요."/>
          <p:cNvSpPr txBox="1"/>
          <p:nvPr/>
        </p:nvSpPr>
        <p:spPr>
          <a:xfrm>
            <a:off x="4250606" y="744102"/>
            <a:ext cx="19212898" cy="2435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rPr lang="ko-KR" altLang="en-US" sz="5400" dirty="0"/>
              <a:t>해수면이 높아지는 이유는 무엇이며</a:t>
            </a:r>
            <a:r>
              <a:rPr lang="en-US" altLang="ko-KR" sz="5400" dirty="0"/>
              <a:t>, </a:t>
            </a:r>
            <a:r>
              <a:rPr lang="ko-KR" altLang="en-US" sz="5400" dirty="0"/>
              <a:t>기후 변화가 </a:t>
            </a:r>
            <a:r>
              <a:rPr lang="ko-KR" altLang="en-US" sz="5400" dirty="0" smtClean="0"/>
              <a:t>인류에게</a:t>
            </a:r>
            <a:r>
              <a:rPr lang="en-US" altLang="ko-KR" sz="5400" dirty="0"/>
              <a:t> </a:t>
            </a:r>
            <a:r>
              <a:rPr lang="ko-KR" altLang="en-US" sz="5400" dirty="0" smtClean="0"/>
              <a:t>미치는 </a:t>
            </a:r>
            <a:r>
              <a:rPr lang="ko-KR" altLang="en-US" sz="5400" dirty="0"/>
              <a:t>영향에 </a:t>
            </a:r>
            <a:r>
              <a:rPr lang="ko-KR" altLang="en-US" sz="5400" dirty="0" smtClean="0"/>
              <a:t>대해 이야기해 보세요</a:t>
            </a:r>
            <a:r>
              <a:rPr lang="en-US" altLang="ko-KR" sz="5400" dirty="0" smtClean="0"/>
              <a:t>.</a:t>
            </a:r>
            <a:endParaRPr sz="5400" dirty="0"/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312" y="3044412"/>
            <a:ext cx="12658051" cy="5155761"/>
          </a:xfrm>
          <a:prstGeom prst="rect">
            <a:avLst/>
          </a:prstGeom>
        </p:spPr>
      </p:pic>
      <p:pic>
        <p:nvPicPr>
          <p:cNvPr id="30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15" y="517736"/>
            <a:ext cx="2438749" cy="37250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" name="그룹 30"/>
          <p:cNvGrpSpPr/>
          <p:nvPr/>
        </p:nvGrpSpPr>
        <p:grpSpPr>
          <a:xfrm>
            <a:off x="4250606" y="8632064"/>
            <a:ext cx="17974706" cy="4247999"/>
            <a:chOff x="5901478" y="11439308"/>
            <a:chExt cx="13922600" cy="2841499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5901478" y="11439308"/>
              <a:ext cx="13922600" cy="2841499"/>
            </a:xfrm>
            <a:prstGeom prst="roundRect">
              <a:avLst/>
            </a:prstGeom>
            <a:solidFill>
              <a:srgbClr val="D4EAF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72618" y="11825204"/>
              <a:ext cx="13193139" cy="2069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지구 온난화로 인해 빙하와 극지방의 얼음이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녹아 바닷물의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양이 늘어나서 해수면이 높아지고 있어요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기후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변화는 건강에 해로움을 주고 자연 재해가 발생할 수 있어요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9100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7" name="가로로 말린 두루마리 모양 6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0B67B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066800" y="4646260"/>
            <a:ext cx="2214067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기온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눈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바람 따위의 대기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大氣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상태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이곳 </a:t>
            </a:r>
            <a:r>
              <a:rPr lang="ko-KR" altLang="en-US" sz="5500" b="1" dirty="0">
                <a:solidFill>
                  <a:srgbClr val="0B67B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는 농사짓기에 좋다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066800" y="2652868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0B67B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기후</a:t>
            </a:r>
            <a:endParaRPr lang="en-US" altLang="ko-KR" sz="5500" b="1" dirty="0" smtClean="0">
              <a:solidFill>
                <a:srgbClr val="0B67B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기운 기 </a:t>
            </a: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氣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기후 후 </a:t>
            </a: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候</a:t>
            </a:r>
            <a:endParaRPr lang="ko-KR" altLang="en-US" sz="5500" b="1" dirty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066799" y="9901012"/>
            <a:ext cx="2396265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궁극의 한계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사물이 진행하여 도달할 수 있는 최후의 단계나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지점을 이른다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solidFill>
                  <a:srgbClr val="0B67B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극한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상황까지 몰고 가다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066799" y="7907620"/>
            <a:ext cx="190679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0B67B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극한</a:t>
            </a:r>
            <a:endParaRPr lang="en-US" altLang="ko-KR" sz="5500" b="1" dirty="0" smtClean="0">
              <a:solidFill>
                <a:srgbClr val="0B67B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지극할 극 </a:t>
            </a: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極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한계 한 </a:t>
            </a: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限</a:t>
            </a:r>
            <a:endParaRPr lang="ko-KR" altLang="en-US" sz="5500" b="1" dirty="0">
              <a:solidFill>
                <a:srgbClr val="6DBA4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1223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7" name="가로로 말린 두루마리 모양 6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0B67B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1066800" y="7012942"/>
            <a:ext cx="22140672" cy="2483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대기 중에서 일어나는 물리적인 현상을 통틀어 이르는 말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유달리 추웠던 겨울이 가고 봄이 왔으나 </a:t>
            </a:r>
            <a:r>
              <a:rPr lang="ko-KR" altLang="en-US" sz="5500" b="1" dirty="0">
                <a:solidFill>
                  <a:srgbClr val="0B67B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기상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은 여전히 변덕스러웠다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066800" y="5019550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0B67B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</a:t>
            </a:r>
            <a:r>
              <a:rPr lang="ko-KR" altLang="en-US" sz="5500" b="1" dirty="0">
                <a:solidFill>
                  <a:srgbClr val="0B67B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</a:t>
            </a:r>
            <a:endParaRPr lang="en-US" altLang="ko-KR" sz="5500" b="1" dirty="0" smtClean="0">
              <a:solidFill>
                <a:srgbClr val="0B67B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기운 기 </a:t>
            </a: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氣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코끼리 상 </a:t>
            </a: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象</a:t>
            </a:r>
            <a:endParaRPr lang="ko-KR" altLang="en-US" sz="5500" b="1" dirty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18303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8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기후 변화를 알아보아요</a:t>
              </a:r>
              <a:endParaRPr lang="ko-KR" altLang="en-US" sz="5500" dirty="0"/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0" name="타원 19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0B67B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sp>
        <p:nvSpPr>
          <p:cNvPr id="27" name="모서리가 둥근 직사각형 26"/>
          <p:cNvSpPr/>
          <p:nvPr/>
        </p:nvSpPr>
        <p:spPr>
          <a:xfrm>
            <a:off x="1348525" y="4159624"/>
            <a:ext cx="2543686" cy="1362635"/>
          </a:xfrm>
          <a:prstGeom prst="roundRect">
            <a:avLst>
              <a:gd name="adj" fmla="val 41667"/>
            </a:avLst>
          </a:prstGeom>
          <a:solidFill>
            <a:srgbClr val="8DC55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28" name="생명의 탄생에는 소중한 의미가 담겨 있어요"/>
          <p:cNvSpPr txBox="1"/>
          <p:nvPr/>
        </p:nvSpPr>
        <p:spPr>
          <a:xfrm>
            <a:off x="1657808" y="4320733"/>
            <a:ext cx="1925120" cy="104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o-KR" altLang="en-US" sz="5500" dirty="0" smtClean="0">
                <a:solidFill>
                  <a:schemeClr val="bg1"/>
                </a:solidFill>
              </a:rPr>
              <a:t>날씨</a:t>
            </a:r>
            <a:endParaRPr lang="ko-KR" altLang="en-US" sz="5500" dirty="0">
              <a:solidFill>
                <a:schemeClr val="bg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201494" y="4159624"/>
            <a:ext cx="1937721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구름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바람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기온 등의 기상 상태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분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1~2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등 짧은 기간의 기상 상태를 가리킴</a:t>
            </a: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348525" y="8032067"/>
            <a:ext cx="2543686" cy="1362635"/>
          </a:xfrm>
          <a:prstGeom prst="roundRect">
            <a:avLst>
              <a:gd name="adj" fmla="val 41667"/>
            </a:avLst>
          </a:prstGeom>
          <a:solidFill>
            <a:srgbClr val="F297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31" name="생명의 탄생에는 소중한 의미가 담겨 있어요"/>
          <p:cNvSpPr txBox="1"/>
          <p:nvPr/>
        </p:nvSpPr>
        <p:spPr>
          <a:xfrm>
            <a:off x="1657808" y="8193176"/>
            <a:ext cx="1925120" cy="104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o-KR" altLang="en-US" sz="5500" dirty="0" smtClean="0">
                <a:solidFill>
                  <a:schemeClr val="bg1"/>
                </a:solidFill>
              </a:rPr>
              <a:t>기후</a:t>
            </a:r>
            <a:endParaRPr lang="ko-KR" altLang="en-US" sz="5500" dirty="0">
              <a:solidFill>
                <a:schemeClr val="bg1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201494" y="8032067"/>
            <a:ext cx="19377210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한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지역에서 오랜 기간 계속된 평균적 날씨 상태</a:t>
            </a:r>
          </a:p>
          <a:p>
            <a:pPr marL="685800" indent="-6858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비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구름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바람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기온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습도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기압 등 대기의 모든 특성을 총체적으로 가리킴</a:t>
            </a:r>
          </a:p>
        </p:txBody>
      </p:sp>
    </p:spTree>
    <p:extLst>
      <p:ext uri="{BB962C8B-B14F-4D97-AF65-F5344CB8AC3E}">
        <p14:creationId xmlns:p14="http://schemas.microsoft.com/office/powerpoint/2010/main" val="41330181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4109257" y="4751021"/>
            <a:ext cx="16165486" cy="4213959"/>
            <a:chOff x="12593291" y="3822192"/>
            <a:chExt cx="16165486" cy="4213959"/>
          </a:xfrm>
        </p:grpSpPr>
        <p:sp>
          <p:nvSpPr>
            <p:cNvPr id="18" name="● 생명 탄생의 의미를 말할 수 있다.…"/>
            <p:cNvSpPr txBox="1"/>
            <p:nvPr/>
          </p:nvSpPr>
          <p:spPr>
            <a:xfrm>
              <a:off x="12593291" y="5247150"/>
              <a:ext cx="16165486" cy="2789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50800" tIns="50800" rIns="50800" bIns="50800">
              <a:noAutofit/>
            </a:bodyPr>
            <a:lstStyle/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건강권의</a:t>
              </a: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의미를 말할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</a:p>
            <a:p>
              <a:pPr marL="914400" indent="-914400" algn="l">
                <a:lnSpc>
                  <a:spcPct val="150000"/>
                </a:lnSpc>
                <a:buAutoNum type="arabicPeriod"/>
              </a:pPr>
              <a:r>
                <a:rPr lang="ko-KR" altLang="en-US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상황에 맞는 의료 기관을 올바르게 선택할 수 있다</a:t>
              </a:r>
              <a:r>
                <a:rPr lang="en-US" altLang="ko-KR" sz="55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sz="55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12783312" y="3822192"/>
              <a:ext cx="3622504" cy="1361478"/>
              <a:chOff x="12783312" y="3822192"/>
              <a:chExt cx="3622504" cy="1361478"/>
            </a:xfrm>
          </p:grpSpPr>
          <p:grpSp>
            <p:nvGrpSpPr>
              <p:cNvPr id="20" name="그룹 19"/>
              <p:cNvGrpSpPr/>
              <p:nvPr/>
            </p:nvGrpSpPr>
            <p:grpSpPr>
              <a:xfrm>
                <a:off x="12783312" y="3822192"/>
                <a:ext cx="3622504" cy="1361478"/>
                <a:chOff x="12783312" y="3822192"/>
                <a:chExt cx="2724912" cy="1024128"/>
              </a:xfrm>
              <a:solidFill>
                <a:srgbClr val="F39800"/>
              </a:solidFill>
            </p:grpSpPr>
            <p:sp>
              <p:nvSpPr>
                <p:cNvPr id="22" name="직사각형 21"/>
                <p:cNvSpPr/>
                <p:nvPr/>
              </p:nvSpPr>
              <p:spPr>
                <a:xfrm>
                  <a:off x="12783312" y="3822192"/>
                  <a:ext cx="2724912" cy="585216"/>
                </a:xfrm>
                <a:prstGeom prst="rect">
                  <a:avLst/>
                </a:prstGeom>
                <a:solidFill>
                  <a:srgbClr val="F398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  <p:sp>
              <p:nvSpPr>
                <p:cNvPr id="23" name="이등변 삼각형 22"/>
                <p:cNvSpPr/>
                <p:nvPr/>
              </p:nvSpPr>
              <p:spPr>
                <a:xfrm rot="10800000">
                  <a:off x="12783312" y="4407408"/>
                  <a:ext cx="2724912" cy="438912"/>
                </a:xfrm>
                <a:prstGeom prst="triangle">
                  <a:avLst/>
                </a:prstGeom>
                <a:solidFill>
                  <a:srgbClr val="F398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11303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ko-KR" alt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Avenir Next Regular"/>
                    <a:ea typeface="Avenir Next Regular"/>
                    <a:cs typeface="Avenir Next Regular"/>
                    <a:sym typeface="Avenir Next Regular"/>
                  </a:endParaRPr>
                </a:p>
              </p:txBody>
            </p:sp>
          </p:grpSp>
          <p:sp>
            <p:nvSpPr>
              <p:cNvPr id="21" name="직사각형 20"/>
              <p:cNvSpPr/>
              <p:nvPr/>
            </p:nvSpPr>
            <p:spPr>
              <a:xfrm>
                <a:off x="13034120" y="3849380"/>
                <a:ext cx="3120887" cy="959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>
                  <a:lnSpc>
                    <a:spcPct val="110000"/>
                  </a:lnSpc>
                  <a:defRPr sz="5100">
                    <a:solidFill>
                      <a:schemeClr val="accent3"/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pPr>
                <a:r>
                  <a:rPr lang="ko-KR" altLang="en-US" sz="5500" b="1" dirty="0" smtClean="0">
                    <a:solidFill>
                      <a:schemeClr val="bg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학습목표</a:t>
                </a:r>
                <a:endParaRPr lang="ko-KR" altLang="en-US" sz="5500" b="1" dirty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78694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6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기후 변화에 대응해 건강을 지켜요</a:t>
              </a:r>
              <a:endParaRPr lang="ko-KR" altLang="en-US" sz="5500" dirty="0"/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19" name="타원 18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0B67B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21" name="그룹 20"/>
          <p:cNvGrpSpPr/>
          <p:nvPr/>
        </p:nvGrpSpPr>
        <p:grpSpPr>
          <a:xfrm>
            <a:off x="679013" y="2223505"/>
            <a:ext cx="6456894" cy="1055601"/>
            <a:chOff x="2294965" y="2727505"/>
            <a:chExt cx="5150539" cy="1055601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F29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err="1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온열</a:t>
              </a: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질환 대처하기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268" y="3624059"/>
            <a:ext cx="2620567" cy="4450018"/>
          </a:xfrm>
          <a:prstGeom prst="rect">
            <a:avLst/>
          </a:prstGeom>
        </p:spPr>
      </p:pic>
      <p:sp>
        <p:nvSpPr>
          <p:cNvPr id="24" name="생명의 탄생에는 소중한 의미가 담겨 있어요"/>
          <p:cNvSpPr txBox="1"/>
          <p:nvPr/>
        </p:nvSpPr>
        <p:spPr>
          <a:xfrm>
            <a:off x="4870950" y="5498329"/>
            <a:ext cx="5170955" cy="96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smtClean="0"/>
              <a:t>물을 자주 마시기</a:t>
            </a:r>
            <a:endParaRPr lang="ko-KR" altLang="en-US" sz="5500" dirty="0"/>
          </a:p>
        </p:txBody>
      </p:sp>
      <p:sp>
        <p:nvSpPr>
          <p:cNvPr id="26" name="생명의 탄생에는 소중한 의미가 담겨 있어요"/>
          <p:cNvSpPr txBox="1"/>
          <p:nvPr/>
        </p:nvSpPr>
        <p:spPr>
          <a:xfrm>
            <a:off x="16500561" y="5477972"/>
            <a:ext cx="5170955" cy="964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 smtClean="0"/>
              <a:t>체온 낮추기</a:t>
            </a:r>
            <a:endParaRPr lang="ko-KR" altLang="en-US" sz="55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7696" y="3624059"/>
            <a:ext cx="3681002" cy="3890799"/>
          </a:xfrm>
          <a:prstGeom prst="rect">
            <a:avLst/>
          </a:prstGeom>
        </p:spPr>
      </p:pic>
      <p:sp>
        <p:nvSpPr>
          <p:cNvPr id="29" name="생명의 탄생에는 소중한 의미가 담겨 있어요"/>
          <p:cNvSpPr txBox="1"/>
          <p:nvPr/>
        </p:nvSpPr>
        <p:spPr>
          <a:xfrm>
            <a:off x="4870950" y="9880923"/>
            <a:ext cx="5170955" cy="2016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smtClean="0"/>
              <a:t>더운 시간대에는 바깥 활동 줄이기</a:t>
            </a:r>
            <a:endParaRPr lang="ko-KR" altLang="en-US" sz="5500" dirty="0"/>
          </a:p>
        </p:txBody>
      </p:sp>
      <p:sp>
        <p:nvSpPr>
          <p:cNvPr id="30" name="생명의 탄생에는 소중한 의미가 담겨 있어요"/>
          <p:cNvSpPr txBox="1"/>
          <p:nvPr/>
        </p:nvSpPr>
        <p:spPr>
          <a:xfrm>
            <a:off x="16500561" y="9880923"/>
            <a:ext cx="5170955" cy="218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500" smtClean="0"/>
              <a:t>일기 예보 확인하기</a:t>
            </a:r>
            <a:endParaRPr lang="ko-KR" altLang="en-US" sz="55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924" y="9044382"/>
            <a:ext cx="3602953" cy="3410561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7696" y="8620444"/>
            <a:ext cx="3708500" cy="36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497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16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기후 변화에 대응해 건강을 지켜요</a:t>
              </a:r>
              <a:endParaRPr lang="ko-KR" altLang="en-US" sz="5500" dirty="0"/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19" name="타원 18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0B67B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21" name="그룹 20"/>
          <p:cNvGrpSpPr/>
          <p:nvPr/>
        </p:nvGrpSpPr>
        <p:grpSpPr>
          <a:xfrm>
            <a:off x="679013" y="2223505"/>
            <a:ext cx="6456894" cy="1055601"/>
            <a:chOff x="2294965" y="2727505"/>
            <a:chExt cx="5150539" cy="1055601"/>
          </a:xfrm>
        </p:grpSpPr>
        <p:sp>
          <p:nvSpPr>
            <p:cNvPr id="22" name="모서리가 둥근 직사각형 21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22A0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한랭 질환 대처하기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24" name="생명의 탄생에는 소중한 의미가 담겨 있어요"/>
          <p:cNvSpPr txBox="1"/>
          <p:nvPr/>
        </p:nvSpPr>
        <p:spPr>
          <a:xfrm>
            <a:off x="4870949" y="3935904"/>
            <a:ext cx="8152271" cy="412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5500" dirty="0" smtClean="0"/>
              <a:t>&lt;</a:t>
            </a:r>
            <a:r>
              <a:rPr lang="ko-KR" altLang="en-US" sz="5500" dirty="0" smtClean="0"/>
              <a:t>생활 습관</a:t>
            </a:r>
            <a:r>
              <a:rPr lang="en-US" altLang="ko-KR" sz="5500" dirty="0"/>
              <a:t>&gt;</a:t>
            </a:r>
            <a:endParaRPr lang="en-US" altLang="ko-KR" sz="5500" dirty="0" smtClean="0"/>
          </a:p>
          <a:p>
            <a:pPr>
              <a:lnSpc>
                <a:spcPct val="120000"/>
              </a:lnSpc>
            </a:pPr>
            <a:r>
              <a:rPr lang="ko-KR" altLang="en-US" sz="5500" dirty="0"/>
              <a:t>가벼운 실내 운동</a:t>
            </a:r>
            <a:r>
              <a:rPr lang="en-US" altLang="ko-KR" sz="5500" dirty="0"/>
              <a:t>,</a:t>
            </a:r>
          </a:p>
          <a:p>
            <a:pPr>
              <a:lnSpc>
                <a:spcPct val="120000"/>
              </a:lnSpc>
            </a:pPr>
            <a:r>
              <a:rPr lang="ko-KR" altLang="en-US" sz="5500" dirty="0"/>
              <a:t>적절한 수분 섭취</a:t>
            </a:r>
            <a:r>
              <a:rPr lang="en-US" altLang="ko-KR" sz="5500" dirty="0"/>
              <a:t>,</a:t>
            </a:r>
          </a:p>
          <a:p>
            <a:pPr>
              <a:lnSpc>
                <a:spcPct val="120000"/>
              </a:lnSpc>
            </a:pPr>
            <a:r>
              <a:rPr lang="ko-KR" altLang="en-US" sz="5500" dirty="0"/>
              <a:t>영양이 골고루 담긴 식사</a:t>
            </a:r>
          </a:p>
        </p:txBody>
      </p:sp>
      <p:sp>
        <p:nvSpPr>
          <p:cNvPr id="26" name="생명의 탄생에는 소중한 의미가 담겨 있어요"/>
          <p:cNvSpPr txBox="1"/>
          <p:nvPr/>
        </p:nvSpPr>
        <p:spPr>
          <a:xfrm>
            <a:off x="17161979" y="3935905"/>
            <a:ext cx="6648280" cy="3576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5500" dirty="0" smtClean="0"/>
              <a:t>&lt;</a:t>
            </a:r>
            <a:r>
              <a:rPr lang="ko-KR" altLang="en-US" sz="5500" dirty="0" smtClean="0"/>
              <a:t>실내 환경</a:t>
            </a:r>
            <a:r>
              <a:rPr lang="en-US" altLang="ko-KR" sz="5500" dirty="0" smtClean="0"/>
              <a:t>&gt;</a:t>
            </a:r>
          </a:p>
          <a:p>
            <a:pPr>
              <a:lnSpc>
                <a:spcPct val="100000"/>
              </a:lnSpc>
            </a:pPr>
            <a:r>
              <a:rPr lang="ko-KR" altLang="en-US" sz="5500" dirty="0" smtClean="0"/>
              <a:t>겨울철 </a:t>
            </a:r>
            <a:r>
              <a:rPr lang="ko-KR" altLang="en-US" sz="5500" dirty="0"/>
              <a:t>실내 적정</a:t>
            </a:r>
          </a:p>
          <a:p>
            <a:pPr>
              <a:lnSpc>
                <a:spcPct val="100000"/>
              </a:lnSpc>
            </a:pPr>
            <a:r>
              <a:rPr lang="ko-KR" altLang="en-US" sz="5500" dirty="0"/>
              <a:t>온도</a:t>
            </a:r>
            <a:r>
              <a:rPr lang="en-US" altLang="ko-KR" sz="5500" dirty="0"/>
              <a:t>(18~20</a:t>
            </a:r>
            <a:r>
              <a:rPr lang="ko-KR" altLang="en-US" sz="5500" dirty="0"/>
              <a:t>도</a:t>
            </a:r>
            <a:r>
              <a:rPr lang="en-US" altLang="ko-KR" sz="5500" dirty="0"/>
              <a:t>)</a:t>
            </a:r>
            <a:r>
              <a:rPr lang="ko-KR" altLang="en-US" sz="5500" dirty="0" smtClean="0"/>
              <a:t>와 습도</a:t>
            </a:r>
            <a:r>
              <a:rPr lang="en-US" altLang="ko-KR" sz="5500" dirty="0"/>
              <a:t>(40~60%) </a:t>
            </a:r>
            <a:r>
              <a:rPr lang="ko-KR" altLang="en-US" sz="5500" dirty="0"/>
              <a:t>유지</a:t>
            </a:r>
          </a:p>
        </p:txBody>
      </p:sp>
      <p:sp>
        <p:nvSpPr>
          <p:cNvPr id="29" name="생명의 탄생에는 소중한 의미가 담겨 있어요"/>
          <p:cNvSpPr txBox="1"/>
          <p:nvPr/>
        </p:nvSpPr>
        <p:spPr>
          <a:xfrm>
            <a:off x="4870950" y="9010999"/>
            <a:ext cx="7446556" cy="3298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5400" dirty="0" smtClean="0"/>
              <a:t>&lt;</a:t>
            </a:r>
            <a:r>
              <a:rPr lang="ko-KR" altLang="en-US" sz="5400" dirty="0" smtClean="0"/>
              <a:t>외출</a:t>
            </a:r>
            <a:r>
              <a:rPr lang="en-US" altLang="ko-KR" sz="5400" dirty="0"/>
              <a:t> </a:t>
            </a:r>
            <a:r>
              <a:rPr lang="ko-KR" altLang="en-US" sz="5400" dirty="0" smtClean="0"/>
              <a:t>전</a:t>
            </a:r>
            <a:r>
              <a:rPr lang="en-US" altLang="ko-KR" sz="5400" dirty="0" smtClean="0"/>
              <a:t>&gt;</a:t>
            </a:r>
          </a:p>
          <a:p>
            <a:pPr>
              <a:lnSpc>
                <a:spcPct val="120000"/>
              </a:lnSpc>
            </a:pPr>
            <a:r>
              <a:rPr lang="ko-KR" altLang="en-US" sz="5400" dirty="0" smtClean="0"/>
              <a:t>체감 </a:t>
            </a:r>
            <a:r>
              <a:rPr lang="ko-KR" altLang="en-US" sz="5400" dirty="0"/>
              <a:t>온도 확인</a:t>
            </a:r>
            <a:r>
              <a:rPr lang="en-US" altLang="ko-KR" sz="5400" dirty="0" smtClean="0"/>
              <a:t>, </a:t>
            </a:r>
            <a:r>
              <a:rPr lang="ko-KR" altLang="en-US" sz="5400" dirty="0" smtClean="0"/>
              <a:t>날씨가 </a:t>
            </a:r>
            <a:r>
              <a:rPr lang="ko-KR" altLang="en-US" sz="5400" dirty="0"/>
              <a:t>추울 </a:t>
            </a:r>
            <a:r>
              <a:rPr lang="ko-KR" altLang="en-US" sz="5400" dirty="0" smtClean="0"/>
              <a:t>경우 야외 </a:t>
            </a:r>
            <a:r>
              <a:rPr lang="ko-KR" altLang="en-US" sz="5400" dirty="0"/>
              <a:t>활동 자제</a:t>
            </a:r>
          </a:p>
        </p:txBody>
      </p:sp>
      <p:sp>
        <p:nvSpPr>
          <p:cNvPr id="30" name="생명의 탄생에는 소중한 의미가 담겨 있어요"/>
          <p:cNvSpPr txBox="1"/>
          <p:nvPr/>
        </p:nvSpPr>
        <p:spPr>
          <a:xfrm>
            <a:off x="17161978" y="9010998"/>
            <a:ext cx="6863433" cy="3987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ko-KR" sz="5400" dirty="0" smtClean="0"/>
              <a:t>&lt;</a:t>
            </a:r>
            <a:r>
              <a:rPr lang="ko-KR" altLang="en-US" sz="5400" dirty="0" smtClean="0"/>
              <a:t>외출 시</a:t>
            </a:r>
            <a:r>
              <a:rPr lang="en-US" altLang="ko-KR" sz="5400" dirty="0" smtClean="0"/>
              <a:t>&gt;</a:t>
            </a:r>
          </a:p>
          <a:p>
            <a:pPr>
              <a:lnSpc>
                <a:spcPct val="120000"/>
              </a:lnSpc>
            </a:pPr>
            <a:r>
              <a:rPr lang="ko-KR" altLang="en-US" sz="5400" dirty="0" smtClean="0"/>
              <a:t>따뜻한 </a:t>
            </a:r>
            <a:r>
              <a:rPr lang="ko-KR" altLang="en-US" sz="5400" dirty="0"/>
              <a:t>옷</a:t>
            </a:r>
            <a:r>
              <a:rPr lang="en-US" altLang="ko-KR" sz="5400" dirty="0"/>
              <a:t>, </a:t>
            </a:r>
            <a:r>
              <a:rPr lang="ko-KR" altLang="en-US" sz="5400" dirty="0"/>
              <a:t>장갑</a:t>
            </a:r>
            <a:r>
              <a:rPr lang="en-US" altLang="ko-KR" sz="5400" dirty="0" smtClean="0"/>
              <a:t>, </a:t>
            </a:r>
            <a:r>
              <a:rPr lang="ko-KR" altLang="en-US" sz="5400" dirty="0" smtClean="0"/>
              <a:t>목도리</a:t>
            </a:r>
            <a:r>
              <a:rPr lang="en-US" altLang="ko-KR" sz="5400" dirty="0" smtClean="0"/>
              <a:t>, </a:t>
            </a:r>
            <a:r>
              <a:rPr lang="ko-KR" altLang="en-US" sz="5400" dirty="0" smtClean="0"/>
              <a:t>모자</a:t>
            </a:r>
            <a:r>
              <a:rPr lang="en-US" altLang="ko-KR" sz="5400" dirty="0"/>
              <a:t>, </a:t>
            </a:r>
            <a:r>
              <a:rPr lang="ko-KR" altLang="en-US" sz="5400" dirty="0"/>
              <a:t>마스크 착용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676" y="4627695"/>
            <a:ext cx="3811201" cy="274618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78" y="9297616"/>
            <a:ext cx="2863758" cy="290409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00424" y="4249162"/>
            <a:ext cx="3576484" cy="312471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72409" y="8662114"/>
            <a:ext cx="2764530" cy="340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01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모서리가 둥근 직사각형 122"/>
          <p:cNvSpPr/>
          <p:nvPr/>
        </p:nvSpPr>
        <p:spPr>
          <a:xfrm>
            <a:off x="1675248" y="6723371"/>
            <a:ext cx="20856865" cy="6095109"/>
          </a:xfrm>
          <a:prstGeom prst="roundRect">
            <a:avLst>
              <a:gd name="adj" fmla="val 7197"/>
            </a:avLst>
          </a:prstGeom>
          <a:solidFill>
            <a:srgbClr val="FFF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2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부모님께 감사 편지 쓰기"/>
          <p:cNvSpPr txBox="1"/>
          <p:nvPr/>
        </p:nvSpPr>
        <p:spPr>
          <a:xfrm>
            <a:off x="4571999" y="484984"/>
            <a:ext cx="9574308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 err="1"/>
              <a:t>온열</a:t>
            </a:r>
            <a:r>
              <a:rPr lang="en-US" altLang="ko-KR" sz="5500" dirty="0"/>
              <a:t>·</a:t>
            </a:r>
            <a:r>
              <a:rPr lang="ko-KR" altLang="en-US" sz="5500" dirty="0"/>
              <a:t>한랭 질환 응급 조치 방법</a:t>
            </a:r>
          </a:p>
        </p:txBody>
      </p:sp>
      <p:grpSp>
        <p:nvGrpSpPr>
          <p:cNvPr id="84" name="그룹 83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85" name="그룹 84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87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88" name="직사각형 87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86" name="직사각형 85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36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89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142144"/>
            <a:ext cx="1585488" cy="1782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72310" y="1973631"/>
            <a:ext cx="1191203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세상에서 나를 가장 사랑하고 정성껏 키워 주시는 부모님께 감사한 마음을 담아 편지를 써 보세요."/>
          <p:cNvSpPr txBox="1"/>
          <p:nvPr/>
        </p:nvSpPr>
        <p:spPr>
          <a:xfrm>
            <a:off x="3021434" y="1712485"/>
            <a:ext cx="17645304" cy="2034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400" dirty="0" err="1"/>
              <a:t>온열</a:t>
            </a:r>
            <a:r>
              <a:rPr lang="ko-KR" altLang="en-US" sz="5400" dirty="0"/>
              <a:t> 질환 응급 조치 방법 중 보기를 참고하여 아래 빈칸을 채워 보세요</a:t>
            </a:r>
            <a:r>
              <a:rPr lang="en-US" altLang="ko-KR" sz="5400" dirty="0"/>
              <a:t>.</a:t>
            </a:r>
            <a:endParaRPr lang="ko-KR" altLang="en-US" sz="5400" dirty="0"/>
          </a:p>
        </p:txBody>
      </p:sp>
      <p:grpSp>
        <p:nvGrpSpPr>
          <p:cNvPr id="4" name="그룹 3"/>
          <p:cNvGrpSpPr/>
          <p:nvPr/>
        </p:nvGrpSpPr>
        <p:grpSpPr>
          <a:xfrm>
            <a:off x="1652719" y="4040697"/>
            <a:ext cx="13820363" cy="1716276"/>
            <a:chOff x="1652719" y="3681716"/>
            <a:chExt cx="13820363" cy="1716276"/>
          </a:xfrm>
        </p:grpSpPr>
        <p:sp>
          <p:nvSpPr>
            <p:cNvPr id="180" name="모서리가 둥근 직사각형 179"/>
            <p:cNvSpPr/>
            <p:nvPr/>
          </p:nvSpPr>
          <p:spPr>
            <a:xfrm>
              <a:off x="2570591" y="3681716"/>
              <a:ext cx="12902491" cy="17162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cap="flat">
              <a:solidFill>
                <a:srgbClr val="B79FCB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181" name="그룹 180"/>
            <p:cNvGrpSpPr/>
            <p:nvPr/>
          </p:nvGrpSpPr>
          <p:grpSpPr>
            <a:xfrm>
              <a:off x="1652719" y="3905039"/>
              <a:ext cx="2107189" cy="1285716"/>
              <a:chOff x="3636345" y="5350134"/>
              <a:chExt cx="2107189" cy="1285716"/>
            </a:xfrm>
          </p:grpSpPr>
          <p:sp>
            <p:nvSpPr>
              <p:cNvPr id="182" name="모서리가 둥근 직사각형 181"/>
              <p:cNvSpPr/>
              <p:nvPr/>
            </p:nvSpPr>
            <p:spPr>
              <a:xfrm>
                <a:off x="3636345" y="5350134"/>
                <a:ext cx="2107189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B79FCB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3834293" y="5573418"/>
                <a:ext cx="1663538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보기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grpSp>
          <p:nvGrpSpPr>
            <p:cNvPr id="184" name="그룹 183"/>
            <p:cNvGrpSpPr/>
            <p:nvPr/>
          </p:nvGrpSpPr>
          <p:grpSpPr>
            <a:xfrm>
              <a:off x="4169663" y="3905039"/>
              <a:ext cx="3184016" cy="1285716"/>
              <a:chOff x="4120257" y="5161791"/>
              <a:chExt cx="3184016" cy="1285716"/>
            </a:xfrm>
          </p:grpSpPr>
          <p:sp>
            <p:nvSpPr>
              <p:cNvPr id="185" name="모서리가 둥근 직사각형 184"/>
              <p:cNvSpPr/>
              <p:nvPr/>
            </p:nvSpPr>
            <p:spPr>
              <a:xfrm>
                <a:off x="4120257" y="5161791"/>
                <a:ext cx="3184016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86" name="01 성의 발달"/>
              <p:cNvSpPr txBox="1"/>
              <p:nvPr/>
            </p:nvSpPr>
            <p:spPr>
              <a:xfrm>
                <a:off x="4378627" y="5294111"/>
                <a:ext cx="269933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ko-KR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119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187" name="그룹 186"/>
            <p:cNvGrpSpPr/>
            <p:nvPr/>
          </p:nvGrpSpPr>
          <p:grpSpPr>
            <a:xfrm>
              <a:off x="7612049" y="3914262"/>
              <a:ext cx="3184016" cy="1285716"/>
              <a:chOff x="4272657" y="5171014"/>
              <a:chExt cx="3184016" cy="1285716"/>
            </a:xfrm>
          </p:grpSpPr>
          <p:sp>
            <p:nvSpPr>
              <p:cNvPr id="188" name="모서리가 둥근 직사각형 187"/>
              <p:cNvSpPr/>
              <p:nvPr/>
            </p:nvSpPr>
            <p:spPr>
              <a:xfrm>
                <a:off x="4272657" y="5171014"/>
                <a:ext cx="3184016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89" name="01 성의 발달"/>
              <p:cNvSpPr txBox="1"/>
              <p:nvPr/>
            </p:nvSpPr>
            <p:spPr>
              <a:xfrm>
                <a:off x="4531027" y="5303334"/>
                <a:ext cx="269933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시원한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190" name="그룹 189"/>
            <p:cNvGrpSpPr/>
            <p:nvPr/>
          </p:nvGrpSpPr>
          <p:grpSpPr>
            <a:xfrm>
              <a:off x="11054435" y="3914262"/>
              <a:ext cx="3184016" cy="1285716"/>
              <a:chOff x="4120257" y="5161791"/>
              <a:chExt cx="3184016" cy="1285716"/>
            </a:xfrm>
          </p:grpSpPr>
          <p:sp>
            <p:nvSpPr>
              <p:cNvPr id="191" name="모서리가 둥근 직사각형 190"/>
              <p:cNvSpPr/>
              <p:nvPr/>
            </p:nvSpPr>
            <p:spPr>
              <a:xfrm>
                <a:off x="4120257" y="5161791"/>
                <a:ext cx="3184016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92" name="01 성의 발달"/>
              <p:cNvSpPr txBox="1"/>
              <p:nvPr/>
            </p:nvSpPr>
            <p:spPr>
              <a:xfrm>
                <a:off x="4378627" y="5294111"/>
                <a:ext cx="269933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수분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193" name="그룹 192"/>
          <p:cNvGrpSpPr/>
          <p:nvPr/>
        </p:nvGrpSpPr>
        <p:grpSpPr>
          <a:xfrm>
            <a:off x="1671493" y="6133607"/>
            <a:ext cx="6456894" cy="1055601"/>
            <a:chOff x="2294965" y="2727505"/>
            <a:chExt cx="5150539" cy="1055601"/>
          </a:xfrm>
        </p:grpSpPr>
        <p:sp>
          <p:nvSpPr>
            <p:cNvPr id="194" name="모서리가 둥근 직사각형 193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>
                <a:gd name="adj" fmla="val 50000"/>
              </a:avLst>
            </a:prstGeom>
            <a:solidFill>
              <a:srgbClr val="F29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의식이 있는 경우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223982" y="9486949"/>
            <a:ext cx="1080000" cy="1107609"/>
            <a:chOff x="3084574" y="6140412"/>
            <a:chExt cx="1080000" cy="1107609"/>
          </a:xfrm>
        </p:grpSpPr>
        <p:sp>
          <p:nvSpPr>
            <p:cNvPr id="196" name="타원 195"/>
            <p:cNvSpPr/>
            <p:nvPr/>
          </p:nvSpPr>
          <p:spPr>
            <a:xfrm>
              <a:off x="3084574" y="6168021"/>
              <a:ext cx="1080000" cy="1080000"/>
            </a:xfrm>
            <a:prstGeom prst="ellipse">
              <a:avLst/>
            </a:prstGeom>
            <a:solidFill>
              <a:srgbClr val="F2ECF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7" name="01 성의 발달"/>
            <p:cNvSpPr txBox="1"/>
            <p:nvPr/>
          </p:nvSpPr>
          <p:spPr>
            <a:xfrm>
              <a:off x="3339620" y="6140412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2358767" y="8063678"/>
            <a:ext cx="19728981" cy="961533"/>
            <a:chOff x="2358767" y="7699673"/>
            <a:chExt cx="19728981" cy="961533"/>
          </a:xfrm>
        </p:grpSpPr>
        <p:sp>
          <p:nvSpPr>
            <p:cNvPr id="198" name="직사각형 197"/>
            <p:cNvSpPr/>
            <p:nvPr/>
          </p:nvSpPr>
          <p:spPr>
            <a:xfrm>
              <a:off x="2358767" y="7820976"/>
              <a:ext cx="5779147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시원한 장소로 이동</a:t>
              </a:r>
            </a:p>
          </p:txBody>
        </p:sp>
        <p:sp>
          <p:nvSpPr>
            <p:cNvPr id="200" name="아래쪽 화살표 199"/>
            <p:cNvSpPr/>
            <p:nvPr/>
          </p:nvSpPr>
          <p:spPr>
            <a:xfrm rot="16200000">
              <a:off x="8773347" y="7583083"/>
              <a:ext cx="938149" cy="1171329"/>
            </a:xfrm>
            <a:prstGeom prst="downArrow">
              <a:avLst/>
            </a:prstGeom>
            <a:solidFill>
              <a:srgbClr val="FCC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직사각형 200"/>
            <p:cNvSpPr/>
            <p:nvPr/>
          </p:nvSpPr>
          <p:spPr>
            <a:xfrm>
              <a:off x="10100171" y="7820976"/>
              <a:ext cx="11987577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옷을 헐렁하게 하고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몸을 시원하게 한다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02" name="그룹 201"/>
          <p:cNvGrpSpPr/>
          <p:nvPr/>
        </p:nvGrpSpPr>
        <p:grpSpPr>
          <a:xfrm>
            <a:off x="5541424" y="9500753"/>
            <a:ext cx="1080000" cy="1107609"/>
            <a:chOff x="3084574" y="6140412"/>
            <a:chExt cx="1080000" cy="1107609"/>
          </a:xfrm>
        </p:grpSpPr>
        <p:sp>
          <p:nvSpPr>
            <p:cNvPr id="203" name="타원 202"/>
            <p:cNvSpPr/>
            <p:nvPr/>
          </p:nvSpPr>
          <p:spPr>
            <a:xfrm>
              <a:off x="3084574" y="6168021"/>
              <a:ext cx="1080000" cy="1080000"/>
            </a:xfrm>
            <a:prstGeom prst="ellipse">
              <a:avLst/>
            </a:prstGeom>
            <a:solidFill>
              <a:srgbClr val="F2ECF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04" name="01 성의 발달"/>
            <p:cNvSpPr txBox="1"/>
            <p:nvPr/>
          </p:nvSpPr>
          <p:spPr>
            <a:xfrm>
              <a:off x="3339620" y="6140412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분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05" name="직사각형 204"/>
          <p:cNvSpPr/>
          <p:nvPr/>
        </p:nvSpPr>
        <p:spPr>
          <a:xfrm>
            <a:off x="6768994" y="9626431"/>
            <a:ext cx="1486304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섭취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6" name="아래쪽 화살표 205"/>
          <p:cNvSpPr/>
          <p:nvPr/>
        </p:nvSpPr>
        <p:spPr>
          <a:xfrm rot="16200000">
            <a:off x="8773347" y="9447451"/>
            <a:ext cx="938149" cy="1171329"/>
          </a:xfrm>
          <a:prstGeom prst="downArrow">
            <a:avLst/>
          </a:prstGeom>
          <a:solidFill>
            <a:srgbClr val="FCC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직사각형 206"/>
          <p:cNvSpPr/>
          <p:nvPr/>
        </p:nvSpPr>
        <p:spPr>
          <a:xfrm>
            <a:off x="2382261" y="11198537"/>
            <a:ext cx="6183103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개선되지 않을 경우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08" name="그룹 207"/>
          <p:cNvGrpSpPr/>
          <p:nvPr/>
        </p:nvGrpSpPr>
        <p:grpSpPr>
          <a:xfrm>
            <a:off x="8538389" y="11031486"/>
            <a:ext cx="1080000" cy="1107609"/>
            <a:chOff x="3084574" y="6140412"/>
            <a:chExt cx="1080000" cy="1107609"/>
          </a:xfrm>
        </p:grpSpPr>
        <p:sp>
          <p:nvSpPr>
            <p:cNvPr id="209" name="타원 208"/>
            <p:cNvSpPr/>
            <p:nvPr/>
          </p:nvSpPr>
          <p:spPr>
            <a:xfrm>
              <a:off x="3084574" y="6168021"/>
              <a:ext cx="1080000" cy="1080000"/>
            </a:xfrm>
            <a:prstGeom prst="ellipse">
              <a:avLst/>
            </a:prstGeom>
            <a:solidFill>
              <a:srgbClr val="F2ECF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10" name="01 성의 발달"/>
            <p:cNvSpPr txBox="1"/>
            <p:nvPr/>
          </p:nvSpPr>
          <p:spPr>
            <a:xfrm>
              <a:off x="3339620" y="6140412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11" name="그룹 210"/>
          <p:cNvGrpSpPr/>
          <p:nvPr/>
        </p:nvGrpSpPr>
        <p:grpSpPr>
          <a:xfrm>
            <a:off x="9855831" y="11045290"/>
            <a:ext cx="1080000" cy="1107609"/>
            <a:chOff x="3084574" y="6140412"/>
            <a:chExt cx="1080000" cy="1107609"/>
          </a:xfrm>
        </p:grpSpPr>
        <p:sp>
          <p:nvSpPr>
            <p:cNvPr id="212" name="타원 211"/>
            <p:cNvSpPr/>
            <p:nvPr/>
          </p:nvSpPr>
          <p:spPr>
            <a:xfrm>
              <a:off x="3084574" y="6168021"/>
              <a:ext cx="1080000" cy="1080000"/>
            </a:xfrm>
            <a:prstGeom prst="ellipse">
              <a:avLst/>
            </a:prstGeom>
            <a:solidFill>
              <a:srgbClr val="F2ECF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13" name="01 성의 발달"/>
            <p:cNvSpPr txBox="1"/>
            <p:nvPr/>
          </p:nvSpPr>
          <p:spPr>
            <a:xfrm>
              <a:off x="3339620" y="6140412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14" name="그룹 213"/>
          <p:cNvGrpSpPr/>
          <p:nvPr/>
        </p:nvGrpSpPr>
        <p:grpSpPr>
          <a:xfrm>
            <a:off x="11173273" y="11054451"/>
            <a:ext cx="1080000" cy="1107609"/>
            <a:chOff x="3084574" y="6140412"/>
            <a:chExt cx="1080000" cy="1107609"/>
          </a:xfrm>
        </p:grpSpPr>
        <p:sp>
          <p:nvSpPr>
            <p:cNvPr id="215" name="타원 214"/>
            <p:cNvSpPr/>
            <p:nvPr/>
          </p:nvSpPr>
          <p:spPr>
            <a:xfrm>
              <a:off x="3084574" y="6168021"/>
              <a:ext cx="1080000" cy="1080000"/>
            </a:xfrm>
            <a:prstGeom prst="ellipse">
              <a:avLst/>
            </a:prstGeom>
            <a:solidFill>
              <a:srgbClr val="F2ECF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16" name="01 성의 발달"/>
            <p:cNvSpPr txBox="1"/>
            <p:nvPr/>
          </p:nvSpPr>
          <p:spPr>
            <a:xfrm>
              <a:off x="3339620" y="6140412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9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17" name="직사각형 216"/>
          <p:cNvSpPr/>
          <p:nvPr/>
        </p:nvSpPr>
        <p:spPr>
          <a:xfrm>
            <a:off x="12403711" y="11192784"/>
            <a:ext cx="3632726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ko-KR" altLang="en-US" sz="5400" b="1" dirty="0" err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구급대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요청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8" name="아래쪽 화살표 217"/>
          <p:cNvSpPr/>
          <p:nvPr/>
        </p:nvSpPr>
        <p:spPr>
          <a:xfrm rot="16200000">
            <a:off x="2620014" y="9435319"/>
            <a:ext cx="938149" cy="1171329"/>
          </a:xfrm>
          <a:prstGeom prst="downArrow">
            <a:avLst/>
          </a:prstGeom>
          <a:solidFill>
            <a:srgbClr val="FCC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65503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모서리가 둥근 직사각형 122"/>
          <p:cNvSpPr/>
          <p:nvPr/>
        </p:nvSpPr>
        <p:spPr>
          <a:xfrm>
            <a:off x="1675248" y="5671461"/>
            <a:ext cx="20856865" cy="6095109"/>
          </a:xfrm>
          <a:prstGeom prst="roundRect">
            <a:avLst>
              <a:gd name="adj" fmla="val 7197"/>
            </a:avLst>
          </a:prstGeom>
          <a:solidFill>
            <a:srgbClr val="EBF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2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부모님께 감사 편지 쓰기"/>
          <p:cNvSpPr txBox="1"/>
          <p:nvPr/>
        </p:nvSpPr>
        <p:spPr>
          <a:xfrm>
            <a:off x="4571999" y="484984"/>
            <a:ext cx="9574308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 err="1"/>
              <a:t>온열</a:t>
            </a:r>
            <a:r>
              <a:rPr lang="en-US" altLang="ko-KR" sz="5500" dirty="0"/>
              <a:t>·</a:t>
            </a:r>
            <a:r>
              <a:rPr lang="ko-KR" altLang="en-US" sz="5500" dirty="0"/>
              <a:t>한랭 질환 응급 조치 방법</a:t>
            </a:r>
          </a:p>
        </p:txBody>
      </p:sp>
      <p:grpSp>
        <p:nvGrpSpPr>
          <p:cNvPr id="84" name="그룹 83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85" name="그룹 84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87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88" name="직사각형 87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86" name="직사각형 85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36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89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142144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그룹 3"/>
          <p:cNvGrpSpPr/>
          <p:nvPr/>
        </p:nvGrpSpPr>
        <p:grpSpPr>
          <a:xfrm>
            <a:off x="1652719" y="2732793"/>
            <a:ext cx="13820363" cy="1716276"/>
            <a:chOff x="1652719" y="3681716"/>
            <a:chExt cx="13820363" cy="1716276"/>
          </a:xfrm>
        </p:grpSpPr>
        <p:sp>
          <p:nvSpPr>
            <p:cNvPr id="180" name="모서리가 둥근 직사각형 179"/>
            <p:cNvSpPr/>
            <p:nvPr/>
          </p:nvSpPr>
          <p:spPr>
            <a:xfrm>
              <a:off x="2570591" y="3681716"/>
              <a:ext cx="12902491" cy="17162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cap="flat">
              <a:solidFill>
                <a:srgbClr val="B79FCB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181" name="그룹 180"/>
            <p:cNvGrpSpPr/>
            <p:nvPr/>
          </p:nvGrpSpPr>
          <p:grpSpPr>
            <a:xfrm>
              <a:off x="1652719" y="3905039"/>
              <a:ext cx="2107189" cy="1285716"/>
              <a:chOff x="3636345" y="5350134"/>
              <a:chExt cx="2107189" cy="1285716"/>
            </a:xfrm>
          </p:grpSpPr>
          <p:sp>
            <p:nvSpPr>
              <p:cNvPr id="182" name="모서리가 둥근 직사각형 181"/>
              <p:cNvSpPr/>
              <p:nvPr/>
            </p:nvSpPr>
            <p:spPr>
              <a:xfrm>
                <a:off x="3636345" y="5350134"/>
                <a:ext cx="2107189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B79FCB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3834293" y="5573418"/>
                <a:ext cx="1663538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보기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grpSp>
          <p:nvGrpSpPr>
            <p:cNvPr id="184" name="그룹 183"/>
            <p:cNvGrpSpPr/>
            <p:nvPr/>
          </p:nvGrpSpPr>
          <p:grpSpPr>
            <a:xfrm>
              <a:off x="4169663" y="3905039"/>
              <a:ext cx="3184016" cy="1285716"/>
              <a:chOff x="4120257" y="5161791"/>
              <a:chExt cx="3184016" cy="1285716"/>
            </a:xfrm>
          </p:grpSpPr>
          <p:sp>
            <p:nvSpPr>
              <p:cNvPr id="185" name="모서리가 둥근 직사각형 184"/>
              <p:cNvSpPr/>
              <p:nvPr/>
            </p:nvSpPr>
            <p:spPr>
              <a:xfrm>
                <a:off x="4120257" y="5161791"/>
                <a:ext cx="3184016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86" name="01 성의 발달"/>
              <p:cNvSpPr txBox="1"/>
              <p:nvPr/>
            </p:nvSpPr>
            <p:spPr>
              <a:xfrm>
                <a:off x="4378627" y="5294111"/>
                <a:ext cx="269933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en-US" altLang="ko-KR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119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187" name="그룹 186"/>
            <p:cNvGrpSpPr/>
            <p:nvPr/>
          </p:nvGrpSpPr>
          <p:grpSpPr>
            <a:xfrm>
              <a:off x="7612049" y="3914262"/>
              <a:ext cx="3184016" cy="1285716"/>
              <a:chOff x="4272657" y="5171014"/>
              <a:chExt cx="3184016" cy="1285716"/>
            </a:xfrm>
          </p:grpSpPr>
          <p:sp>
            <p:nvSpPr>
              <p:cNvPr id="188" name="모서리가 둥근 직사각형 187"/>
              <p:cNvSpPr/>
              <p:nvPr/>
            </p:nvSpPr>
            <p:spPr>
              <a:xfrm>
                <a:off x="4272657" y="5171014"/>
                <a:ext cx="3184016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89" name="01 성의 발달"/>
              <p:cNvSpPr txBox="1"/>
              <p:nvPr/>
            </p:nvSpPr>
            <p:spPr>
              <a:xfrm>
                <a:off x="4531027" y="5303334"/>
                <a:ext cx="269933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시원한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190" name="그룹 189"/>
            <p:cNvGrpSpPr/>
            <p:nvPr/>
          </p:nvGrpSpPr>
          <p:grpSpPr>
            <a:xfrm>
              <a:off x="11054435" y="3914262"/>
              <a:ext cx="3184016" cy="1285716"/>
              <a:chOff x="4120257" y="5161791"/>
              <a:chExt cx="3184016" cy="1285716"/>
            </a:xfrm>
          </p:grpSpPr>
          <p:sp>
            <p:nvSpPr>
              <p:cNvPr id="191" name="모서리가 둥근 직사각형 190"/>
              <p:cNvSpPr/>
              <p:nvPr/>
            </p:nvSpPr>
            <p:spPr>
              <a:xfrm>
                <a:off x="4120257" y="5161791"/>
                <a:ext cx="3184016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92" name="01 성의 발달"/>
              <p:cNvSpPr txBox="1"/>
              <p:nvPr/>
            </p:nvSpPr>
            <p:spPr>
              <a:xfrm>
                <a:off x="4378627" y="5294111"/>
                <a:ext cx="269933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수분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193" name="그룹 192"/>
          <p:cNvGrpSpPr/>
          <p:nvPr/>
        </p:nvGrpSpPr>
        <p:grpSpPr>
          <a:xfrm>
            <a:off x="1671493" y="5081697"/>
            <a:ext cx="6456894" cy="1055601"/>
            <a:chOff x="2294965" y="2727505"/>
            <a:chExt cx="5150539" cy="1055601"/>
          </a:xfrm>
        </p:grpSpPr>
        <p:sp>
          <p:nvSpPr>
            <p:cNvPr id="194" name="모서리가 둥근 직사각형 193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>
                <a:gd name="adj" fmla="val 50000"/>
              </a:avLst>
            </a:prstGeom>
            <a:solidFill>
              <a:srgbClr val="8CC55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의식이 없는 경우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1671795" y="6983144"/>
            <a:ext cx="1080000" cy="1107609"/>
            <a:chOff x="3084574" y="6140412"/>
            <a:chExt cx="1080000" cy="1107609"/>
          </a:xfrm>
        </p:grpSpPr>
        <p:sp>
          <p:nvSpPr>
            <p:cNvPr id="196" name="타원 195"/>
            <p:cNvSpPr/>
            <p:nvPr/>
          </p:nvSpPr>
          <p:spPr>
            <a:xfrm>
              <a:off x="3084574" y="6168021"/>
              <a:ext cx="1080000" cy="1080000"/>
            </a:xfrm>
            <a:prstGeom prst="ellipse">
              <a:avLst/>
            </a:prstGeom>
            <a:solidFill>
              <a:srgbClr val="D7E9B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7" name="01 성의 발달"/>
            <p:cNvSpPr txBox="1"/>
            <p:nvPr/>
          </p:nvSpPr>
          <p:spPr>
            <a:xfrm>
              <a:off x="3339620" y="6140412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202" name="그룹 201"/>
          <p:cNvGrpSpPr/>
          <p:nvPr/>
        </p:nvGrpSpPr>
        <p:grpSpPr>
          <a:xfrm>
            <a:off x="12989237" y="6996948"/>
            <a:ext cx="1080000" cy="1107609"/>
            <a:chOff x="3084574" y="6140412"/>
            <a:chExt cx="1080000" cy="1107609"/>
          </a:xfrm>
        </p:grpSpPr>
        <p:sp>
          <p:nvSpPr>
            <p:cNvPr id="203" name="타원 202"/>
            <p:cNvSpPr/>
            <p:nvPr/>
          </p:nvSpPr>
          <p:spPr>
            <a:xfrm>
              <a:off x="3084574" y="6168021"/>
              <a:ext cx="1080000" cy="1080000"/>
            </a:xfrm>
            <a:prstGeom prst="ellipse">
              <a:avLst/>
            </a:prstGeom>
            <a:solidFill>
              <a:srgbClr val="D7E9B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04" name="01 성의 발달"/>
            <p:cNvSpPr txBox="1"/>
            <p:nvPr/>
          </p:nvSpPr>
          <p:spPr>
            <a:xfrm>
              <a:off x="3339620" y="6140412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원</a:t>
              </a:r>
            </a:p>
          </p:txBody>
        </p:sp>
      </p:grpSp>
      <p:sp>
        <p:nvSpPr>
          <p:cNvPr id="205" name="직사각형 204"/>
          <p:cNvSpPr/>
          <p:nvPr/>
        </p:nvSpPr>
        <p:spPr>
          <a:xfrm>
            <a:off x="15507548" y="7122626"/>
            <a:ext cx="3632726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장소로 이동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6" name="아래쪽 화살표 205"/>
          <p:cNvSpPr/>
          <p:nvPr/>
        </p:nvSpPr>
        <p:spPr>
          <a:xfrm rot="16200000">
            <a:off x="2552534" y="8395541"/>
            <a:ext cx="938149" cy="1171329"/>
          </a:xfrm>
          <a:prstGeom prst="downArrow">
            <a:avLst/>
          </a:prstGeom>
          <a:solidFill>
            <a:srgbClr val="FCC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2435944" y="6983144"/>
            <a:ext cx="7498048" cy="1130574"/>
            <a:chOff x="8538389" y="9979576"/>
            <a:chExt cx="7498048" cy="1130574"/>
          </a:xfrm>
        </p:grpSpPr>
        <p:grpSp>
          <p:nvGrpSpPr>
            <p:cNvPr id="208" name="그룹 207"/>
            <p:cNvGrpSpPr/>
            <p:nvPr/>
          </p:nvGrpSpPr>
          <p:grpSpPr>
            <a:xfrm>
              <a:off x="8538389" y="9979576"/>
              <a:ext cx="1080000" cy="1107609"/>
              <a:chOff x="3084574" y="6140412"/>
              <a:chExt cx="1080000" cy="1107609"/>
            </a:xfrm>
          </p:grpSpPr>
          <p:sp>
            <p:nvSpPr>
              <p:cNvPr id="209" name="타원 208"/>
              <p:cNvSpPr/>
              <p:nvPr/>
            </p:nvSpPr>
            <p:spPr>
              <a:xfrm>
                <a:off x="3084574" y="6168021"/>
                <a:ext cx="1080000" cy="1080000"/>
              </a:xfrm>
              <a:prstGeom prst="ellipse">
                <a:avLst/>
              </a:prstGeom>
              <a:solidFill>
                <a:srgbClr val="D7E9B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10" name="01 성의 발달"/>
              <p:cNvSpPr txBox="1"/>
              <p:nvPr/>
            </p:nvSpPr>
            <p:spPr>
              <a:xfrm>
                <a:off x="3339620" y="6140412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en-US" altLang="ko-KR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211" name="그룹 210"/>
            <p:cNvGrpSpPr/>
            <p:nvPr/>
          </p:nvGrpSpPr>
          <p:grpSpPr>
            <a:xfrm>
              <a:off x="9855831" y="9993380"/>
              <a:ext cx="1080000" cy="1107609"/>
              <a:chOff x="3084574" y="6140412"/>
              <a:chExt cx="1080000" cy="1107609"/>
            </a:xfrm>
          </p:grpSpPr>
          <p:sp>
            <p:nvSpPr>
              <p:cNvPr id="212" name="타원 211"/>
              <p:cNvSpPr/>
              <p:nvPr/>
            </p:nvSpPr>
            <p:spPr>
              <a:xfrm>
                <a:off x="3084574" y="6168021"/>
                <a:ext cx="1080000" cy="1080000"/>
              </a:xfrm>
              <a:prstGeom prst="ellipse">
                <a:avLst/>
              </a:prstGeom>
              <a:solidFill>
                <a:srgbClr val="D7E9B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13" name="01 성의 발달"/>
              <p:cNvSpPr txBox="1"/>
              <p:nvPr/>
            </p:nvSpPr>
            <p:spPr>
              <a:xfrm>
                <a:off x="3339620" y="6140412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en-US" altLang="ko-KR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214" name="그룹 213"/>
            <p:cNvGrpSpPr/>
            <p:nvPr/>
          </p:nvGrpSpPr>
          <p:grpSpPr>
            <a:xfrm>
              <a:off x="11173273" y="10002541"/>
              <a:ext cx="1080000" cy="1107609"/>
              <a:chOff x="3084574" y="6140412"/>
              <a:chExt cx="1080000" cy="1107609"/>
            </a:xfrm>
          </p:grpSpPr>
          <p:sp>
            <p:nvSpPr>
              <p:cNvPr id="215" name="타원 214"/>
              <p:cNvSpPr/>
              <p:nvPr/>
            </p:nvSpPr>
            <p:spPr>
              <a:xfrm>
                <a:off x="3084574" y="6168021"/>
                <a:ext cx="1080000" cy="1080000"/>
              </a:xfrm>
              <a:prstGeom prst="ellipse">
                <a:avLst/>
              </a:prstGeom>
              <a:solidFill>
                <a:srgbClr val="D7E9BF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16" name="01 성의 발달"/>
              <p:cNvSpPr txBox="1"/>
              <p:nvPr/>
            </p:nvSpPr>
            <p:spPr>
              <a:xfrm>
                <a:off x="3339620" y="6140412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en-US" altLang="ko-KR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9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217" name="직사각형 216"/>
            <p:cNvSpPr/>
            <p:nvPr/>
          </p:nvSpPr>
          <p:spPr>
            <a:xfrm>
              <a:off x="12403711" y="10140874"/>
              <a:ext cx="3632726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400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구급대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요청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81" name="아래쪽 화살표 80"/>
          <p:cNvSpPr/>
          <p:nvPr/>
        </p:nvSpPr>
        <p:spPr>
          <a:xfrm rot="16200000">
            <a:off x="10265124" y="6952718"/>
            <a:ext cx="938149" cy="1171329"/>
          </a:xfrm>
          <a:prstGeom prst="downArrow">
            <a:avLst/>
          </a:prstGeom>
          <a:solidFill>
            <a:srgbClr val="FCC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2" name="그룹 91"/>
          <p:cNvGrpSpPr/>
          <p:nvPr/>
        </p:nvGrpSpPr>
        <p:grpSpPr>
          <a:xfrm>
            <a:off x="14341018" y="7006109"/>
            <a:ext cx="1080000" cy="1107609"/>
            <a:chOff x="3084574" y="6140412"/>
            <a:chExt cx="1080000" cy="1107609"/>
          </a:xfrm>
        </p:grpSpPr>
        <p:sp>
          <p:nvSpPr>
            <p:cNvPr id="93" name="타원 92"/>
            <p:cNvSpPr/>
            <p:nvPr/>
          </p:nvSpPr>
          <p:spPr>
            <a:xfrm>
              <a:off x="3084574" y="6168021"/>
              <a:ext cx="1080000" cy="1080000"/>
            </a:xfrm>
            <a:prstGeom prst="ellipse">
              <a:avLst/>
            </a:prstGeom>
            <a:solidFill>
              <a:srgbClr val="D7E9BF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94" name="01 성의 발달"/>
            <p:cNvSpPr txBox="1"/>
            <p:nvPr/>
          </p:nvSpPr>
          <p:spPr>
            <a:xfrm>
              <a:off x="3339620" y="6140412"/>
              <a:ext cx="596919" cy="101668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l" defTabSz="457200">
                <a:lnSpc>
                  <a:spcPct val="120000"/>
                </a:lnSpc>
                <a:defRPr sz="3200">
                  <a:solidFill>
                    <a:schemeClr val="accent4">
                      <a:hueOff val="349036"/>
                      <a:lumOff val="17111"/>
                    </a:schemeClr>
                  </a:solidFill>
                  <a:latin typeface="나눔고딕 ExtraBold"/>
                  <a:ea typeface="나눔고딕 ExtraBold"/>
                  <a:cs typeface="나눔고딕 ExtraBold"/>
                  <a:sym typeface="나눔고딕 ExtraBold"/>
                </a:defRPr>
              </a:lvl1pPr>
            </a:lstStyle>
            <a:p>
              <a:pPr algn="ctr"/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</a:t>
              </a:r>
            </a:p>
          </p:txBody>
        </p:sp>
      </p:grpSp>
      <p:sp>
        <p:nvSpPr>
          <p:cNvPr id="95" name="직사각형 94"/>
          <p:cNvSpPr/>
          <p:nvPr/>
        </p:nvSpPr>
        <p:spPr>
          <a:xfrm>
            <a:off x="3826385" y="8600666"/>
            <a:ext cx="11987577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옷을 헐렁하게 하고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몸을 시원하게 한다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6" name="아래쪽 화살표 95"/>
          <p:cNvSpPr/>
          <p:nvPr/>
        </p:nvSpPr>
        <p:spPr>
          <a:xfrm rot="16200000">
            <a:off x="2563806" y="9979785"/>
            <a:ext cx="938149" cy="1171329"/>
          </a:xfrm>
          <a:prstGeom prst="downArrow">
            <a:avLst/>
          </a:prstGeom>
          <a:solidFill>
            <a:srgbClr val="FCC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/>
          <p:cNvSpPr/>
          <p:nvPr/>
        </p:nvSpPr>
        <p:spPr>
          <a:xfrm>
            <a:off x="3855254" y="10184910"/>
            <a:ext cx="4283545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병원으로 후송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70357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모서리가 둥근 직사각형 122"/>
          <p:cNvSpPr/>
          <p:nvPr/>
        </p:nvSpPr>
        <p:spPr>
          <a:xfrm>
            <a:off x="1675248" y="4993026"/>
            <a:ext cx="20557223" cy="8247486"/>
          </a:xfrm>
          <a:prstGeom prst="roundRect">
            <a:avLst>
              <a:gd name="adj" fmla="val 7197"/>
            </a:avLst>
          </a:prstGeom>
          <a:solidFill>
            <a:srgbClr val="FFF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2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부모님께 감사 편지 쓰기"/>
          <p:cNvSpPr txBox="1"/>
          <p:nvPr/>
        </p:nvSpPr>
        <p:spPr>
          <a:xfrm>
            <a:off x="4571999" y="484984"/>
            <a:ext cx="9574308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dirty="0" err="1"/>
              <a:t>온열</a:t>
            </a:r>
            <a:r>
              <a:rPr lang="en-US" altLang="ko-KR" sz="5500" dirty="0"/>
              <a:t>·</a:t>
            </a:r>
            <a:r>
              <a:rPr lang="ko-KR" altLang="en-US" sz="5500" dirty="0"/>
              <a:t>한랭 질환 응급 조치 방법</a:t>
            </a:r>
          </a:p>
        </p:txBody>
      </p:sp>
      <p:grpSp>
        <p:nvGrpSpPr>
          <p:cNvPr id="84" name="그룹 83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85" name="그룹 84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87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88" name="직사각형 87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86" name="직사각형 85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36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89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142144"/>
            <a:ext cx="1585488" cy="1782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72310" y="1973631"/>
            <a:ext cx="1191203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세상에서 나를 가장 사랑하고 정성껏 키워 주시는 부모님께 감사한 마음을 담아 편지를 써 보세요."/>
          <p:cNvSpPr txBox="1"/>
          <p:nvPr/>
        </p:nvSpPr>
        <p:spPr>
          <a:xfrm>
            <a:off x="3021433" y="1712486"/>
            <a:ext cx="19115531" cy="920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400" dirty="0"/>
              <a:t>한랭 질환 응급 조치 문장을 읽고 빈칸에 알맞은 말을 채워 보세요</a:t>
            </a:r>
            <a:r>
              <a:rPr lang="en-US" altLang="ko-KR" sz="5400" dirty="0"/>
              <a:t>.</a:t>
            </a:r>
            <a:endParaRPr lang="ko-KR" altLang="en-US" sz="5400" dirty="0"/>
          </a:p>
        </p:txBody>
      </p:sp>
      <p:grpSp>
        <p:nvGrpSpPr>
          <p:cNvPr id="2" name="그룹 1"/>
          <p:cNvGrpSpPr/>
          <p:nvPr/>
        </p:nvGrpSpPr>
        <p:grpSpPr>
          <a:xfrm>
            <a:off x="2382261" y="5448850"/>
            <a:ext cx="14347694" cy="1121413"/>
            <a:chOff x="2382261" y="6433141"/>
            <a:chExt cx="14347694" cy="1121413"/>
          </a:xfrm>
        </p:grpSpPr>
        <p:grpSp>
          <p:nvGrpSpPr>
            <p:cNvPr id="5" name="그룹 4"/>
            <p:cNvGrpSpPr/>
            <p:nvPr/>
          </p:nvGrpSpPr>
          <p:grpSpPr>
            <a:xfrm>
              <a:off x="7967376" y="6433141"/>
              <a:ext cx="1080000" cy="1107609"/>
              <a:chOff x="3084574" y="6140412"/>
              <a:chExt cx="1080000" cy="1107609"/>
            </a:xfrm>
          </p:grpSpPr>
          <p:sp>
            <p:nvSpPr>
              <p:cNvPr id="196" name="타원 195"/>
              <p:cNvSpPr/>
              <p:nvPr/>
            </p:nvSpPr>
            <p:spPr>
              <a:xfrm>
                <a:off x="3084574" y="6168021"/>
                <a:ext cx="1080000" cy="1080000"/>
              </a:xfrm>
              <a:prstGeom prst="ellipse">
                <a:avLst/>
              </a:prstGeom>
              <a:solidFill>
                <a:srgbClr val="F2ECF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97" name="01 성의 발달"/>
              <p:cNvSpPr txBox="1"/>
              <p:nvPr/>
            </p:nvSpPr>
            <p:spPr>
              <a:xfrm>
                <a:off x="3339620" y="6140412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98" name="직사각형 197"/>
            <p:cNvSpPr/>
            <p:nvPr/>
          </p:nvSpPr>
          <p:spPr>
            <a:xfrm>
              <a:off x="2382261" y="6605204"/>
              <a:ext cx="5322291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➊ 가능한 한 빨리</a:t>
              </a:r>
            </a:p>
          </p:txBody>
        </p:sp>
        <p:grpSp>
          <p:nvGrpSpPr>
            <p:cNvPr id="202" name="그룹 201"/>
            <p:cNvGrpSpPr/>
            <p:nvPr/>
          </p:nvGrpSpPr>
          <p:grpSpPr>
            <a:xfrm>
              <a:off x="9284818" y="6446945"/>
              <a:ext cx="1080000" cy="1107609"/>
              <a:chOff x="3084574" y="6140412"/>
              <a:chExt cx="1080000" cy="1107609"/>
            </a:xfrm>
          </p:grpSpPr>
          <p:sp>
            <p:nvSpPr>
              <p:cNvPr id="203" name="타원 202"/>
              <p:cNvSpPr/>
              <p:nvPr/>
            </p:nvSpPr>
            <p:spPr>
              <a:xfrm>
                <a:off x="3084574" y="6168021"/>
                <a:ext cx="1080000" cy="1080000"/>
              </a:xfrm>
              <a:prstGeom prst="ellipse">
                <a:avLst/>
              </a:prstGeom>
              <a:solidFill>
                <a:srgbClr val="F2ECF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04" name="01 성의 발달"/>
              <p:cNvSpPr txBox="1"/>
              <p:nvPr/>
            </p:nvSpPr>
            <p:spPr>
              <a:xfrm>
                <a:off x="3339620" y="6140412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사</a:t>
                </a:r>
              </a:p>
            </p:txBody>
          </p:sp>
        </p:grpSp>
        <p:sp>
          <p:nvSpPr>
            <p:cNvPr id="205" name="직사각형 204"/>
            <p:cNvSpPr/>
            <p:nvPr/>
          </p:nvSpPr>
          <p:spPr>
            <a:xfrm>
              <a:off x="10740815" y="6572623"/>
              <a:ext cx="5989140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의 진료를 받으세요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1652719" y="2904591"/>
            <a:ext cx="20579752" cy="1716276"/>
            <a:chOff x="1652719" y="4040697"/>
            <a:chExt cx="20579752" cy="1716276"/>
          </a:xfrm>
        </p:grpSpPr>
        <p:sp>
          <p:nvSpPr>
            <p:cNvPr id="180" name="모서리가 둥근 직사각형 179"/>
            <p:cNvSpPr/>
            <p:nvPr/>
          </p:nvSpPr>
          <p:spPr>
            <a:xfrm>
              <a:off x="2570591" y="4040697"/>
              <a:ext cx="19661880" cy="17162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cap="flat">
              <a:solidFill>
                <a:srgbClr val="B79FCB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181" name="그룹 180"/>
            <p:cNvGrpSpPr/>
            <p:nvPr/>
          </p:nvGrpSpPr>
          <p:grpSpPr>
            <a:xfrm>
              <a:off x="1652719" y="4264020"/>
              <a:ext cx="2107189" cy="1285716"/>
              <a:chOff x="3636345" y="5350134"/>
              <a:chExt cx="2107189" cy="1285716"/>
            </a:xfrm>
          </p:grpSpPr>
          <p:sp>
            <p:nvSpPr>
              <p:cNvPr id="182" name="모서리가 둥근 직사각형 181"/>
              <p:cNvSpPr/>
              <p:nvPr/>
            </p:nvSpPr>
            <p:spPr>
              <a:xfrm>
                <a:off x="3636345" y="5350134"/>
                <a:ext cx="2107189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B79FCB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3834293" y="5573418"/>
                <a:ext cx="1663538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보기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grpSp>
          <p:nvGrpSpPr>
            <p:cNvPr id="184" name="그룹 183"/>
            <p:cNvGrpSpPr/>
            <p:nvPr/>
          </p:nvGrpSpPr>
          <p:grpSpPr>
            <a:xfrm>
              <a:off x="4169663" y="4264020"/>
              <a:ext cx="3184016" cy="1285716"/>
              <a:chOff x="4120257" y="5161791"/>
              <a:chExt cx="3184016" cy="1285716"/>
            </a:xfrm>
          </p:grpSpPr>
          <p:sp>
            <p:nvSpPr>
              <p:cNvPr id="185" name="모서리가 둥근 직사각형 184"/>
              <p:cNvSpPr/>
              <p:nvPr/>
            </p:nvSpPr>
            <p:spPr>
              <a:xfrm>
                <a:off x="4120257" y="5161791"/>
                <a:ext cx="3184016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86" name="01 성의 발달"/>
              <p:cNvSpPr txBox="1"/>
              <p:nvPr/>
            </p:nvSpPr>
            <p:spPr>
              <a:xfrm>
                <a:off x="4378627" y="5294111"/>
                <a:ext cx="269933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물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187" name="그룹 186"/>
            <p:cNvGrpSpPr/>
            <p:nvPr/>
          </p:nvGrpSpPr>
          <p:grpSpPr>
            <a:xfrm>
              <a:off x="7612049" y="4273243"/>
              <a:ext cx="3184016" cy="1285716"/>
              <a:chOff x="4272657" y="5171014"/>
              <a:chExt cx="3184016" cy="1285716"/>
            </a:xfrm>
          </p:grpSpPr>
          <p:sp>
            <p:nvSpPr>
              <p:cNvPr id="188" name="모서리가 둥근 직사각형 187"/>
              <p:cNvSpPr/>
              <p:nvPr/>
            </p:nvSpPr>
            <p:spPr>
              <a:xfrm>
                <a:off x="4272657" y="5171014"/>
                <a:ext cx="3184016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89" name="01 성의 발달"/>
              <p:cNvSpPr txBox="1"/>
              <p:nvPr/>
            </p:nvSpPr>
            <p:spPr>
              <a:xfrm>
                <a:off x="4531027" y="5303334"/>
                <a:ext cx="269933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젖은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190" name="그룹 189"/>
            <p:cNvGrpSpPr/>
            <p:nvPr/>
          </p:nvGrpSpPr>
          <p:grpSpPr>
            <a:xfrm>
              <a:off x="11054435" y="4273243"/>
              <a:ext cx="3184016" cy="1285716"/>
              <a:chOff x="4120257" y="5161791"/>
              <a:chExt cx="3184016" cy="1285716"/>
            </a:xfrm>
          </p:grpSpPr>
          <p:sp>
            <p:nvSpPr>
              <p:cNvPr id="191" name="모서리가 둥근 직사각형 190"/>
              <p:cNvSpPr/>
              <p:nvPr/>
            </p:nvSpPr>
            <p:spPr>
              <a:xfrm>
                <a:off x="4120257" y="5161791"/>
                <a:ext cx="3184016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92" name="01 성의 발달"/>
              <p:cNvSpPr txBox="1"/>
              <p:nvPr/>
            </p:nvSpPr>
            <p:spPr>
              <a:xfrm>
                <a:off x="4378627" y="5294111"/>
                <a:ext cx="269933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따뜻한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54" name="그룹 53"/>
            <p:cNvGrpSpPr/>
            <p:nvPr/>
          </p:nvGrpSpPr>
          <p:grpSpPr>
            <a:xfrm>
              <a:off x="14496821" y="4262489"/>
              <a:ext cx="3184016" cy="1285716"/>
              <a:chOff x="4272657" y="5171014"/>
              <a:chExt cx="3184016" cy="1285716"/>
            </a:xfrm>
          </p:grpSpPr>
          <p:sp>
            <p:nvSpPr>
              <p:cNvPr id="55" name="모서리가 둥근 직사각형 54"/>
              <p:cNvSpPr/>
              <p:nvPr/>
            </p:nvSpPr>
            <p:spPr>
              <a:xfrm>
                <a:off x="4272657" y="5171014"/>
                <a:ext cx="3184016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6" name="01 성의 발달"/>
              <p:cNvSpPr txBox="1"/>
              <p:nvPr/>
            </p:nvSpPr>
            <p:spPr>
              <a:xfrm>
                <a:off x="4531027" y="5303334"/>
                <a:ext cx="269933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의사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17939207" y="4262489"/>
              <a:ext cx="3184016" cy="1285716"/>
              <a:chOff x="4120257" y="5161791"/>
              <a:chExt cx="3184016" cy="1285716"/>
            </a:xfrm>
          </p:grpSpPr>
          <p:sp>
            <p:nvSpPr>
              <p:cNvPr id="58" name="모서리가 둥근 직사각형 57"/>
              <p:cNvSpPr/>
              <p:nvPr/>
            </p:nvSpPr>
            <p:spPr>
              <a:xfrm>
                <a:off x="4120257" y="5161791"/>
                <a:ext cx="3184016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9" name="01 성의 발달"/>
              <p:cNvSpPr txBox="1"/>
              <p:nvPr/>
            </p:nvSpPr>
            <p:spPr>
              <a:xfrm>
                <a:off x="4378627" y="5294111"/>
                <a:ext cx="269933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물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2382261" y="6789375"/>
            <a:ext cx="10583887" cy="1121413"/>
            <a:chOff x="2400190" y="8004565"/>
            <a:chExt cx="10583887" cy="1121413"/>
          </a:xfrm>
        </p:grpSpPr>
        <p:grpSp>
          <p:nvGrpSpPr>
            <p:cNvPr id="60" name="그룹 59"/>
            <p:cNvGrpSpPr/>
            <p:nvPr/>
          </p:nvGrpSpPr>
          <p:grpSpPr>
            <a:xfrm>
              <a:off x="3279367" y="8004565"/>
              <a:ext cx="1080000" cy="1107609"/>
              <a:chOff x="3084574" y="6140412"/>
              <a:chExt cx="1080000" cy="1107609"/>
            </a:xfrm>
          </p:grpSpPr>
          <p:sp>
            <p:nvSpPr>
              <p:cNvPr id="61" name="타원 60"/>
              <p:cNvSpPr/>
              <p:nvPr/>
            </p:nvSpPr>
            <p:spPr>
              <a:xfrm>
                <a:off x="3084574" y="6168021"/>
                <a:ext cx="1080000" cy="1080000"/>
              </a:xfrm>
              <a:prstGeom prst="ellipse">
                <a:avLst/>
              </a:prstGeom>
              <a:solidFill>
                <a:srgbClr val="F2ECF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2" name="01 성의 발달"/>
              <p:cNvSpPr txBox="1"/>
              <p:nvPr/>
            </p:nvSpPr>
            <p:spPr>
              <a:xfrm>
                <a:off x="3339620" y="6140412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따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63" name="직사각형 62"/>
            <p:cNvSpPr/>
            <p:nvPr/>
          </p:nvSpPr>
          <p:spPr>
            <a:xfrm>
              <a:off x="2400190" y="8178950"/>
              <a:ext cx="835485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➋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64" name="그룹 63"/>
            <p:cNvGrpSpPr/>
            <p:nvPr/>
          </p:nvGrpSpPr>
          <p:grpSpPr>
            <a:xfrm>
              <a:off x="4596809" y="8018369"/>
              <a:ext cx="1080000" cy="1107609"/>
              <a:chOff x="3084574" y="6140412"/>
              <a:chExt cx="1080000" cy="1107609"/>
            </a:xfrm>
          </p:grpSpPr>
          <p:sp>
            <p:nvSpPr>
              <p:cNvPr id="65" name="타원 64"/>
              <p:cNvSpPr/>
              <p:nvPr/>
            </p:nvSpPr>
            <p:spPr>
              <a:xfrm>
                <a:off x="3084574" y="6168021"/>
                <a:ext cx="1080000" cy="1080000"/>
              </a:xfrm>
              <a:prstGeom prst="ellipse">
                <a:avLst/>
              </a:prstGeom>
              <a:solidFill>
                <a:srgbClr val="F2ECF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6" name="01 성의 발달"/>
              <p:cNvSpPr txBox="1"/>
              <p:nvPr/>
            </p:nvSpPr>
            <p:spPr>
              <a:xfrm>
                <a:off x="3339620" y="6140412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뜻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67" name="직사각형 66"/>
            <p:cNvSpPr/>
            <p:nvPr/>
          </p:nvSpPr>
          <p:spPr>
            <a:xfrm>
              <a:off x="7188901" y="8144047"/>
              <a:ext cx="5795176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장소로 이동하세요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5993579" y="8010357"/>
              <a:ext cx="1080000" cy="1107609"/>
              <a:chOff x="3084574" y="6140412"/>
              <a:chExt cx="1080000" cy="1107609"/>
            </a:xfrm>
          </p:grpSpPr>
          <p:sp>
            <p:nvSpPr>
              <p:cNvPr id="69" name="타원 68"/>
              <p:cNvSpPr/>
              <p:nvPr/>
            </p:nvSpPr>
            <p:spPr>
              <a:xfrm>
                <a:off x="3084574" y="6168021"/>
                <a:ext cx="1080000" cy="1080000"/>
              </a:xfrm>
              <a:prstGeom prst="ellipse">
                <a:avLst/>
              </a:prstGeom>
              <a:solidFill>
                <a:srgbClr val="F2ECF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70" name="01 성의 발달"/>
              <p:cNvSpPr txBox="1"/>
              <p:nvPr/>
            </p:nvSpPr>
            <p:spPr>
              <a:xfrm>
                <a:off x="3339620" y="6140412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한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grpSp>
        <p:nvGrpSpPr>
          <p:cNvPr id="6" name="그룹 5"/>
          <p:cNvGrpSpPr/>
          <p:nvPr/>
        </p:nvGrpSpPr>
        <p:grpSpPr>
          <a:xfrm>
            <a:off x="2382261" y="8129900"/>
            <a:ext cx="12071224" cy="1121413"/>
            <a:chOff x="2401192" y="9340891"/>
            <a:chExt cx="12071224" cy="1121413"/>
          </a:xfrm>
        </p:grpSpPr>
        <p:grpSp>
          <p:nvGrpSpPr>
            <p:cNvPr id="71" name="그룹 70"/>
            <p:cNvGrpSpPr/>
            <p:nvPr/>
          </p:nvGrpSpPr>
          <p:grpSpPr>
            <a:xfrm>
              <a:off x="3280369" y="9340891"/>
              <a:ext cx="1080000" cy="1107609"/>
              <a:chOff x="3084574" y="6140412"/>
              <a:chExt cx="1080000" cy="1107609"/>
            </a:xfrm>
          </p:grpSpPr>
          <p:sp>
            <p:nvSpPr>
              <p:cNvPr id="72" name="타원 71"/>
              <p:cNvSpPr/>
              <p:nvPr/>
            </p:nvSpPr>
            <p:spPr>
              <a:xfrm>
                <a:off x="3084574" y="6168021"/>
                <a:ext cx="1080000" cy="1080000"/>
              </a:xfrm>
              <a:prstGeom prst="ellipse">
                <a:avLst/>
              </a:prstGeom>
              <a:solidFill>
                <a:srgbClr val="F2ECF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73" name="01 성의 발달"/>
              <p:cNvSpPr txBox="1"/>
              <p:nvPr/>
            </p:nvSpPr>
            <p:spPr>
              <a:xfrm>
                <a:off x="3339620" y="6140412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젖</a:t>
                </a:r>
              </a:p>
            </p:txBody>
          </p:sp>
        </p:grpSp>
        <p:sp>
          <p:nvSpPr>
            <p:cNvPr id="74" name="직사각형 73"/>
            <p:cNvSpPr/>
            <p:nvPr/>
          </p:nvSpPr>
          <p:spPr>
            <a:xfrm>
              <a:off x="2401192" y="9533205"/>
              <a:ext cx="835485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➌</a:t>
              </a:r>
            </a:p>
          </p:txBody>
        </p:sp>
        <p:grpSp>
          <p:nvGrpSpPr>
            <p:cNvPr id="75" name="그룹 74"/>
            <p:cNvGrpSpPr/>
            <p:nvPr/>
          </p:nvGrpSpPr>
          <p:grpSpPr>
            <a:xfrm>
              <a:off x="4597811" y="9354695"/>
              <a:ext cx="1080000" cy="1107609"/>
              <a:chOff x="3084574" y="6140412"/>
              <a:chExt cx="1080000" cy="1107609"/>
            </a:xfrm>
          </p:grpSpPr>
          <p:sp>
            <p:nvSpPr>
              <p:cNvPr id="76" name="타원 75"/>
              <p:cNvSpPr/>
              <p:nvPr/>
            </p:nvSpPr>
            <p:spPr>
              <a:xfrm>
                <a:off x="3084574" y="6168021"/>
                <a:ext cx="1080000" cy="1080000"/>
              </a:xfrm>
              <a:prstGeom prst="ellipse">
                <a:avLst/>
              </a:prstGeom>
              <a:solidFill>
                <a:srgbClr val="F2ECF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77" name="01 성의 발달"/>
              <p:cNvSpPr txBox="1"/>
              <p:nvPr/>
            </p:nvSpPr>
            <p:spPr>
              <a:xfrm>
                <a:off x="3339620" y="6140412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은</a:t>
                </a:r>
              </a:p>
            </p:txBody>
          </p:sp>
        </p:grpSp>
        <p:sp>
          <p:nvSpPr>
            <p:cNvPr id="78" name="직사각형 77"/>
            <p:cNvSpPr/>
            <p:nvPr/>
          </p:nvSpPr>
          <p:spPr>
            <a:xfrm>
              <a:off x="5879999" y="9480373"/>
              <a:ext cx="8592417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양말이나 옷을 갈아입으세요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2382261" y="9470425"/>
            <a:ext cx="12473428" cy="1107609"/>
            <a:chOff x="2390847" y="10727998"/>
            <a:chExt cx="12473428" cy="1107609"/>
          </a:xfrm>
        </p:grpSpPr>
        <p:grpSp>
          <p:nvGrpSpPr>
            <p:cNvPr id="92" name="그룹 91"/>
            <p:cNvGrpSpPr/>
            <p:nvPr/>
          </p:nvGrpSpPr>
          <p:grpSpPr>
            <a:xfrm>
              <a:off x="7792269" y="10727998"/>
              <a:ext cx="1080000" cy="1107609"/>
              <a:chOff x="3084574" y="6140412"/>
              <a:chExt cx="1080000" cy="1107609"/>
            </a:xfrm>
          </p:grpSpPr>
          <p:sp>
            <p:nvSpPr>
              <p:cNvPr id="93" name="타원 92"/>
              <p:cNvSpPr/>
              <p:nvPr/>
            </p:nvSpPr>
            <p:spPr>
              <a:xfrm>
                <a:off x="3084574" y="6168021"/>
                <a:ext cx="1080000" cy="1080000"/>
              </a:xfrm>
              <a:prstGeom prst="ellipse">
                <a:avLst/>
              </a:prstGeom>
              <a:solidFill>
                <a:srgbClr val="F2ECF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94" name="01 성의 발달"/>
              <p:cNvSpPr txBox="1"/>
              <p:nvPr/>
            </p:nvSpPr>
            <p:spPr>
              <a:xfrm>
                <a:off x="3339620" y="6140412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몸</a:t>
                </a:r>
              </a:p>
            </p:txBody>
          </p:sp>
        </p:grpSp>
        <p:sp>
          <p:nvSpPr>
            <p:cNvPr id="95" name="직사각형 94"/>
            <p:cNvSpPr/>
            <p:nvPr/>
          </p:nvSpPr>
          <p:spPr>
            <a:xfrm>
              <a:off x="2390847" y="10900061"/>
              <a:ext cx="5128327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➍ 담요나 옷으로</a:t>
              </a: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8875135" y="10867480"/>
              <a:ext cx="5989140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을 따뜻하게 합니다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382261" y="10797145"/>
            <a:ext cx="18604773" cy="2191501"/>
            <a:chOff x="2418119" y="10817410"/>
            <a:chExt cx="18604773" cy="2191501"/>
          </a:xfrm>
        </p:grpSpPr>
        <p:grpSp>
          <p:nvGrpSpPr>
            <p:cNvPr id="101" name="그룹 100"/>
            <p:cNvGrpSpPr/>
            <p:nvPr/>
          </p:nvGrpSpPr>
          <p:grpSpPr>
            <a:xfrm>
              <a:off x="10786839" y="11901302"/>
              <a:ext cx="1080000" cy="1107609"/>
              <a:chOff x="3084574" y="6140412"/>
              <a:chExt cx="1080000" cy="1107609"/>
            </a:xfrm>
          </p:grpSpPr>
          <p:sp>
            <p:nvSpPr>
              <p:cNvPr id="104" name="타원 103"/>
              <p:cNvSpPr/>
              <p:nvPr/>
            </p:nvSpPr>
            <p:spPr>
              <a:xfrm>
                <a:off x="3084574" y="6168021"/>
                <a:ext cx="1080000" cy="1080000"/>
              </a:xfrm>
              <a:prstGeom prst="ellipse">
                <a:avLst/>
              </a:prstGeom>
              <a:solidFill>
                <a:srgbClr val="F2ECF5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105" name="01 성의 발달"/>
              <p:cNvSpPr txBox="1"/>
              <p:nvPr/>
            </p:nvSpPr>
            <p:spPr>
              <a:xfrm>
                <a:off x="3339620" y="6140412"/>
                <a:ext cx="596919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/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물</a:t>
                </a:r>
              </a:p>
            </p:txBody>
          </p:sp>
        </p:grpSp>
        <p:sp>
          <p:nvSpPr>
            <p:cNvPr id="102" name="직사각형 101"/>
            <p:cNvSpPr/>
            <p:nvPr/>
          </p:nvSpPr>
          <p:spPr>
            <a:xfrm>
              <a:off x="2418119" y="10817410"/>
              <a:ext cx="18604773" cy="20867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➎ 추위에 노출되어 가려움, 통증이 있는 손이나 발 등은 체온과 </a:t>
              </a:r>
              <a:endPara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 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비슷한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온도(38~42℃)의</a:t>
              </a:r>
            </a:p>
          </p:txBody>
        </p:sp>
        <p:sp>
          <p:nvSpPr>
            <p:cNvPr id="103" name="직사각형 102"/>
            <p:cNvSpPr/>
            <p:nvPr/>
          </p:nvSpPr>
          <p:spPr>
            <a:xfrm>
              <a:off x="11869705" y="12040784"/>
              <a:ext cx="7471917" cy="8402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에 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20~40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분간 담급니다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1751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717176" y="510179"/>
            <a:ext cx="23410889" cy="12713910"/>
            <a:chOff x="717176" y="510179"/>
            <a:chExt cx="23410889" cy="12713910"/>
          </a:xfrm>
        </p:grpSpPr>
        <p:pic>
          <p:nvPicPr>
            <p:cNvPr id="23" name="이미지" descr="이미지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b="19848"/>
            <a:stretch/>
          </p:blipFill>
          <p:spPr>
            <a:xfrm>
              <a:off x="717176" y="510179"/>
              <a:ext cx="23397883" cy="852624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4" name="이미지" descr="이미지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89632" t="79630"/>
            <a:stretch/>
          </p:blipFill>
          <p:spPr>
            <a:xfrm>
              <a:off x="21702271" y="11057157"/>
              <a:ext cx="2425794" cy="216693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25" name="이미지" descr="이미지"/>
            <p:cNvPicPr>
              <a:picLocks noChangeAspect="1"/>
            </p:cNvPicPr>
            <p:nvPr/>
          </p:nvPicPr>
          <p:blipFill rotWithShape="1">
            <a:blip r:embed="rId3">
              <a:extLst/>
            </a:blip>
            <a:srcRect l="94134" t="59714" b="19848"/>
            <a:stretch/>
          </p:blipFill>
          <p:spPr>
            <a:xfrm>
              <a:off x="22745222" y="8983264"/>
              <a:ext cx="1372416" cy="2174113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6" name="알맞은 말을 골라 초성 완성해보기"/>
          <p:cNvSpPr txBox="1"/>
          <p:nvPr/>
        </p:nvSpPr>
        <p:spPr>
          <a:xfrm>
            <a:off x="3372413" y="1340843"/>
            <a:ext cx="16867739" cy="1025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solidFill>
                  <a:schemeClr val="accent2">
                    <a:hueOff val="240640"/>
                    <a:satOff val="2542"/>
                    <a:lumOff val="-13198"/>
                  </a:schemeClr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400" dirty="0"/>
              <a:t>다음 문장을 읽고 맞으면 ◯</a:t>
            </a:r>
            <a:r>
              <a:rPr lang="en-US" altLang="ko-KR" sz="5400" dirty="0"/>
              <a:t>, </a:t>
            </a:r>
            <a:r>
              <a:rPr lang="ko-KR" altLang="en-US" sz="5400" dirty="0"/>
              <a:t>틀리면 </a:t>
            </a:r>
            <a:r>
              <a:rPr lang="en-US" altLang="ko-KR" sz="5400" dirty="0" smtClean="0"/>
              <a:t>X </a:t>
            </a:r>
            <a:r>
              <a:rPr lang="ko-KR" altLang="en-US" sz="5400" dirty="0" smtClean="0"/>
              <a:t>에 </a:t>
            </a:r>
            <a:r>
              <a:rPr lang="ko-KR" altLang="en-US" sz="5400" dirty="0"/>
              <a:t>표시해 보세요</a:t>
            </a:r>
            <a:r>
              <a:rPr lang="en-US" altLang="ko-KR" sz="5400" dirty="0"/>
              <a:t>.</a:t>
            </a:r>
            <a:endParaRPr sz="5400" dirty="0"/>
          </a:p>
        </p:txBody>
      </p:sp>
      <p:grpSp>
        <p:nvGrpSpPr>
          <p:cNvPr id="28" name="그룹 27"/>
          <p:cNvGrpSpPr/>
          <p:nvPr/>
        </p:nvGrpSpPr>
        <p:grpSpPr>
          <a:xfrm>
            <a:off x="2014679" y="4775075"/>
            <a:ext cx="20130641" cy="2268000"/>
            <a:chOff x="1593983" y="6314825"/>
            <a:chExt cx="20130641" cy="2268000"/>
          </a:xfrm>
        </p:grpSpPr>
        <p:grpSp>
          <p:nvGrpSpPr>
            <p:cNvPr id="43" name="그룹 42"/>
            <p:cNvGrpSpPr/>
            <p:nvPr/>
          </p:nvGrpSpPr>
          <p:grpSpPr>
            <a:xfrm>
              <a:off x="1593983" y="6314825"/>
              <a:ext cx="15680424" cy="2268000"/>
              <a:chOff x="4181815" y="4973449"/>
              <a:chExt cx="13850723" cy="2268000"/>
            </a:xfrm>
          </p:grpSpPr>
          <p:sp>
            <p:nvSpPr>
              <p:cNvPr id="55" name="모서리가 둥근 직사각형 54"/>
              <p:cNvSpPr/>
              <p:nvPr/>
            </p:nvSpPr>
            <p:spPr>
              <a:xfrm>
                <a:off x="4181815" y="4973449"/>
                <a:ext cx="13850723" cy="2268000"/>
              </a:xfrm>
              <a:prstGeom prst="roundRect">
                <a:avLst>
                  <a:gd name="adj" fmla="val 21682"/>
                </a:avLst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6" name="01 성의 발달"/>
              <p:cNvSpPr txBox="1"/>
              <p:nvPr/>
            </p:nvSpPr>
            <p:spPr>
              <a:xfrm>
                <a:off x="4577442" y="5599103"/>
                <a:ext cx="12762808" cy="10166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기후 변화로 인해 해수면이 낮아지고 있습니다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endPara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49" name="그룹 48"/>
            <p:cNvGrpSpPr/>
            <p:nvPr/>
          </p:nvGrpSpPr>
          <p:grpSpPr>
            <a:xfrm>
              <a:off x="17837314" y="6711666"/>
              <a:ext cx="3522419" cy="1498340"/>
              <a:chOff x="18472970" y="5547940"/>
              <a:chExt cx="2201743" cy="936561"/>
            </a:xfrm>
            <a:solidFill>
              <a:srgbClr val="CFE686"/>
            </a:solidFill>
          </p:grpSpPr>
          <p:sp>
            <p:nvSpPr>
              <p:cNvPr id="51" name="타원 50"/>
              <p:cNvSpPr/>
              <p:nvPr/>
            </p:nvSpPr>
            <p:spPr>
              <a:xfrm>
                <a:off x="18472970" y="556622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8563751" y="576295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O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  <p:sp>
            <p:nvSpPr>
              <p:cNvPr id="53" name="타원 52"/>
              <p:cNvSpPr/>
              <p:nvPr/>
            </p:nvSpPr>
            <p:spPr>
              <a:xfrm>
                <a:off x="19756432" y="554794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9847213" y="574467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X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50" name="타원 49"/>
            <p:cNvSpPr/>
            <p:nvPr/>
          </p:nvSpPr>
          <p:spPr>
            <a:xfrm>
              <a:off x="19525742" y="6376017"/>
              <a:ext cx="2198882" cy="2198882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2024942" y="8103027"/>
            <a:ext cx="19765750" cy="2268000"/>
            <a:chOff x="1593983" y="6314825"/>
            <a:chExt cx="19765750" cy="2268000"/>
          </a:xfrm>
        </p:grpSpPr>
        <p:grpSp>
          <p:nvGrpSpPr>
            <p:cNvPr id="58" name="그룹 57"/>
            <p:cNvGrpSpPr/>
            <p:nvPr/>
          </p:nvGrpSpPr>
          <p:grpSpPr>
            <a:xfrm>
              <a:off x="1593983" y="6314825"/>
              <a:ext cx="15680424" cy="2268000"/>
              <a:chOff x="4181815" y="4973449"/>
              <a:chExt cx="13850723" cy="2268000"/>
            </a:xfrm>
          </p:grpSpPr>
          <p:sp>
            <p:nvSpPr>
              <p:cNvPr id="65" name="모서리가 둥근 직사각형 64"/>
              <p:cNvSpPr/>
              <p:nvPr/>
            </p:nvSpPr>
            <p:spPr>
              <a:xfrm>
                <a:off x="4181815" y="4973449"/>
                <a:ext cx="13850723" cy="2268000"/>
              </a:xfrm>
              <a:prstGeom prst="roundRect">
                <a:avLst>
                  <a:gd name="adj" fmla="val 21682"/>
                </a:avLst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6" name="01 성의 발달"/>
              <p:cNvSpPr txBox="1"/>
              <p:nvPr/>
            </p:nvSpPr>
            <p:spPr>
              <a:xfrm>
                <a:off x="4577442" y="5058955"/>
                <a:ext cx="12762808" cy="20969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더운 날씨에 두통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어지럼증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의식 저하가 나타나면 </a:t>
                </a: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바로 응급 </a:t>
                </a: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처치가 필요합니다</a:t>
                </a:r>
                <a:r>
                  <a:rPr lang="en-US" altLang="ko-KR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  <a:r>
                  <a:rPr lang="ko-KR" altLang="en-US" sz="5400" b="1" dirty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</a:p>
            </p:txBody>
          </p:sp>
        </p:grpSp>
        <p:grpSp>
          <p:nvGrpSpPr>
            <p:cNvPr id="59" name="그룹 58"/>
            <p:cNvGrpSpPr/>
            <p:nvPr/>
          </p:nvGrpSpPr>
          <p:grpSpPr>
            <a:xfrm>
              <a:off x="17837314" y="6711666"/>
              <a:ext cx="3522419" cy="1498340"/>
              <a:chOff x="18472970" y="5547940"/>
              <a:chExt cx="2201743" cy="936561"/>
            </a:xfrm>
            <a:solidFill>
              <a:srgbClr val="CFE686"/>
            </a:solidFill>
          </p:grpSpPr>
          <p:sp>
            <p:nvSpPr>
              <p:cNvPr id="61" name="타원 60"/>
              <p:cNvSpPr/>
              <p:nvPr/>
            </p:nvSpPr>
            <p:spPr>
              <a:xfrm>
                <a:off x="18472970" y="556622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8563751" y="576295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O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  <p:sp>
            <p:nvSpPr>
              <p:cNvPr id="63" name="타원 62"/>
              <p:cNvSpPr/>
              <p:nvPr/>
            </p:nvSpPr>
            <p:spPr>
              <a:xfrm>
                <a:off x="19756432" y="5547940"/>
                <a:ext cx="918281" cy="918281"/>
              </a:xfrm>
              <a:prstGeom prst="ellipse">
                <a:avLst/>
              </a:prstGeom>
              <a:solidFill>
                <a:srgbClr val="F1F7F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847213" y="5744678"/>
                <a:ext cx="736717" cy="53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400" b="1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X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sp>
          <p:nvSpPr>
            <p:cNvPr id="60" name="타원 59"/>
            <p:cNvSpPr/>
            <p:nvPr/>
          </p:nvSpPr>
          <p:spPr>
            <a:xfrm>
              <a:off x="17407339" y="6376017"/>
              <a:ext cx="2198882" cy="2198882"/>
            </a:xfrm>
            <a:prstGeom prst="ellipse">
              <a:avLst/>
            </a:prstGeom>
            <a:noFill/>
            <a:ln w="381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47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>
            <a:off x="1044588" y="2382392"/>
            <a:ext cx="3230183" cy="1097280"/>
            <a:chOff x="1049209" y="3108960"/>
            <a:chExt cx="3230183" cy="1097280"/>
          </a:xfrm>
        </p:grpSpPr>
        <p:sp>
          <p:nvSpPr>
            <p:cNvPr id="38" name="모서리가 둥근 직사각형 37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F29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확인하기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41" name="직사각형 40"/>
          <p:cNvSpPr/>
          <p:nvPr/>
        </p:nvSpPr>
        <p:spPr>
          <a:xfrm>
            <a:off x="6439728" y="689084"/>
            <a:ext cx="1549679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>
              <a:lnSpc>
                <a:spcPct val="120000"/>
              </a:lnSpc>
              <a:buAutoNum type="arabicPeriod"/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미래와 건강 사회 단원에서 배운 내용으로 초성 낱말 퍼즐을 맞춰 보세요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43" name="오각형 42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4" name="오각형 43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  <p:graphicFrame>
        <p:nvGraphicFramePr>
          <p:cNvPr id="46" name="표 45"/>
          <p:cNvGraphicFramePr>
            <a:graphicFrameLocks noGrp="1"/>
          </p:cNvGraphicFramePr>
          <p:nvPr>
            <p:extLst/>
          </p:nvPr>
        </p:nvGraphicFramePr>
        <p:xfrm>
          <a:off x="832232" y="5800256"/>
          <a:ext cx="22885018" cy="73178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45118">
                  <a:extLst>
                    <a:ext uri="{9D8B030D-6E8A-4147-A177-3AD203B41FA5}">
                      <a16:colId xmlns:a16="http://schemas.microsoft.com/office/drawing/2014/main" val="4010960312"/>
                    </a:ext>
                  </a:extLst>
                </a:gridCol>
                <a:gridCol w="14439900">
                  <a:extLst>
                    <a:ext uri="{9D8B030D-6E8A-4147-A177-3AD203B41FA5}">
                      <a16:colId xmlns:a16="http://schemas.microsoft.com/office/drawing/2014/main" val="2830994858"/>
                    </a:ext>
                  </a:extLst>
                </a:gridCol>
              </a:tblGrid>
              <a:tr h="893972"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0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가로 열쇠</a:t>
                      </a: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D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0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세로 열쇠</a:t>
                      </a: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7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144497"/>
                  </a:ext>
                </a:extLst>
              </a:tr>
              <a:tr h="1650204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➊ 인간이 건강하게 살 수 있는 권리</a:t>
                      </a:r>
                      <a:endParaRPr lang="ko-KR" altLang="en-US" sz="50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➋ 건강 상태 확인과 질병의 예방 및 조기 발견을 목적으로 시행하는 것</a:t>
                      </a:r>
                      <a:endParaRPr lang="ko-KR" altLang="en-US" sz="50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85512"/>
                  </a:ext>
                </a:extLst>
              </a:tr>
              <a:tr h="1650204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➌ 모든 국민이 의료 혜택을 받을 수 있도록 만든 제도</a:t>
                      </a:r>
                      <a:endParaRPr lang="ko-KR" altLang="en-US" sz="50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➍ 의료 행위를 목적으로 하는 기관</a:t>
                      </a:r>
                      <a:r>
                        <a:rPr lang="en-US" altLang="ko-KR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.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병원</a:t>
                      </a:r>
                      <a:r>
                        <a:rPr lang="en-US" altLang="ko-KR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, </a:t>
                      </a:r>
                      <a:r>
                        <a:rPr lang="ko-KR" altLang="en-US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한의원</a:t>
                      </a:r>
                      <a:r>
                        <a:rPr lang="en-US" altLang="ko-KR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, </a:t>
                      </a:r>
                      <a:r>
                        <a:rPr lang="ko-KR" altLang="en-US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보건소</a:t>
                      </a:r>
                      <a:r>
                        <a:rPr lang="en-US" altLang="ko-KR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, </a:t>
                      </a:r>
                      <a:r>
                        <a:rPr lang="ko-KR" altLang="en-US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치과 등</a:t>
                      </a:r>
                      <a:endParaRPr lang="ko-KR" altLang="en-US" sz="50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498425"/>
                  </a:ext>
                </a:extLst>
              </a:tr>
              <a:tr h="2471504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➎ 한 지역에서 오랜 기간 계속된 평균적 날씨 상태</a:t>
                      </a:r>
                      <a:endParaRPr lang="ko-KR" altLang="en-US" sz="50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ko-KR" altLang="en-US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➏ 추위에 장시간 노출되면서 손</a:t>
                      </a:r>
                      <a:r>
                        <a:rPr lang="en-US" altLang="ko-KR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, </a:t>
                      </a:r>
                      <a:r>
                        <a:rPr lang="ko-KR" altLang="en-US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발 등의 혈액순환이 안되어</a:t>
                      </a:r>
                      <a:r>
                        <a:rPr lang="en-US" altLang="ko-KR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, </a:t>
                      </a:r>
                      <a:r>
                        <a:rPr lang="ko-KR" altLang="en-US" sz="50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피부 조직이 손상되는 현상</a:t>
                      </a:r>
                      <a:endParaRPr lang="ko-KR" altLang="en-US" sz="50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668378"/>
                  </a:ext>
                </a:extLst>
              </a:tr>
            </a:tbl>
          </a:graphicData>
        </a:graphic>
      </p:graphicFrame>
      <p:grpSp>
        <p:nvGrpSpPr>
          <p:cNvPr id="48" name="그룹 47"/>
          <p:cNvGrpSpPr/>
          <p:nvPr/>
        </p:nvGrpSpPr>
        <p:grpSpPr>
          <a:xfrm>
            <a:off x="454868" y="3670804"/>
            <a:ext cx="23466386" cy="1766908"/>
            <a:chOff x="612813" y="2853959"/>
            <a:chExt cx="23466386" cy="1766908"/>
          </a:xfrm>
        </p:grpSpPr>
        <p:sp>
          <p:nvSpPr>
            <p:cNvPr id="49" name="모서리가 둥근 직사각형 48"/>
            <p:cNvSpPr/>
            <p:nvPr/>
          </p:nvSpPr>
          <p:spPr>
            <a:xfrm>
              <a:off x="1530684" y="2904591"/>
              <a:ext cx="22548515" cy="17162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cap="flat">
              <a:solidFill>
                <a:srgbClr val="B79FCB"/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612813" y="3127914"/>
              <a:ext cx="2107189" cy="1285716"/>
              <a:chOff x="3636345" y="5350134"/>
              <a:chExt cx="2107189" cy="1285716"/>
            </a:xfrm>
          </p:grpSpPr>
          <p:sp>
            <p:nvSpPr>
              <p:cNvPr id="69" name="모서리가 둥근 직사각형 68"/>
              <p:cNvSpPr/>
              <p:nvPr/>
            </p:nvSpPr>
            <p:spPr>
              <a:xfrm>
                <a:off x="3636345" y="5350134"/>
                <a:ext cx="2107189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B79FCB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834293" y="5573418"/>
                <a:ext cx="1663538" cy="850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ko-KR" altLang="en-US" sz="5400" b="1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나눔고딕" panose="020D0604000000000000" pitchFamily="50" charset="-127"/>
                    <a:ea typeface="나눔고딕" panose="020D0604000000000000" pitchFamily="50" charset="-127"/>
                    <a:sym typeface="Canela Text Regular"/>
                  </a:rPr>
                  <a:t>보기</a:t>
                </a:r>
                <a:endParaRPr kumimoji="0" lang="ko-KR" altLang="en-US" sz="5400" b="1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endParaRPr>
              </a:p>
            </p:txBody>
          </p:sp>
        </p:grpSp>
        <p:grpSp>
          <p:nvGrpSpPr>
            <p:cNvPr id="51" name="그룹 50"/>
            <p:cNvGrpSpPr/>
            <p:nvPr/>
          </p:nvGrpSpPr>
          <p:grpSpPr>
            <a:xfrm>
              <a:off x="2882513" y="3127914"/>
              <a:ext cx="2726406" cy="1285716"/>
              <a:chOff x="4120257" y="5161791"/>
              <a:chExt cx="2726406" cy="1285716"/>
            </a:xfrm>
          </p:grpSpPr>
          <p:sp>
            <p:nvSpPr>
              <p:cNvPr id="67" name="모서리가 둥근 직사각형 66"/>
              <p:cNvSpPr/>
              <p:nvPr/>
            </p:nvSpPr>
            <p:spPr>
              <a:xfrm>
                <a:off x="4120257" y="5161791"/>
                <a:ext cx="2715353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8" name="01 성의 발달"/>
              <p:cNvSpPr txBox="1"/>
              <p:nvPr/>
            </p:nvSpPr>
            <p:spPr>
              <a:xfrm>
                <a:off x="4147330" y="5294111"/>
                <a:ext cx="269933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 err="1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건강권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52" name="그룹 51"/>
            <p:cNvGrpSpPr/>
            <p:nvPr/>
          </p:nvGrpSpPr>
          <p:grpSpPr>
            <a:xfrm>
              <a:off x="5856236" y="3137137"/>
              <a:ext cx="2726406" cy="1285716"/>
              <a:chOff x="3803994" y="5171014"/>
              <a:chExt cx="2726406" cy="1285716"/>
            </a:xfrm>
          </p:grpSpPr>
          <p:sp>
            <p:nvSpPr>
              <p:cNvPr id="65" name="모서리가 둥근 직사각형 64"/>
              <p:cNvSpPr/>
              <p:nvPr/>
            </p:nvSpPr>
            <p:spPr>
              <a:xfrm>
                <a:off x="3815047" y="5171014"/>
                <a:ext cx="2715353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6" name="01 성의 발달"/>
              <p:cNvSpPr txBox="1"/>
              <p:nvPr/>
            </p:nvSpPr>
            <p:spPr>
              <a:xfrm>
                <a:off x="3803994" y="5303334"/>
                <a:ext cx="269933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동상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53" name="그룹 52"/>
            <p:cNvGrpSpPr/>
            <p:nvPr/>
          </p:nvGrpSpPr>
          <p:grpSpPr>
            <a:xfrm>
              <a:off x="8795838" y="3137137"/>
              <a:ext cx="2764532" cy="1285716"/>
              <a:chOff x="3148810" y="5161791"/>
              <a:chExt cx="2764532" cy="1285716"/>
            </a:xfrm>
          </p:grpSpPr>
          <p:sp>
            <p:nvSpPr>
              <p:cNvPr id="63" name="모서리가 둥근 직사각형 62"/>
              <p:cNvSpPr/>
              <p:nvPr/>
            </p:nvSpPr>
            <p:spPr>
              <a:xfrm>
                <a:off x="3197989" y="5161791"/>
                <a:ext cx="2715353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4" name="01 성의 발달"/>
              <p:cNvSpPr txBox="1"/>
              <p:nvPr/>
            </p:nvSpPr>
            <p:spPr>
              <a:xfrm>
                <a:off x="3148810" y="5294111"/>
                <a:ext cx="269933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기후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54" name="그룹 53"/>
            <p:cNvGrpSpPr/>
            <p:nvPr/>
          </p:nvGrpSpPr>
          <p:grpSpPr>
            <a:xfrm>
              <a:off x="11822745" y="3126383"/>
              <a:ext cx="3184016" cy="1285716"/>
              <a:chOff x="2885731" y="5171014"/>
              <a:chExt cx="3184016" cy="1285716"/>
            </a:xfrm>
          </p:grpSpPr>
          <p:sp>
            <p:nvSpPr>
              <p:cNvPr id="61" name="모서리가 둥근 직사각형 60"/>
              <p:cNvSpPr/>
              <p:nvPr/>
            </p:nvSpPr>
            <p:spPr>
              <a:xfrm>
                <a:off x="2885731" y="5171014"/>
                <a:ext cx="3184016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2" name="01 성의 발달"/>
              <p:cNvSpPr txBox="1"/>
              <p:nvPr/>
            </p:nvSpPr>
            <p:spPr>
              <a:xfrm>
                <a:off x="3014916" y="5303334"/>
                <a:ext cx="2925646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건강 검진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55" name="그룹 54"/>
            <p:cNvGrpSpPr/>
            <p:nvPr/>
          </p:nvGrpSpPr>
          <p:grpSpPr>
            <a:xfrm>
              <a:off x="15265131" y="3126383"/>
              <a:ext cx="3184016" cy="1285716"/>
              <a:chOff x="2733331" y="5161791"/>
              <a:chExt cx="3184016" cy="1285716"/>
            </a:xfrm>
          </p:grpSpPr>
          <p:sp>
            <p:nvSpPr>
              <p:cNvPr id="59" name="모서리가 둥근 직사각형 58"/>
              <p:cNvSpPr/>
              <p:nvPr/>
            </p:nvSpPr>
            <p:spPr>
              <a:xfrm>
                <a:off x="2733331" y="5161791"/>
                <a:ext cx="3184016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60" name="01 성의 발달"/>
              <p:cNvSpPr txBox="1"/>
              <p:nvPr/>
            </p:nvSpPr>
            <p:spPr>
              <a:xfrm>
                <a:off x="2884716" y="5294111"/>
                <a:ext cx="2957703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의료 기관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grpSp>
          <p:nvGrpSpPr>
            <p:cNvPr id="56" name="그룹 55"/>
            <p:cNvGrpSpPr/>
            <p:nvPr/>
          </p:nvGrpSpPr>
          <p:grpSpPr>
            <a:xfrm>
              <a:off x="18707517" y="2853959"/>
              <a:ext cx="5088580" cy="1764586"/>
              <a:chOff x="2733331" y="4878613"/>
              <a:chExt cx="3184016" cy="1764586"/>
            </a:xfrm>
          </p:grpSpPr>
          <p:sp>
            <p:nvSpPr>
              <p:cNvPr id="57" name="모서리가 둥근 직사각형 56"/>
              <p:cNvSpPr/>
              <p:nvPr/>
            </p:nvSpPr>
            <p:spPr>
              <a:xfrm>
                <a:off x="2733331" y="5161791"/>
                <a:ext cx="3184016" cy="1285716"/>
              </a:xfrm>
              <a:prstGeom prst="roundRect">
                <a:avLst>
                  <a:gd name="adj" fmla="val 50000"/>
                </a:avLst>
              </a:prstGeom>
              <a:solidFill>
                <a:srgbClr val="F6F3F9"/>
              </a:solidFill>
              <a:ln w="1905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5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58" name="01 성의 발달"/>
              <p:cNvSpPr txBox="1"/>
              <p:nvPr/>
            </p:nvSpPr>
            <p:spPr>
              <a:xfrm>
                <a:off x="2884716" y="4878613"/>
                <a:ext cx="2957703" cy="176458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algn="l" defTabSz="457200">
                  <a:lnSpc>
                    <a:spcPct val="120000"/>
                  </a:lnSpc>
                  <a:defRPr sz="3200">
                    <a:solidFill>
                      <a:schemeClr val="accent4">
                        <a:hueOff val="349036"/>
                        <a:lumOff val="17111"/>
                      </a:schemeClr>
                    </a:solidFill>
                    <a:latin typeface="나눔고딕 ExtraBold"/>
                    <a:ea typeface="나눔고딕 ExtraBold"/>
                    <a:cs typeface="나눔고딕 ExtraBold"/>
                    <a:sym typeface="나눔고딕 ExtraBold"/>
                  </a:defRPr>
                </a:lvl1pPr>
              </a:lstStyle>
              <a:p>
                <a:pPr algn="ctr">
                  <a:lnSpc>
                    <a:spcPct val="100000"/>
                  </a:lnSpc>
                </a:pPr>
                <a:r>
                  <a:rPr lang="ko-KR" altLang="en-US" sz="5400" b="1" dirty="0" smtClean="0">
                    <a:solidFill>
                      <a:schemeClr val="tx1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국민 건강 보험</a:t>
                </a:r>
                <a:endParaRPr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37091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43" name="오각형 42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4" name="오각형 43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256148" y="899686"/>
            <a:ext cx="3230183" cy="1097280"/>
            <a:chOff x="1049209" y="3108960"/>
            <a:chExt cx="3230183" cy="1097280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F29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확인하기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1190069" y="2299374"/>
          <a:ext cx="22080174" cy="10556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0029">
                  <a:extLst>
                    <a:ext uri="{9D8B030D-6E8A-4147-A177-3AD203B41FA5}">
                      <a16:colId xmlns:a16="http://schemas.microsoft.com/office/drawing/2014/main" val="1555703163"/>
                    </a:ext>
                  </a:extLst>
                </a:gridCol>
                <a:gridCol w="3680029">
                  <a:extLst>
                    <a:ext uri="{9D8B030D-6E8A-4147-A177-3AD203B41FA5}">
                      <a16:colId xmlns:a16="http://schemas.microsoft.com/office/drawing/2014/main" val="2288955783"/>
                    </a:ext>
                  </a:extLst>
                </a:gridCol>
                <a:gridCol w="3680029">
                  <a:extLst>
                    <a:ext uri="{9D8B030D-6E8A-4147-A177-3AD203B41FA5}">
                      <a16:colId xmlns:a16="http://schemas.microsoft.com/office/drawing/2014/main" val="983662552"/>
                    </a:ext>
                  </a:extLst>
                </a:gridCol>
                <a:gridCol w="3680029">
                  <a:extLst>
                    <a:ext uri="{9D8B030D-6E8A-4147-A177-3AD203B41FA5}">
                      <a16:colId xmlns:a16="http://schemas.microsoft.com/office/drawing/2014/main" val="2141932705"/>
                    </a:ext>
                  </a:extLst>
                </a:gridCol>
                <a:gridCol w="3680029">
                  <a:extLst>
                    <a:ext uri="{9D8B030D-6E8A-4147-A177-3AD203B41FA5}">
                      <a16:colId xmlns:a16="http://schemas.microsoft.com/office/drawing/2014/main" val="1466958032"/>
                    </a:ext>
                  </a:extLst>
                </a:gridCol>
                <a:gridCol w="3680029">
                  <a:extLst>
                    <a:ext uri="{9D8B030D-6E8A-4147-A177-3AD203B41FA5}">
                      <a16:colId xmlns:a16="http://schemas.microsoft.com/office/drawing/2014/main" val="1904554840"/>
                    </a:ext>
                  </a:extLst>
                </a:gridCol>
              </a:tblGrid>
              <a:tr h="2111203"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의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014412"/>
                  </a:ext>
                </a:extLst>
              </a:tr>
              <a:tr h="211120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권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료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26939"/>
                  </a:ext>
                </a:extLst>
              </a:tr>
              <a:tr h="2111203"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검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기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후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569205"/>
                  </a:ext>
                </a:extLst>
              </a:tr>
              <a:tr h="2111203"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진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관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85188"/>
                  </a:ext>
                </a:extLst>
              </a:tr>
              <a:tr h="2111203"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123521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5226699" y="2938418"/>
            <a:ext cx="1029449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② </a:t>
            </a:r>
            <a:endParaRPr lang="ko-KR" altLang="en-US" sz="5400" dirty="0"/>
          </a:p>
        </p:txBody>
      </p:sp>
      <p:sp>
        <p:nvSpPr>
          <p:cNvPr id="88" name="직사각형 87"/>
          <p:cNvSpPr/>
          <p:nvPr/>
        </p:nvSpPr>
        <p:spPr>
          <a:xfrm>
            <a:off x="1818481" y="5117614"/>
            <a:ext cx="835485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①</a:t>
            </a:r>
            <a:endParaRPr lang="ko-KR" altLang="en-US" sz="5400" dirty="0"/>
          </a:p>
        </p:txBody>
      </p:sp>
      <p:sp>
        <p:nvSpPr>
          <p:cNvPr id="89" name="직사각형 88"/>
          <p:cNvSpPr/>
          <p:nvPr/>
        </p:nvSpPr>
        <p:spPr>
          <a:xfrm>
            <a:off x="16523349" y="2938418"/>
            <a:ext cx="1029449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④ </a:t>
            </a:r>
            <a:endParaRPr lang="ko-KR" altLang="en-US" sz="5400" dirty="0"/>
          </a:p>
        </p:txBody>
      </p:sp>
      <p:sp>
        <p:nvSpPr>
          <p:cNvPr id="90" name="직사각형 89"/>
          <p:cNvSpPr/>
          <p:nvPr/>
        </p:nvSpPr>
        <p:spPr>
          <a:xfrm>
            <a:off x="16523349" y="5117614"/>
            <a:ext cx="1029449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⑤ 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949514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43" name="오각형 42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4" name="오각형 43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256148" y="899686"/>
            <a:ext cx="3230183" cy="1097280"/>
            <a:chOff x="1049209" y="3108960"/>
            <a:chExt cx="3230183" cy="1097280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F297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확인하기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graphicFrame>
        <p:nvGraphicFramePr>
          <p:cNvPr id="2" name="표 1"/>
          <p:cNvGraphicFramePr>
            <a:graphicFrameLocks noGrp="1"/>
          </p:cNvGraphicFramePr>
          <p:nvPr>
            <p:extLst/>
          </p:nvPr>
        </p:nvGraphicFramePr>
        <p:xfrm>
          <a:off x="1190069" y="2299374"/>
          <a:ext cx="22080174" cy="10556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80029">
                  <a:extLst>
                    <a:ext uri="{9D8B030D-6E8A-4147-A177-3AD203B41FA5}">
                      <a16:colId xmlns:a16="http://schemas.microsoft.com/office/drawing/2014/main" val="1555703163"/>
                    </a:ext>
                  </a:extLst>
                </a:gridCol>
                <a:gridCol w="3680029">
                  <a:extLst>
                    <a:ext uri="{9D8B030D-6E8A-4147-A177-3AD203B41FA5}">
                      <a16:colId xmlns:a16="http://schemas.microsoft.com/office/drawing/2014/main" val="2288955783"/>
                    </a:ext>
                  </a:extLst>
                </a:gridCol>
                <a:gridCol w="3680029">
                  <a:extLst>
                    <a:ext uri="{9D8B030D-6E8A-4147-A177-3AD203B41FA5}">
                      <a16:colId xmlns:a16="http://schemas.microsoft.com/office/drawing/2014/main" val="983662552"/>
                    </a:ext>
                  </a:extLst>
                </a:gridCol>
                <a:gridCol w="3680029">
                  <a:extLst>
                    <a:ext uri="{9D8B030D-6E8A-4147-A177-3AD203B41FA5}">
                      <a16:colId xmlns:a16="http://schemas.microsoft.com/office/drawing/2014/main" val="2141932705"/>
                    </a:ext>
                  </a:extLst>
                </a:gridCol>
                <a:gridCol w="3680029">
                  <a:extLst>
                    <a:ext uri="{9D8B030D-6E8A-4147-A177-3AD203B41FA5}">
                      <a16:colId xmlns:a16="http://schemas.microsoft.com/office/drawing/2014/main" val="1466958032"/>
                    </a:ext>
                  </a:extLst>
                </a:gridCol>
                <a:gridCol w="3680029">
                  <a:extLst>
                    <a:ext uri="{9D8B030D-6E8A-4147-A177-3AD203B41FA5}">
                      <a16:colId xmlns:a16="http://schemas.microsoft.com/office/drawing/2014/main" val="1904554840"/>
                    </a:ext>
                  </a:extLst>
                </a:gridCol>
              </a:tblGrid>
              <a:tr h="211120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국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민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건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강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보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험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014412"/>
                  </a:ext>
                </a:extLst>
              </a:tr>
              <a:tr h="2111203"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26939"/>
                  </a:ext>
                </a:extLst>
              </a:tr>
              <a:tr h="2111203"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569205"/>
                  </a:ext>
                </a:extLst>
              </a:tr>
              <a:tr h="2111203"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동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185188"/>
                  </a:ext>
                </a:extLst>
              </a:tr>
              <a:tr h="2111203"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5400" b="1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</a:t>
                      </a:r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5400" b="1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123521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1818480" y="2938418"/>
            <a:ext cx="835485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③</a:t>
            </a:r>
            <a:endParaRPr lang="ko-KR" altLang="en-US" sz="5400" dirty="0"/>
          </a:p>
        </p:txBody>
      </p:sp>
      <p:sp>
        <p:nvSpPr>
          <p:cNvPr id="14" name="직사각형 13"/>
          <p:cNvSpPr/>
          <p:nvPr/>
        </p:nvSpPr>
        <p:spPr>
          <a:xfrm>
            <a:off x="12864726" y="9202056"/>
            <a:ext cx="835485" cy="840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⑥</a:t>
            </a:r>
            <a:endParaRPr lang="ko-KR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669721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1044587" y="2411623"/>
            <a:ext cx="3230183" cy="1097280"/>
            <a:chOff x="1049209" y="3108960"/>
            <a:chExt cx="3230183" cy="1097280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00A3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실천하기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7" name="직사각형 16"/>
          <p:cNvSpPr/>
          <p:nvPr/>
        </p:nvSpPr>
        <p:spPr>
          <a:xfrm>
            <a:off x="6430719" y="650612"/>
            <a:ext cx="15783822" cy="407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2.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기후 변화는 우리의 건강에 다양한 영향을 미칠 수 </a:t>
            </a:r>
            <a:endParaRPr lang="en-US" altLang="ko-KR" sz="5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있어요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기후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변화로부터 건강을 지키기 위해 할 수 </a:t>
            </a:r>
            <a:endParaRPr lang="en-US" altLang="ko-KR" sz="5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있는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활동에는 어떤 것들이 있는지 </a:t>
            </a:r>
            <a:r>
              <a:rPr lang="ko-KR" altLang="en-US" sz="55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모둠별로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5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토의해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보세요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19" name="오각형 18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0" name="오각형 19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1190069" y="6817059"/>
            <a:ext cx="21024472" cy="3833012"/>
            <a:chOff x="586064" y="5382706"/>
            <a:chExt cx="21024472" cy="3833012"/>
          </a:xfrm>
        </p:grpSpPr>
        <p:sp>
          <p:nvSpPr>
            <p:cNvPr id="2" name="모서리가 둥근 사각형 설명선 1"/>
            <p:cNvSpPr/>
            <p:nvPr/>
          </p:nvSpPr>
          <p:spPr>
            <a:xfrm>
              <a:off x="586064" y="5382707"/>
              <a:ext cx="9543152" cy="3833011"/>
            </a:xfrm>
            <a:prstGeom prst="wedgeRoundRectCallout">
              <a:avLst>
                <a:gd name="adj1" fmla="val 32871"/>
                <a:gd name="adj2" fmla="val 63509"/>
                <a:gd name="adj3" fmla="val 16667"/>
              </a:avLst>
            </a:prstGeom>
            <a:solidFill>
              <a:srgbClr val="DDF0F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1190069" y="5725464"/>
              <a:ext cx="8335142" cy="308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err="1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온열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질환으로부터 건강을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지키기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위해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물을 자주 마실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것이다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모서리가 둥근 사각형 설명선 22"/>
            <p:cNvSpPr/>
            <p:nvPr/>
          </p:nvSpPr>
          <p:spPr>
            <a:xfrm>
              <a:off x="12067384" y="5382706"/>
              <a:ext cx="9543152" cy="3833011"/>
            </a:xfrm>
            <a:prstGeom prst="wedgeRoundRectCallout">
              <a:avLst>
                <a:gd name="adj1" fmla="val -33638"/>
                <a:gd name="adj2" fmla="val 66316"/>
                <a:gd name="adj3" fmla="val 16667"/>
              </a:avLst>
            </a:prstGeom>
            <a:solidFill>
              <a:srgbClr val="F1F8F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2428984" y="5725463"/>
              <a:ext cx="8819952" cy="308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한랭 질환으로부터 건강을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지키기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위해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실내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적정 온도와 습도를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유지할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것이다</a:t>
              </a:r>
              <a:r>
                <a:rPr lang="en-US" altLang="ko-KR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503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다음 그림을 보면서 떠오르는 것을 이야기해 보세요."/>
          <p:cNvSpPr txBox="1"/>
          <p:nvPr/>
        </p:nvSpPr>
        <p:spPr>
          <a:xfrm>
            <a:off x="4250606" y="772235"/>
            <a:ext cx="19212898" cy="1167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r>
              <a:rPr lang="ko-KR" altLang="en-US" sz="5400" dirty="0"/>
              <a:t>학생들이 이런 활동을 왜 하는지 생각하고 이야기해 보세요</a:t>
            </a:r>
            <a:r>
              <a:rPr lang="en-US" altLang="ko-KR" sz="5400" dirty="0"/>
              <a:t>.</a:t>
            </a:r>
            <a:endParaRPr sz="3600" dirty="0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52" y="1997523"/>
            <a:ext cx="9465888" cy="5730053"/>
          </a:xfrm>
          <a:prstGeom prst="rect">
            <a:avLst/>
          </a:prstGeom>
        </p:spPr>
      </p:pic>
      <p:pic>
        <p:nvPicPr>
          <p:cNvPr id="28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6915" y="517736"/>
            <a:ext cx="2438749" cy="37250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" name="그룹 28"/>
          <p:cNvGrpSpPr/>
          <p:nvPr/>
        </p:nvGrpSpPr>
        <p:grpSpPr>
          <a:xfrm>
            <a:off x="4257765" y="7942724"/>
            <a:ext cx="17472682" cy="5184000"/>
            <a:chOff x="5907023" y="11062159"/>
            <a:chExt cx="13533749" cy="3467593"/>
          </a:xfrm>
        </p:grpSpPr>
        <p:sp>
          <p:nvSpPr>
            <p:cNvPr id="32" name="모서리가 둥근 직사각형 31"/>
            <p:cNvSpPr/>
            <p:nvPr/>
          </p:nvSpPr>
          <p:spPr>
            <a:xfrm>
              <a:off x="5907023" y="11062159"/>
              <a:ext cx="13533749" cy="3467593"/>
            </a:xfrm>
            <a:prstGeom prst="roundRect">
              <a:avLst/>
            </a:prstGeom>
            <a:solidFill>
              <a:srgbClr val="D4EAFC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61519" y="11451299"/>
              <a:ext cx="12651527" cy="27367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담배가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학생들의 건강에 미치는 나쁜 영향을 알리기 위해 학생들이 흡연 예방 캠페인을 하고 있어요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 </a:t>
              </a:r>
              <a:r>
                <a:rPr lang="ko-KR" altLang="en-US" sz="5400" b="1" dirty="0" smtClean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학생들이 </a:t>
              </a:r>
              <a:r>
                <a:rPr lang="ko-KR" altLang="en-US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건강하게 성장하는지 확인하기 위해 키와 몸무게를 측정하고 있어요</a:t>
              </a:r>
              <a:r>
                <a:rPr lang="en-US" altLang="ko-KR" sz="5400" b="1" dirty="0">
                  <a:solidFill>
                    <a:schemeClr val="tx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044587" y="2411623"/>
            <a:ext cx="3230183" cy="1097280"/>
            <a:chOff x="1049209" y="3108960"/>
            <a:chExt cx="3230183" cy="1097280"/>
          </a:xfrm>
          <a:solidFill>
            <a:srgbClr val="FF66CC"/>
          </a:solidFill>
        </p:grpSpPr>
        <p:sp>
          <p:nvSpPr>
            <p:cNvPr id="14" name="모서리가 둥근 직사각형 13"/>
            <p:cNvSpPr/>
            <p:nvPr/>
          </p:nvSpPr>
          <p:spPr>
            <a:xfrm>
              <a:off x="1049209" y="3108960"/>
              <a:ext cx="3230183" cy="1097280"/>
            </a:xfrm>
            <a:prstGeom prst="roundRect">
              <a:avLst>
                <a:gd name="adj" fmla="val 38334"/>
              </a:avLst>
            </a:prstGeom>
            <a:solidFill>
              <a:srgbClr val="D13F9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11367" y="3232356"/>
              <a:ext cx="2705870" cy="8504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평가하기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6" name="직사각형 15"/>
          <p:cNvSpPr/>
          <p:nvPr/>
        </p:nvSpPr>
        <p:spPr>
          <a:xfrm>
            <a:off x="6461724" y="764019"/>
            <a:ext cx="171219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3.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미래와 건강 사회 단원을 공부한 뒤 달라진 나의 모습을 </a:t>
            </a:r>
            <a:endParaRPr lang="en-US" altLang="ko-KR" sz="5500" b="1" dirty="0" smtClean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 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평가해 보세요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55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454868" y="597282"/>
            <a:ext cx="5417697" cy="1465327"/>
            <a:chOff x="454868" y="371936"/>
            <a:chExt cx="5417697" cy="1465327"/>
          </a:xfrm>
        </p:grpSpPr>
        <p:sp>
          <p:nvSpPr>
            <p:cNvPr id="18" name="오각형 17"/>
            <p:cNvSpPr/>
            <p:nvPr/>
          </p:nvSpPr>
          <p:spPr>
            <a:xfrm>
              <a:off x="454868" y="371936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F2DB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9" name="오각형 18"/>
            <p:cNvSpPr/>
            <p:nvPr/>
          </p:nvSpPr>
          <p:spPr>
            <a:xfrm>
              <a:off x="806486" y="608697"/>
              <a:ext cx="5066079" cy="1228566"/>
            </a:xfrm>
            <a:prstGeom prst="homePlate">
              <a:avLst>
                <a:gd name="adj" fmla="val 39146"/>
              </a:avLst>
            </a:prstGeom>
            <a:solidFill>
              <a:srgbClr val="00A496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1190069" y="749900"/>
              <a:ext cx="402963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60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단원 마무리</a:t>
              </a:r>
            </a:p>
          </p:txBody>
        </p:sp>
      </p:grpSp>
      <p:graphicFrame>
        <p:nvGraphicFramePr>
          <p:cNvPr id="21" name="표 20"/>
          <p:cNvGraphicFramePr>
            <a:graphicFrameLocks noGrp="1"/>
          </p:cNvGraphicFramePr>
          <p:nvPr>
            <p:extLst/>
          </p:nvPr>
        </p:nvGraphicFramePr>
        <p:xfrm>
          <a:off x="832233" y="5043143"/>
          <a:ext cx="22223709" cy="6118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2465">
                  <a:extLst>
                    <a:ext uri="{9D8B030D-6E8A-4147-A177-3AD203B41FA5}">
                      <a16:colId xmlns:a16="http://schemas.microsoft.com/office/drawing/2014/main" val="4010960312"/>
                    </a:ext>
                  </a:extLst>
                </a:gridCol>
                <a:gridCol w="3511244">
                  <a:extLst>
                    <a:ext uri="{9D8B030D-6E8A-4147-A177-3AD203B41FA5}">
                      <a16:colId xmlns:a16="http://schemas.microsoft.com/office/drawing/2014/main" val="3436518736"/>
                    </a:ext>
                  </a:extLst>
                </a:gridCol>
              </a:tblGrid>
              <a:tr h="1074935"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평가 항목</a:t>
                      </a: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BD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dirty="0" smtClean="0">
                          <a:solidFill>
                            <a:schemeClr val="bg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평가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B7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144497"/>
                  </a:ext>
                </a:extLst>
              </a:tr>
              <a:tr h="1074935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err="1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건강권의</a:t>
                      </a: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 의미를 알고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, </a:t>
                      </a: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건강 자원을 올바르게 선택할 수 있나요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?</a:t>
                      </a:r>
                      <a:endParaRPr lang="ko-KR" altLang="en-US" sz="54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rgbClr val="F8B755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☆ ☆ ☆</a:t>
                      </a:r>
                      <a:endParaRPr lang="ko-KR" altLang="en-US" sz="5400" b="1" dirty="0">
                        <a:solidFill>
                          <a:srgbClr val="F8B755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085512"/>
                  </a:ext>
                </a:extLst>
              </a:tr>
              <a:tr h="1074935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의료 자원의 이용 방법을 알고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, </a:t>
                      </a: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적절한 의료 기관을 선택할 수 </a:t>
                      </a:r>
                      <a:endParaRPr lang="en-US" altLang="ko-KR" sz="5400" b="1" i="0" u="none" strike="noStrike" cap="none" spc="0" baseline="0" dirty="0" smtClean="0">
                        <a:solidFill>
                          <a:schemeClr val="tx1"/>
                        </a:solidFill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  <a:sym typeface="Avenir Next Regular"/>
                      </a:endParaRPr>
                    </a:p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있나요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?</a:t>
                      </a:r>
                      <a:endParaRPr lang="ko-KR" altLang="en-US" sz="54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rgbClr val="F8B755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☆ ☆ ☆</a:t>
                      </a:r>
                      <a:endParaRPr lang="ko-KR" altLang="en-US" sz="5400" b="1" dirty="0">
                        <a:solidFill>
                          <a:srgbClr val="F8B755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498425"/>
                  </a:ext>
                </a:extLst>
              </a:tr>
              <a:tr h="1074935">
                <a:tc>
                  <a:txBody>
                    <a:bodyPr/>
                    <a:lstStyle/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기후 변화가 무엇인지 설명할 수 있으며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, </a:t>
                      </a: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기후 변화가 건강에 </a:t>
                      </a:r>
                      <a:endParaRPr lang="en-US" altLang="ko-KR" sz="5400" b="1" i="0" u="none" strike="noStrike" cap="none" spc="0" baseline="0" dirty="0" smtClean="0">
                        <a:solidFill>
                          <a:schemeClr val="tx1"/>
                        </a:solidFill>
                        <a:uFillTx/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+mn-cs"/>
                        <a:sym typeface="Avenir Next Regular"/>
                      </a:endParaRPr>
                    </a:p>
                    <a:p>
                      <a:pPr marL="0" marR="0" indent="0" algn="l" defTabSz="5842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미치는 영향을 알고 있나요</a:t>
                      </a:r>
                      <a:r>
                        <a:rPr lang="en-US" altLang="ko-KR" sz="5400" b="1" i="0" u="none" strike="noStrike" cap="none" spc="0" baseline="0" dirty="0" smtClean="0">
                          <a:solidFill>
                            <a:schemeClr val="tx1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?</a:t>
                      </a:r>
                      <a:endParaRPr lang="ko-KR" altLang="en-US" sz="5400" b="1" dirty="0" smtClean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360000"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r>
                        <a:rPr lang="ko-KR" altLang="en-US" sz="5400" b="1" i="0" u="none" strike="noStrike" cap="none" spc="0" baseline="0" dirty="0" smtClean="0">
                          <a:solidFill>
                            <a:srgbClr val="F8B755"/>
                          </a:solidFill>
                          <a:uFillTx/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+mn-cs"/>
                          <a:sym typeface="Avenir Next Regular"/>
                        </a:rPr>
                        <a:t>☆ ☆ ☆</a:t>
                      </a:r>
                      <a:endParaRPr lang="ko-KR" altLang="en-US" sz="5400" b="1" dirty="0">
                        <a:solidFill>
                          <a:srgbClr val="F8B755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4BD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7668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601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1066800" y="487034"/>
            <a:ext cx="4876800" cy="2115550"/>
            <a:chOff x="21526499" y="4242816"/>
            <a:chExt cx="2339757" cy="1014984"/>
          </a:xfrm>
        </p:grpSpPr>
        <p:sp>
          <p:nvSpPr>
            <p:cNvPr id="13" name="가로로 말린 두루마리 모양 12"/>
            <p:cNvSpPr/>
            <p:nvPr/>
          </p:nvSpPr>
          <p:spPr>
            <a:xfrm>
              <a:off x="21526499" y="4242816"/>
              <a:ext cx="2339757" cy="1014984"/>
            </a:xfrm>
            <a:prstGeom prst="horizontalScroll">
              <a:avLst/>
            </a:prstGeom>
            <a:solidFill>
              <a:srgbClr val="0B67B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034970" y="4555027"/>
              <a:ext cx="1322813" cy="414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5500" b="1" i="0" u="none" strike="noStrike" cap="none" spc="0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나눔고딕" panose="020D0604000000000000" pitchFamily="50" charset="-127"/>
                  <a:ea typeface="나눔고딕" panose="020D0604000000000000" pitchFamily="50" charset="-127"/>
                  <a:sym typeface="Canela Text Regular"/>
                </a:rPr>
                <a:t>어휘창고</a:t>
              </a:r>
              <a:endParaRPr kumimoji="0" lang="ko-KR" altLang="en-US" sz="55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1066800" y="4646260"/>
            <a:ext cx="22140672" cy="2483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인간이 태어날 때부터 가지고 있는 기본적인 권리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민주 국가는 국민의 </a:t>
            </a:r>
            <a:r>
              <a:rPr lang="ko-KR" altLang="en-US" sz="5500" b="1" dirty="0">
                <a:solidFill>
                  <a:srgbClr val="0B67B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기본권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보장하고 있다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066800" y="2652868"/>
            <a:ext cx="14642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0B67B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기본권</a:t>
            </a:r>
            <a:endParaRPr lang="en-US" altLang="ko-KR" sz="5500" b="1" dirty="0" smtClean="0">
              <a:solidFill>
                <a:srgbClr val="0B67B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터 기 </a:t>
            </a: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基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근본 본 </a:t>
            </a: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本 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권세 권 </a:t>
            </a: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權</a:t>
            </a:r>
            <a:endParaRPr lang="ko-KR" altLang="en-US" sz="5500" b="1" dirty="0">
              <a:solidFill>
                <a:srgbClr val="EE77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066800" y="9901012"/>
            <a:ext cx="2318308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대상을 필요에 따라 이롭게 씀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예</a:t>
            </a:r>
            <a:r>
              <a:rPr lang="en-US" altLang="ko-KR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주어진 기회를 최대한으로 </a:t>
            </a:r>
            <a:r>
              <a:rPr lang="ko-KR" altLang="en-US" sz="5500" b="1" dirty="0">
                <a:solidFill>
                  <a:srgbClr val="0B67B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이용</a:t>
            </a:r>
            <a:r>
              <a:rPr lang="ko-KR" altLang="en-US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하다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066799" y="7907620"/>
            <a:ext cx="19067929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solidFill>
                  <a:srgbClr val="0B67B3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이용</a:t>
            </a:r>
            <a:endParaRPr lang="en-US" altLang="ko-KR" sz="5500" b="1" dirty="0" smtClean="0">
              <a:solidFill>
                <a:srgbClr val="0B67B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날카로울 이 </a:t>
            </a: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利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5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55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쓸 용 </a:t>
            </a:r>
            <a:r>
              <a:rPr lang="ko-KR" altLang="en-US" sz="5500" b="1" dirty="0" smtClean="0">
                <a:solidFill>
                  <a:srgbClr val="EE77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用</a:t>
            </a:r>
            <a:endParaRPr lang="ko-KR" altLang="en-US" sz="5500" b="1" dirty="0">
              <a:solidFill>
                <a:srgbClr val="6DBA43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517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2"/>
          <p:cNvGrpSpPr/>
          <p:nvPr/>
        </p:nvGrpSpPr>
        <p:grpSpPr>
          <a:xfrm>
            <a:off x="467704" y="645520"/>
            <a:ext cx="15040994" cy="1061831"/>
            <a:chOff x="467704" y="645520"/>
            <a:chExt cx="15040994" cy="1061831"/>
          </a:xfrm>
        </p:grpSpPr>
        <p:sp>
          <p:nvSpPr>
            <p:cNvPr id="24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err="1" smtClean="0"/>
                <a:t>건강권을</a:t>
              </a:r>
              <a:r>
                <a:rPr lang="ko-KR" altLang="en-US" sz="5500" dirty="0" smtClean="0"/>
                <a:t> 지켜요</a:t>
              </a:r>
              <a:endParaRPr lang="ko-KR" altLang="en-US" sz="5500" dirty="0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26" name="타원 25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0B67B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1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28" name="그룹 27"/>
          <p:cNvGrpSpPr/>
          <p:nvPr/>
        </p:nvGrpSpPr>
        <p:grpSpPr>
          <a:xfrm>
            <a:off x="466741" y="2386420"/>
            <a:ext cx="15040994" cy="1061831"/>
            <a:chOff x="467704" y="645520"/>
            <a:chExt cx="15040994" cy="1061831"/>
          </a:xfrm>
        </p:grpSpPr>
        <p:sp>
          <p:nvSpPr>
            <p:cNvPr id="30" name="생명의 탄생에는 소중한 의미가 담겨 있어요"/>
            <p:cNvSpPr txBox="1"/>
            <p:nvPr/>
          </p:nvSpPr>
          <p:spPr>
            <a:xfrm>
              <a:off x="1735399" y="686417"/>
              <a:ext cx="13773299" cy="68344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5500" dirty="0" smtClean="0"/>
                <a:t>의료 기관을 올바르게 이용해요</a:t>
              </a:r>
              <a:endParaRPr lang="ko-KR" altLang="en-US" sz="5500" dirty="0"/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467704" y="645520"/>
              <a:ext cx="1061831" cy="1061831"/>
              <a:chOff x="467704" y="645520"/>
              <a:chExt cx="1061831" cy="1061831"/>
            </a:xfrm>
          </p:grpSpPr>
          <p:sp>
            <p:nvSpPr>
              <p:cNvPr id="32" name="타원 31"/>
              <p:cNvSpPr/>
              <p:nvPr/>
            </p:nvSpPr>
            <p:spPr>
              <a:xfrm>
                <a:off x="467704" y="645520"/>
                <a:ext cx="1061831" cy="1061831"/>
              </a:xfrm>
              <a:prstGeom prst="ellipse">
                <a:avLst/>
              </a:prstGeom>
              <a:solidFill>
                <a:srgbClr val="0B67B3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48713" y="744265"/>
                <a:ext cx="699812" cy="8643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400" rtl="0" fontAlgn="auto" latinLnBrk="0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5500" b="0" i="0" u="none" strike="noStrike" cap="none" spc="0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학교안심 둥근미소 TTF B" panose="02000703000000000000" pitchFamily="2" charset="-127"/>
                    <a:ea typeface="학교안심 둥근미소 TTF B" panose="02000703000000000000" pitchFamily="2" charset="-127"/>
                    <a:sym typeface="Canela Text Regular"/>
                  </a:rPr>
                  <a:t>2</a:t>
                </a:r>
                <a:endParaRPr kumimoji="0" lang="ko-KR" altLang="en-US" sz="55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  <a:sym typeface="Canela Text Regular"/>
                </a:endParaRPr>
              </a:p>
            </p:txBody>
          </p:sp>
        </p:grpSp>
      </p:grpSp>
      <p:grpSp>
        <p:nvGrpSpPr>
          <p:cNvPr id="34" name="그룹 33"/>
          <p:cNvGrpSpPr/>
          <p:nvPr/>
        </p:nvGrpSpPr>
        <p:grpSpPr>
          <a:xfrm>
            <a:off x="679012" y="4123319"/>
            <a:ext cx="9200095" cy="1055601"/>
            <a:chOff x="2294965" y="2727505"/>
            <a:chExt cx="5150539" cy="1055601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00A3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의료 기관의 이용 방법과 절차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45" name="모서리가 둥근 직사각형 44"/>
          <p:cNvSpPr/>
          <p:nvPr/>
        </p:nvSpPr>
        <p:spPr>
          <a:xfrm>
            <a:off x="647749" y="5755342"/>
            <a:ext cx="5376533" cy="1362635"/>
          </a:xfrm>
          <a:prstGeom prst="roundRect">
            <a:avLst>
              <a:gd name="adj" fmla="val 41667"/>
            </a:avLst>
          </a:prstGeom>
          <a:solidFill>
            <a:srgbClr val="AACE3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46" name="생명의 탄생에는 소중한 의미가 담겨 있어요"/>
          <p:cNvSpPr txBox="1"/>
          <p:nvPr/>
        </p:nvSpPr>
        <p:spPr>
          <a:xfrm>
            <a:off x="1051162" y="5916451"/>
            <a:ext cx="4691512" cy="104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5500" dirty="0" smtClean="0">
                <a:solidFill>
                  <a:schemeClr val="bg1"/>
                </a:solidFill>
              </a:rPr>
              <a:t>1</a:t>
            </a:r>
            <a:r>
              <a:rPr lang="ko-KR" altLang="en-US" sz="5500" dirty="0" smtClean="0">
                <a:solidFill>
                  <a:schemeClr val="bg1"/>
                </a:solidFill>
              </a:rPr>
              <a:t>차 의료 기관</a:t>
            </a:r>
            <a:endParaRPr lang="ko-KR" altLang="en-US" sz="5500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427694" y="5755342"/>
            <a:ext cx="17454282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 이용 가능, 의료 기관에 따라 예약 필요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보건소(보건지소, 보건 진료소 등)</a:t>
            </a:r>
          </a:p>
          <a:p>
            <a:pPr algn="l">
              <a:lnSpc>
                <a:spcPct val="120000"/>
              </a:lnSpc>
            </a:pP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지역주민의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건강 증진, 진료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의원, 치과 의원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등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감기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복통 등 진료, 예방 접종, 건강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검진 등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외래 진료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중심</a:t>
            </a:r>
            <a:endParaRPr lang="ko-KR" altLang="en-US" sz="5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한의원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등 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한방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진료 중심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79012" y="5717052"/>
            <a:ext cx="23202964" cy="3083921"/>
            <a:chOff x="679012" y="2507688"/>
            <a:chExt cx="23202964" cy="3083921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679012" y="2507688"/>
              <a:ext cx="5376533" cy="1362635"/>
            </a:xfrm>
            <a:prstGeom prst="roundRect">
              <a:avLst>
                <a:gd name="adj" fmla="val 41667"/>
              </a:avLst>
            </a:prstGeom>
            <a:solidFill>
              <a:srgbClr val="00A3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6" name="생명의 탄생에는 소중한 의미가 담겨 있어요"/>
            <p:cNvSpPr txBox="1"/>
            <p:nvPr/>
          </p:nvSpPr>
          <p:spPr>
            <a:xfrm>
              <a:off x="1051162" y="2668797"/>
              <a:ext cx="4691512" cy="10404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50800" tIns="50800" rIns="50800" bIns="50800">
              <a:noAutofit/>
            </a:bodyPr>
            <a:lstStyle>
              <a:lvl1pPr algn="l" defTabSz="457200">
                <a:lnSpc>
                  <a:spcPts val="8900"/>
                </a:lnSpc>
                <a:defRPr sz="6500" b="1">
                  <a:latin typeface="나눔고딕"/>
                  <a:ea typeface="나눔고딕"/>
                  <a:cs typeface="나눔고딕"/>
                  <a:sym typeface="나눔고딕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ko-KR" sz="5500" dirty="0" smtClean="0">
                  <a:solidFill>
                    <a:schemeClr val="bg1"/>
                  </a:solidFill>
                </a:rPr>
                <a:t>2</a:t>
              </a:r>
              <a:r>
                <a:rPr lang="ko-KR" altLang="en-US" sz="5500" dirty="0" smtClean="0">
                  <a:solidFill>
                    <a:schemeClr val="bg1"/>
                  </a:solidFill>
                </a:rPr>
                <a:t>차 의료 기관</a:t>
              </a:r>
              <a:endParaRPr lang="ko-KR" altLang="en-US" sz="5500" dirty="0">
                <a:solidFill>
                  <a:schemeClr val="bg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427694" y="2507688"/>
              <a:ext cx="17454282" cy="3083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의료 기관에 따라 예약 필요</a:t>
              </a:r>
            </a:p>
            <a:p>
              <a:pPr algn="l">
                <a:lnSpc>
                  <a:spcPct val="120000"/>
                </a:lnSpc>
              </a:pPr>
              <a:r>
                <a:rPr lang="ko-KR" altLang="en-US" sz="54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병원급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(30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병상 이상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</a:p>
            <a:p>
              <a:pPr algn="l">
                <a:lnSpc>
                  <a:spcPct val="120000"/>
                </a:lnSpc>
              </a:pP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입원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또는 수술이 필요한 복잡한 치료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진단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검사 실시</a:t>
              </a: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679012" y="4123319"/>
            <a:ext cx="9200095" cy="1055601"/>
            <a:chOff x="2294965" y="2727505"/>
            <a:chExt cx="5150539" cy="1055601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00A3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의료 기관의 이용 방법과 절차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5252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모서리가 둥근 직사각형 44"/>
          <p:cNvSpPr/>
          <p:nvPr/>
        </p:nvSpPr>
        <p:spPr>
          <a:xfrm>
            <a:off x="679012" y="2973852"/>
            <a:ext cx="5376533" cy="1362635"/>
          </a:xfrm>
          <a:prstGeom prst="roundRect">
            <a:avLst>
              <a:gd name="adj" fmla="val 41667"/>
            </a:avLst>
          </a:prstGeom>
          <a:solidFill>
            <a:srgbClr val="A588B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46" name="생명의 탄생에는 소중한 의미가 담겨 있어요"/>
          <p:cNvSpPr txBox="1"/>
          <p:nvPr/>
        </p:nvSpPr>
        <p:spPr>
          <a:xfrm>
            <a:off x="1051162" y="3134961"/>
            <a:ext cx="4691512" cy="104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5500" dirty="0" smtClean="0">
                <a:solidFill>
                  <a:schemeClr val="bg1"/>
                </a:solidFill>
              </a:rPr>
              <a:t>3</a:t>
            </a:r>
            <a:r>
              <a:rPr lang="ko-KR" altLang="en-US" sz="5500" dirty="0" smtClean="0">
                <a:solidFill>
                  <a:schemeClr val="bg1"/>
                </a:solidFill>
              </a:rPr>
              <a:t>차 의료 기관</a:t>
            </a:r>
            <a:endParaRPr lang="ko-KR" altLang="en-US" sz="5500" dirty="0">
              <a:solidFill>
                <a:schemeClr val="bg1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427694" y="2973852"/>
            <a:ext cx="17454282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또는 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차 의료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기관에서 발급한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진료 의뢰서 필요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상급 종합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병원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치료하기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어려운 질병 진료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입원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수술 등이 필요한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경우</a:t>
            </a:r>
            <a:r>
              <a:rPr lang="en-US" altLang="ko-KR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응급 또는 분만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등 응급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상황에서는 진료 </a:t>
            </a: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의뢰서 필요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없음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679012" y="1380119"/>
            <a:ext cx="9200095" cy="1055601"/>
            <a:chOff x="2294965" y="2727505"/>
            <a:chExt cx="5150539" cy="1055601"/>
          </a:xfrm>
        </p:grpSpPr>
        <p:sp>
          <p:nvSpPr>
            <p:cNvPr id="39" name="모서리가 둥근 직사각형 38"/>
            <p:cNvSpPr/>
            <p:nvPr/>
          </p:nvSpPr>
          <p:spPr>
            <a:xfrm>
              <a:off x="2294965" y="2727505"/>
              <a:ext cx="5150539" cy="1055601"/>
            </a:xfrm>
            <a:prstGeom prst="roundRect">
              <a:avLst/>
            </a:prstGeom>
            <a:solidFill>
              <a:srgbClr val="00A397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11303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ko-KR" alt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40508" y="2819432"/>
              <a:ext cx="4823358" cy="8717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2438400" rtl="0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5400" b="1" dirty="0" smtClean="0">
                  <a:solidFill>
                    <a:schemeClr val="bg1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의료 기관의 이용 방법과 절차</a:t>
              </a:r>
              <a:endParaRPr kumimoji="0" lang="ko-KR" altLang="en-US" sz="5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나눔고딕" panose="020D0604000000000000" pitchFamily="50" charset="-127"/>
                <a:ea typeface="나눔고딕" panose="020D0604000000000000" pitchFamily="50" charset="-127"/>
                <a:sym typeface="Canela Text Regular"/>
              </a:endParaRPr>
            </a:p>
          </p:txBody>
        </p:sp>
      </p:grpSp>
      <p:sp>
        <p:nvSpPr>
          <p:cNvPr id="3" name="직사각형 2"/>
          <p:cNvSpPr/>
          <p:nvPr/>
        </p:nvSpPr>
        <p:spPr>
          <a:xfrm>
            <a:off x="6427694" y="8003052"/>
            <a:ext cx="1673710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ko-KR" altLang="en-US" sz="54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소아 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청소년과, 내과, 가정의학과, 이비인후과, 피부과, 정형외과, 신경외과, 정신건강의학과, 안과, 산부인과,</a:t>
            </a:r>
          </a:p>
          <a:p>
            <a:pPr algn="l">
              <a:lnSpc>
                <a:spcPct val="120000"/>
              </a:lnSpc>
            </a:pPr>
            <a:r>
              <a:rPr lang="ko-KR" altLang="en-US" sz="5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비뇨의학과</a:t>
            </a:r>
            <a:r>
              <a: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영상의학과, 마취통증의학과, 재활의학과, 응급의학과, 병리과, 진단검사의학과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10274" y="8003052"/>
            <a:ext cx="5376533" cy="1362635"/>
          </a:xfrm>
          <a:prstGeom prst="roundRect">
            <a:avLst>
              <a:gd name="adj" fmla="val 41667"/>
            </a:avLst>
          </a:prstGeom>
          <a:solidFill>
            <a:srgbClr val="EE77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sp>
        <p:nvSpPr>
          <p:cNvPr id="13" name="생명의 탄생에는 소중한 의미가 담겨 있어요"/>
          <p:cNvSpPr txBox="1"/>
          <p:nvPr/>
        </p:nvSpPr>
        <p:spPr>
          <a:xfrm>
            <a:off x="1082424" y="8164161"/>
            <a:ext cx="4691512" cy="1040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8900"/>
              </a:lnSpc>
              <a:defRPr sz="6500" b="1"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o-KR" altLang="en-US" sz="5500" dirty="0" smtClean="0">
                <a:solidFill>
                  <a:schemeClr val="bg1"/>
                </a:solidFill>
              </a:rPr>
              <a:t>진료과목</a:t>
            </a:r>
            <a:endParaRPr lang="ko-KR" altLang="en-US" sz="5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12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부모님께 감사 편지 쓰기"/>
          <p:cNvSpPr txBox="1"/>
          <p:nvPr/>
        </p:nvSpPr>
        <p:spPr>
          <a:xfrm>
            <a:off x="4571999" y="484984"/>
            <a:ext cx="8749554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smtClean="0"/>
              <a:t>의료 기관 올바르게 이용하기</a:t>
            </a:r>
            <a:endParaRPr lang="ko-KR" altLang="en-US" sz="5500" dirty="0"/>
          </a:p>
        </p:txBody>
      </p:sp>
      <p:grpSp>
        <p:nvGrpSpPr>
          <p:cNvPr id="97" name="그룹 96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98" name="그룹 97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100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01" name="직사각형 100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99" name="직사각형 98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34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102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72310" y="1973631"/>
            <a:ext cx="1191203" cy="55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세상에서 나를 가장 사랑하고 정성껏 키워 주시는 부모님께 감사한 마음을 담아 편지를 써 보세요."/>
          <p:cNvSpPr txBox="1"/>
          <p:nvPr/>
        </p:nvSpPr>
        <p:spPr>
          <a:xfrm>
            <a:off x="3021433" y="1674143"/>
            <a:ext cx="19011065" cy="2086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ts val="5300"/>
              </a:lnSpc>
              <a:defRPr sz="3500">
                <a:solidFill>
                  <a:srgbClr val="2C2728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20000"/>
              </a:lnSpc>
            </a:pPr>
            <a:r>
              <a:rPr lang="ko-KR" altLang="en-US" sz="5400" dirty="0"/>
              <a:t>건강 문제 발생 시 어떤 의료 기관을 이용해야 하는지 알아보세요</a:t>
            </a:r>
            <a:r>
              <a:rPr lang="en-US" altLang="ko-KR" sz="5400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sz="5400" dirty="0"/>
              <a:t>증상에 적합한 의료 기관을 선으로 연결해 보세요</a:t>
            </a:r>
            <a:r>
              <a:rPr lang="en-US" altLang="ko-KR" sz="5400" dirty="0"/>
              <a:t>. (</a:t>
            </a:r>
            <a:r>
              <a:rPr lang="ko-KR" altLang="en-US" sz="5400" dirty="0"/>
              <a:t>중복 가능</a:t>
            </a:r>
            <a:r>
              <a:rPr lang="en-US" altLang="ko-KR" sz="5400" dirty="0"/>
              <a:t>)</a:t>
            </a:r>
            <a:endParaRPr lang="ko-KR" altLang="en-US" sz="5400" dirty="0"/>
          </a:p>
        </p:txBody>
      </p:sp>
      <p:pic>
        <p:nvPicPr>
          <p:cNvPr id="109" name="이미지" descr="이미지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032498" y="2142144"/>
            <a:ext cx="1585488" cy="1782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그룹 2"/>
          <p:cNvGrpSpPr/>
          <p:nvPr/>
        </p:nvGrpSpPr>
        <p:grpSpPr>
          <a:xfrm>
            <a:off x="1829423" y="3995209"/>
            <a:ext cx="10958741" cy="2374087"/>
            <a:chOff x="1829423" y="3986147"/>
            <a:chExt cx="10958741" cy="2374087"/>
          </a:xfrm>
        </p:grpSpPr>
        <p:sp>
          <p:nvSpPr>
            <p:cNvPr id="176" name="모서리가 둥근 직사각형 175"/>
            <p:cNvSpPr/>
            <p:nvPr/>
          </p:nvSpPr>
          <p:spPr>
            <a:xfrm>
              <a:off x="1829423" y="3986147"/>
              <a:ext cx="10958741" cy="2374087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90C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042946" y="4049589"/>
              <a:ext cx="10211494" cy="208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운동장에서 넘어져 뼈가 부러진 것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같고 무릎도 </a:t>
              </a: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붓고 아파요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6513906" y="3994252"/>
            <a:ext cx="6357600" cy="2376000"/>
            <a:chOff x="17154872" y="3994252"/>
            <a:chExt cx="5747070" cy="2376000"/>
          </a:xfrm>
        </p:grpSpPr>
        <p:sp>
          <p:nvSpPr>
            <p:cNvPr id="178" name="모서리가 둥근 직사각형 177"/>
            <p:cNvSpPr/>
            <p:nvPr/>
          </p:nvSpPr>
          <p:spPr>
            <a:xfrm>
              <a:off x="17154872" y="3994252"/>
              <a:ext cx="5747070" cy="2376000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8CC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8484184" y="4756347"/>
              <a:ext cx="3190117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정형외과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" name="오른쪽 화살표 5"/>
          <p:cNvSpPr/>
          <p:nvPr/>
        </p:nvSpPr>
        <p:spPr>
          <a:xfrm>
            <a:off x="13926099" y="4794015"/>
            <a:ext cx="1452283" cy="889609"/>
          </a:xfrm>
          <a:prstGeom prst="rightArrow">
            <a:avLst/>
          </a:prstGeom>
          <a:solidFill>
            <a:srgbClr val="8CC55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829423" y="6631236"/>
            <a:ext cx="10958741" cy="1767870"/>
            <a:chOff x="1829423" y="7470597"/>
            <a:chExt cx="10958741" cy="1767870"/>
          </a:xfrm>
        </p:grpSpPr>
        <p:sp>
          <p:nvSpPr>
            <p:cNvPr id="112" name="모서리가 둥근 직사각형 111"/>
            <p:cNvSpPr/>
            <p:nvPr/>
          </p:nvSpPr>
          <p:spPr>
            <a:xfrm>
              <a:off x="1829423" y="7470597"/>
              <a:ext cx="10958741" cy="1767870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90C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042946" y="7773675"/>
              <a:ext cx="10211494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요리하다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칼에 손가락을 베었어요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6513906" y="6631236"/>
            <a:ext cx="6357600" cy="1767870"/>
            <a:chOff x="17154872" y="3994252"/>
            <a:chExt cx="5747070" cy="1767870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17154872" y="3994252"/>
              <a:ext cx="5747070" cy="1767870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8CC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8484184" y="4458072"/>
              <a:ext cx="3190117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응급실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0" name="오른쪽 화살표 49"/>
          <p:cNvSpPr/>
          <p:nvPr/>
        </p:nvSpPr>
        <p:spPr>
          <a:xfrm>
            <a:off x="13926099" y="6976313"/>
            <a:ext cx="1452283" cy="889609"/>
          </a:xfrm>
          <a:prstGeom prst="rightArrow">
            <a:avLst/>
          </a:prstGeom>
          <a:solidFill>
            <a:srgbClr val="8CC55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829423" y="8670108"/>
            <a:ext cx="10958741" cy="1767870"/>
            <a:chOff x="1829423" y="10208977"/>
            <a:chExt cx="10958741" cy="1767870"/>
          </a:xfrm>
        </p:grpSpPr>
        <p:sp>
          <p:nvSpPr>
            <p:cNvPr id="137" name="모서리가 둥근 직사각형 136"/>
            <p:cNvSpPr/>
            <p:nvPr/>
          </p:nvSpPr>
          <p:spPr>
            <a:xfrm>
              <a:off x="1829423" y="10208977"/>
              <a:ext cx="10958741" cy="1767870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90C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042946" y="10548147"/>
              <a:ext cx="10211494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뜨거운 물에 손이 데었어요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16513906" y="8660090"/>
            <a:ext cx="6357600" cy="1767870"/>
            <a:chOff x="17154872" y="3994252"/>
            <a:chExt cx="5747070" cy="1767870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17154872" y="3994252"/>
              <a:ext cx="5747070" cy="1767870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8CC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364554" y="4458072"/>
              <a:ext cx="5344924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 err="1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화상외과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피부과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4" name="오른쪽 화살표 53"/>
          <p:cNvSpPr/>
          <p:nvPr/>
        </p:nvSpPr>
        <p:spPr>
          <a:xfrm>
            <a:off x="13926099" y="9005167"/>
            <a:ext cx="1452283" cy="889609"/>
          </a:xfrm>
          <a:prstGeom prst="rightArrow">
            <a:avLst/>
          </a:prstGeom>
          <a:solidFill>
            <a:srgbClr val="8CC55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1846433" y="10699920"/>
            <a:ext cx="10958741" cy="2374087"/>
            <a:chOff x="1829423" y="3986147"/>
            <a:chExt cx="10958741" cy="2374087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1829423" y="3986147"/>
              <a:ext cx="10958741" cy="2374087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90C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42946" y="4049589"/>
              <a:ext cx="10211494" cy="20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벌에 쏘여서 입술이 붓고 숨 쉬기 힘들어요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16513906" y="10698963"/>
            <a:ext cx="6357600" cy="2376000"/>
            <a:chOff x="17154872" y="3994252"/>
            <a:chExt cx="5747070" cy="2376000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17154872" y="3994252"/>
              <a:ext cx="5747070" cy="2376000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8CC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484184" y="4756347"/>
              <a:ext cx="3190117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응급실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3" name="오른쪽 화살표 62"/>
          <p:cNvSpPr/>
          <p:nvPr/>
        </p:nvSpPr>
        <p:spPr>
          <a:xfrm>
            <a:off x="13926099" y="11498726"/>
            <a:ext cx="1452283" cy="889609"/>
          </a:xfrm>
          <a:prstGeom prst="rightArrow">
            <a:avLst/>
          </a:prstGeom>
          <a:solidFill>
            <a:srgbClr val="8CC55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871137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829423" y="3131771"/>
            <a:ext cx="10958741" cy="2374087"/>
            <a:chOff x="1829423" y="3986147"/>
            <a:chExt cx="10958741" cy="2374087"/>
          </a:xfrm>
        </p:grpSpPr>
        <p:sp>
          <p:nvSpPr>
            <p:cNvPr id="176" name="모서리가 둥근 직사각형 175"/>
            <p:cNvSpPr/>
            <p:nvPr/>
          </p:nvSpPr>
          <p:spPr>
            <a:xfrm>
              <a:off x="1829423" y="3986147"/>
              <a:ext cx="10958741" cy="2374087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90C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2042946" y="4049589"/>
              <a:ext cx="10211494" cy="20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눈에 모래 같은 이물질이 들어가 따갑고 눈을 제대로 뜰 수 없어요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6458031" y="3130814"/>
            <a:ext cx="6355834" cy="2376000"/>
            <a:chOff x="17154873" y="3994252"/>
            <a:chExt cx="5696020" cy="2376000"/>
          </a:xfrm>
        </p:grpSpPr>
        <p:sp>
          <p:nvSpPr>
            <p:cNvPr id="178" name="모서리가 둥근 직사각형 177"/>
            <p:cNvSpPr/>
            <p:nvPr/>
          </p:nvSpPr>
          <p:spPr>
            <a:xfrm>
              <a:off x="17154873" y="3994252"/>
              <a:ext cx="5696020" cy="2376000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8CC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8484184" y="4756347"/>
              <a:ext cx="3190117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안과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" name="오른쪽 화살표 5"/>
          <p:cNvSpPr/>
          <p:nvPr/>
        </p:nvSpPr>
        <p:spPr>
          <a:xfrm>
            <a:off x="13930691" y="3930577"/>
            <a:ext cx="1452283" cy="889609"/>
          </a:xfrm>
          <a:prstGeom prst="rightArrow">
            <a:avLst/>
          </a:prstGeom>
          <a:solidFill>
            <a:srgbClr val="8CC55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829423" y="5767798"/>
            <a:ext cx="10958741" cy="1767870"/>
            <a:chOff x="1829423" y="7470597"/>
            <a:chExt cx="10958741" cy="1767870"/>
          </a:xfrm>
        </p:grpSpPr>
        <p:sp>
          <p:nvSpPr>
            <p:cNvPr id="112" name="모서리가 둥근 직사각형 111"/>
            <p:cNvSpPr/>
            <p:nvPr/>
          </p:nvSpPr>
          <p:spPr>
            <a:xfrm>
              <a:off x="1829423" y="7470597"/>
              <a:ext cx="10958741" cy="1767870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90C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042946" y="7773675"/>
              <a:ext cx="10211494" cy="100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코피 멈추지 않고 계속 나요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16458031" y="5767798"/>
            <a:ext cx="6355834" cy="1767870"/>
            <a:chOff x="17154873" y="3994252"/>
            <a:chExt cx="5696020" cy="1767870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17154873" y="3994252"/>
              <a:ext cx="5696020" cy="1767870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8CC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364279" y="4458072"/>
              <a:ext cx="5343578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응급실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이비인후과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0" name="오른쪽 화살표 49"/>
          <p:cNvSpPr/>
          <p:nvPr/>
        </p:nvSpPr>
        <p:spPr>
          <a:xfrm>
            <a:off x="13894833" y="6112875"/>
            <a:ext cx="1452283" cy="889609"/>
          </a:xfrm>
          <a:prstGeom prst="rightArrow">
            <a:avLst/>
          </a:prstGeom>
          <a:solidFill>
            <a:srgbClr val="8CC55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829423" y="7806670"/>
            <a:ext cx="10958741" cy="1767870"/>
            <a:chOff x="1829423" y="10208977"/>
            <a:chExt cx="10958741" cy="1767870"/>
          </a:xfrm>
        </p:grpSpPr>
        <p:sp>
          <p:nvSpPr>
            <p:cNvPr id="137" name="모서리가 둥근 직사각형 136"/>
            <p:cNvSpPr/>
            <p:nvPr/>
          </p:nvSpPr>
          <p:spPr>
            <a:xfrm>
              <a:off x="1829423" y="10208977"/>
              <a:ext cx="10958741" cy="1767870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90C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042946" y="10548147"/>
              <a:ext cx="10211494" cy="100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친구와 놀다가 이가 빠졌어요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16458031" y="7796652"/>
            <a:ext cx="6355834" cy="1767870"/>
            <a:chOff x="17154873" y="3994252"/>
            <a:chExt cx="5696020" cy="1767870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17154873" y="3994252"/>
              <a:ext cx="5696020" cy="1767870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8CC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364554" y="4458072"/>
              <a:ext cx="5344924" cy="840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치과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54" name="오른쪽 화살표 53"/>
          <p:cNvSpPr/>
          <p:nvPr/>
        </p:nvSpPr>
        <p:spPr>
          <a:xfrm>
            <a:off x="13894833" y="8141729"/>
            <a:ext cx="1452283" cy="889609"/>
          </a:xfrm>
          <a:prstGeom prst="rightArrow">
            <a:avLst/>
          </a:prstGeom>
          <a:solidFill>
            <a:srgbClr val="8CC55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1846433" y="9836482"/>
            <a:ext cx="10958741" cy="2374087"/>
            <a:chOff x="1829423" y="3986147"/>
            <a:chExt cx="10958741" cy="2374087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1829423" y="3986147"/>
              <a:ext cx="10958741" cy="2374087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90C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42946" y="4049589"/>
              <a:ext cx="10211494" cy="20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ko-KR" altLang="en-US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감기에 걸린 후 열이 높고 기침이 멈추지 않아요</a:t>
              </a:r>
              <a:r>
                <a:rPr lang="en-US" altLang="ko-KR" sz="54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16438548" y="9835525"/>
            <a:ext cx="6355834" cy="2376000"/>
            <a:chOff x="17137413" y="3994252"/>
            <a:chExt cx="5696020" cy="2376000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17137413" y="3994252"/>
              <a:ext cx="5696020" cy="2376000"/>
            </a:xfrm>
            <a:prstGeom prst="roundRect">
              <a:avLst>
                <a:gd name="adj" fmla="val 10413"/>
              </a:avLst>
            </a:prstGeom>
            <a:solidFill>
              <a:schemeClr val="bg1"/>
            </a:solidFill>
            <a:ln w="38100">
              <a:solidFill>
                <a:srgbClr val="8CC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7477654" y="4138889"/>
              <a:ext cx="5015537" cy="208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소아 청소년과</a:t>
              </a:r>
              <a:r>
                <a:rPr lang="en-US" altLang="ko-KR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5400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이비인후과</a:t>
              </a:r>
              <a:endParaRPr lang="ko-KR" altLang="en-US" sz="5400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63" name="오른쪽 화살표 62"/>
          <p:cNvSpPr/>
          <p:nvPr/>
        </p:nvSpPr>
        <p:spPr>
          <a:xfrm>
            <a:off x="13947701" y="10635288"/>
            <a:ext cx="1452283" cy="889609"/>
          </a:xfrm>
          <a:prstGeom prst="rightArrow">
            <a:avLst/>
          </a:prstGeom>
          <a:solidFill>
            <a:srgbClr val="8CC55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11303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ko-KR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venir Next Regular"/>
              <a:ea typeface="Avenir Next Regular"/>
              <a:cs typeface="Avenir Next Regular"/>
              <a:sym typeface="Avenir Next Regular"/>
            </a:endParaRPr>
          </a:p>
        </p:txBody>
      </p:sp>
      <p:pic>
        <p:nvPicPr>
          <p:cNvPr id="95" name="이미지" descr="이미지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6150" y="641091"/>
            <a:ext cx="22691701" cy="231200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부모님께 감사 편지 쓰기"/>
          <p:cNvSpPr txBox="1"/>
          <p:nvPr/>
        </p:nvSpPr>
        <p:spPr>
          <a:xfrm>
            <a:off x="4571999" y="484984"/>
            <a:ext cx="8749554" cy="10255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algn="l" defTabSz="457200">
              <a:lnSpc>
                <a:spcPct val="160000"/>
              </a:lnSpc>
              <a:defRPr sz="6500" b="1">
                <a:solidFill>
                  <a:srgbClr val="6F2F9A"/>
                </a:solidFill>
                <a:latin typeface="나눔고딕"/>
                <a:ea typeface="나눔고딕"/>
                <a:cs typeface="나눔고딕"/>
                <a:sym typeface="나눔고딕"/>
              </a:defRPr>
            </a:lvl1pPr>
          </a:lstStyle>
          <a:p>
            <a:pPr>
              <a:lnSpc>
                <a:spcPct val="100000"/>
              </a:lnSpc>
            </a:pPr>
            <a:r>
              <a:rPr lang="ko-KR" altLang="en-US" sz="5500" smtClean="0"/>
              <a:t>의료 기관 올바르게 이용하기</a:t>
            </a:r>
            <a:endParaRPr lang="ko-KR" altLang="en-US" sz="5500" dirty="0"/>
          </a:p>
        </p:txBody>
      </p:sp>
      <p:grpSp>
        <p:nvGrpSpPr>
          <p:cNvPr id="97" name="그룹 96"/>
          <p:cNvGrpSpPr/>
          <p:nvPr/>
        </p:nvGrpSpPr>
        <p:grpSpPr>
          <a:xfrm>
            <a:off x="1829424" y="463373"/>
            <a:ext cx="2585660" cy="909168"/>
            <a:chOff x="6376024" y="11997636"/>
            <a:chExt cx="2585660" cy="909168"/>
          </a:xfrm>
        </p:grpSpPr>
        <p:grpSp>
          <p:nvGrpSpPr>
            <p:cNvPr id="98" name="그룹 97"/>
            <p:cNvGrpSpPr/>
            <p:nvPr/>
          </p:nvGrpSpPr>
          <p:grpSpPr>
            <a:xfrm>
              <a:off x="6376024" y="11997636"/>
              <a:ext cx="2585660" cy="909168"/>
              <a:chOff x="6376024" y="11997636"/>
              <a:chExt cx="2585660" cy="909168"/>
            </a:xfrm>
          </p:grpSpPr>
          <p:pic>
            <p:nvPicPr>
              <p:cNvPr id="100" name="이미지" descr="이미지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6376024" y="11997636"/>
                <a:ext cx="2585660" cy="909168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01" name="직사각형 100"/>
              <p:cNvSpPr/>
              <p:nvPr/>
            </p:nvSpPr>
            <p:spPr>
              <a:xfrm>
                <a:off x="8276428" y="12255640"/>
                <a:ext cx="391800" cy="510363"/>
              </a:xfrm>
              <a:prstGeom prst="rect">
                <a:avLst/>
              </a:prstGeom>
              <a:solidFill>
                <a:srgbClr val="88318D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11303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Avenir Next Regular"/>
                  <a:ea typeface="Avenir Next Regular"/>
                  <a:cs typeface="Avenir Next Regular"/>
                  <a:sym typeface="Avenir Next Regular"/>
                </a:endParaRPr>
              </a:p>
            </p:txBody>
          </p:sp>
        </p:grpSp>
        <p:sp>
          <p:nvSpPr>
            <p:cNvPr id="99" name="직사각형 98"/>
            <p:cNvSpPr/>
            <p:nvPr/>
          </p:nvSpPr>
          <p:spPr>
            <a:xfrm>
              <a:off x="7999974" y="12159955"/>
              <a:ext cx="925253" cy="701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4400" dirty="0" smtClean="0">
                  <a:solidFill>
                    <a:schemeClr val="bg1"/>
                  </a:solidFill>
                  <a:latin typeface="학교안심 둥근미소 TTF B" panose="02000703000000000000" pitchFamily="2" charset="-127"/>
                  <a:ea typeface="학교안심 둥근미소 TTF B" panose="02000703000000000000" pitchFamily="2" charset="-127"/>
                </a:rPr>
                <a:t>34</a:t>
              </a:r>
              <a:endParaRPr lang="ko-KR" altLang="en-US" sz="4400" dirty="0">
                <a:solidFill>
                  <a:schemeClr val="bg1"/>
                </a:solidFill>
                <a:latin typeface="학교안심 둥근미소 TTF B" panose="02000703000000000000" pitchFamily="2" charset="-127"/>
                <a:ea typeface="학교안심 둥근미소 TTF B" panose="02000703000000000000" pitchFamily="2" charset="-127"/>
              </a:endParaRPr>
            </a:p>
          </p:txBody>
        </p:sp>
      </p:grpSp>
      <p:pic>
        <p:nvPicPr>
          <p:cNvPr id="109" name="이미지" descr="이미지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32498" y="2142144"/>
            <a:ext cx="1585488" cy="17824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57105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1330</Words>
  <Application>Microsoft Office PowerPoint</Application>
  <PresentationFormat>사용자 지정</PresentationFormat>
  <Paragraphs>284</Paragraphs>
  <Slides>30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5" baseType="lpstr">
      <vt:lpstr>Avenir Next Regular</vt:lpstr>
      <vt:lpstr>학교안심 둥근미소 TTF B</vt:lpstr>
      <vt:lpstr>Avenir Next Medium</vt:lpstr>
      <vt:lpstr>HakgyoansimDunggeunmisoOTF-B</vt:lpstr>
      <vt:lpstr>Canela Bold</vt:lpstr>
      <vt:lpstr>나눔고딕</vt:lpstr>
      <vt:lpstr>Canela Regular</vt:lpstr>
      <vt:lpstr>Sandoll 고딕NeoRound 07 Bd</vt:lpstr>
      <vt:lpstr>Arial</vt:lpstr>
      <vt:lpstr>Helvetica Neue</vt:lpstr>
      <vt:lpstr>나눔고딕 ExtraBold</vt:lpstr>
      <vt:lpstr>Canela Text Regular</vt:lpstr>
      <vt:lpstr>Canela Deck Regular</vt:lpstr>
      <vt:lpstr>AvenirNext-DemiBold</vt:lpstr>
      <vt:lpstr>23_ClassicWhite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USER</cp:lastModifiedBy>
  <cp:revision>421</cp:revision>
  <dcterms:modified xsi:type="dcterms:W3CDTF">2026-02-27T12:05:39Z</dcterms:modified>
</cp:coreProperties>
</file>