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2"/>
  </p:notesMasterIdLst>
  <p:sldIdLst>
    <p:sldId id="368" r:id="rId2"/>
    <p:sldId id="479" r:id="rId3"/>
    <p:sldId id="259" r:id="rId4"/>
    <p:sldId id="355" r:id="rId5"/>
    <p:sldId id="469" r:id="rId6"/>
    <p:sldId id="497" r:id="rId7"/>
    <p:sldId id="492" r:id="rId8"/>
    <p:sldId id="502" r:id="rId9"/>
    <p:sldId id="503" r:id="rId10"/>
    <p:sldId id="473" r:id="rId11"/>
    <p:sldId id="263" r:id="rId12"/>
    <p:sldId id="496" r:id="rId13"/>
    <p:sldId id="475" r:id="rId14"/>
    <p:sldId id="499" r:id="rId15"/>
    <p:sldId id="500" r:id="rId16"/>
    <p:sldId id="501" r:id="rId17"/>
    <p:sldId id="471" r:id="rId18"/>
    <p:sldId id="495" r:id="rId19"/>
    <p:sldId id="366" r:id="rId20"/>
    <p:sldId id="477" r:id="rId21"/>
    <p:sldId id="265" r:id="rId22"/>
    <p:sldId id="504" r:id="rId23"/>
    <p:sldId id="505" r:id="rId24"/>
    <p:sldId id="506" r:id="rId25"/>
    <p:sldId id="507" r:id="rId26"/>
    <p:sldId id="508" r:id="rId27"/>
    <p:sldId id="509" r:id="rId28"/>
    <p:sldId id="510" r:id="rId29"/>
    <p:sldId id="511" r:id="rId30"/>
    <p:sldId id="512" r:id="rId31"/>
    <p:sldId id="513" r:id="rId32"/>
    <p:sldId id="514" r:id="rId33"/>
    <p:sldId id="515" r:id="rId34"/>
    <p:sldId id="516" r:id="rId35"/>
    <p:sldId id="517" r:id="rId36"/>
    <p:sldId id="518" r:id="rId37"/>
    <p:sldId id="519" r:id="rId38"/>
    <p:sldId id="520" r:id="rId39"/>
    <p:sldId id="521" r:id="rId40"/>
    <p:sldId id="522" r:id="rId41"/>
    <p:sldId id="523" r:id="rId42"/>
    <p:sldId id="524" r:id="rId43"/>
    <p:sldId id="525" r:id="rId44"/>
    <p:sldId id="526" r:id="rId45"/>
    <p:sldId id="527" r:id="rId46"/>
    <p:sldId id="528" r:id="rId47"/>
    <p:sldId id="529" r:id="rId48"/>
    <p:sldId id="530" r:id="rId49"/>
    <p:sldId id="531" r:id="rId50"/>
    <p:sldId id="532" r:id="rId51"/>
    <p:sldId id="533" r:id="rId52"/>
    <p:sldId id="534" r:id="rId53"/>
    <p:sldId id="535" r:id="rId54"/>
    <p:sldId id="536" r:id="rId55"/>
    <p:sldId id="537" r:id="rId56"/>
    <p:sldId id="538" r:id="rId57"/>
    <p:sldId id="539" r:id="rId58"/>
    <p:sldId id="540" r:id="rId59"/>
    <p:sldId id="541" r:id="rId60"/>
    <p:sldId id="542" r:id="rId61"/>
    <p:sldId id="543" r:id="rId62"/>
    <p:sldId id="544" r:id="rId63"/>
    <p:sldId id="545" r:id="rId64"/>
    <p:sldId id="546" r:id="rId65"/>
    <p:sldId id="547" r:id="rId66"/>
    <p:sldId id="548" r:id="rId67"/>
    <p:sldId id="549" r:id="rId68"/>
    <p:sldId id="550" r:id="rId69"/>
    <p:sldId id="551" r:id="rId70"/>
    <p:sldId id="552" r:id="rId71"/>
    <p:sldId id="553" r:id="rId72"/>
    <p:sldId id="554" r:id="rId73"/>
    <p:sldId id="555" r:id="rId74"/>
    <p:sldId id="556" r:id="rId75"/>
    <p:sldId id="557" r:id="rId76"/>
    <p:sldId id="558" r:id="rId77"/>
    <p:sldId id="559" r:id="rId78"/>
    <p:sldId id="560" r:id="rId79"/>
    <p:sldId id="561" r:id="rId80"/>
    <p:sldId id="562" r:id="rId81"/>
    <p:sldId id="563" r:id="rId82"/>
    <p:sldId id="564" r:id="rId83"/>
    <p:sldId id="565" r:id="rId84"/>
    <p:sldId id="566" r:id="rId85"/>
    <p:sldId id="567" r:id="rId86"/>
    <p:sldId id="568" r:id="rId87"/>
    <p:sldId id="569" r:id="rId88"/>
    <p:sldId id="570" r:id="rId89"/>
    <p:sldId id="571" r:id="rId90"/>
    <p:sldId id="572" r:id="rId91"/>
    <p:sldId id="573" r:id="rId92"/>
    <p:sldId id="574" r:id="rId93"/>
    <p:sldId id="575" r:id="rId94"/>
    <p:sldId id="576" r:id="rId95"/>
    <p:sldId id="577" r:id="rId96"/>
    <p:sldId id="578" r:id="rId97"/>
    <p:sldId id="579" r:id="rId98"/>
    <p:sldId id="580" r:id="rId99"/>
    <p:sldId id="581" r:id="rId100"/>
    <p:sldId id="582" r:id="rId101"/>
    <p:sldId id="583" r:id="rId102"/>
    <p:sldId id="584" r:id="rId103"/>
    <p:sldId id="585" r:id="rId104"/>
    <p:sldId id="586" r:id="rId105"/>
    <p:sldId id="587" r:id="rId106"/>
    <p:sldId id="588" r:id="rId107"/>
    <p:sldId id="589" r:id="rId108"/>
    <p:sldId id="590" r:id="rId109"/>
    <p:sldId id="591" r:id="rId110"/>
    <p:sldId id="592" r:id="rId111"/>
    <p:sldId id="593" r:id="rId112"/>
    <p:sldId id="594" r:id="rId113"/>
    <p:sldId id="595" r:id="rId114"/>
    <p:sldId id="596" r:id="rId115"/>
    <p:sldId id="597" r:id="rId116"/>
    <p:sldId id="598" r:id="rId117"/>
    <p:sldId id="599" r:id="rId118"/>
    <p:sldId id="600" r:id="rId119"/>
    <p:sldId id="601" r:id="rId120"/>
    <p:sldId id="602" r:id="rId121"/>
    <p:sldId id="603" r:id="rId122"/>
    <p:sldId id="604" r:id="rId123"/>
    <p:sldId id="605" r:id="rId124"/>
    <p:sldId id="606" r:id="rId125"/>
    <p:sldId id="607" r:id="rId126"/>
    <p:sldId id="608" r:id="rId127"/>
    <p:sldId id="609" r:id="rId128"/>
    <p:sldId id="610" r:id="rId129"/>
    <p:sldId id="611" r:id="rId130"/>
    <p:sldId id="612" r:id="rId131"/>
    <p:sldId id="613" r:id="rId132"/>
    <p:sldId id="614" r:id="rId133"/>
    <p:sldId id="615" r:id="rId134"/>
    <p:sldId id="616" r:id="rId135"/>
    <p:sldId id="617" r:id="rId136"/>
    <p:sldId id="618" r:id="rId137"/>
    <p:sldId id="619" r:id="rId138"/>
    <p:sldId id="620" r:id="rId139"/>
    <p:sldId id="621" r:id="rId140"/>
    <p:sldId id="622" r:id="rId141"/>
  </p:sldIdLst>
  <p:sldSz cx="24384000" cy="13716000"/>
  <p:notesSz cx="6858000" cy="9144000"/>
  <p:embeddedFontLst>
    <p:embeddedFont>
      <p:font typeface="학교안심 둥근미소 TTF B" panose="02000703000000000000" pitchFamily="2" charset="-127"/>
      <p:bold r:id="rId143"/>
    </p:embeddedFont>
    <p:embeddedFont>
      <p:font typeface="Sandoll 격동굴림2 TTF 07 Bk" panose="00000900000000000000" pitchFamily="2" charset="-127"/>
      <p:bold r:id="rId144"/>
    </p:embeddedFont>
    <p:embeddedFont>
      <p:font typeface="Sandoll 고딕NeoRound 07 Bd" panose="020B0600000101010101" pitchFamily="34" charset="-127"/>
      <p:regular r:id="rId145"/>
    </p:embeddedFont>
    <p:embeddedFont>
      <p:font typeface="나눔고딕 ExtraBold" panose="020D0904000000000000" pitchFamily="50" charset="-127"/>
      <p:bold r:id="rId146"/>
    </p:embeddedFont>
    <p:embeddedFont>
      <p:font typeface="HakgyoansimDunggeunmisoOTF-B" panose="02000703000000000000" pitchFamily="50" charset="-127"/>
      <p:bold r:id="rId147"/>
    </p:embeddedFont>
    <p:embeddedFont>
      <p:font typeface="나눔고딕" panose="020D0604000000000000" pitchFamily="50" charset="-127"/>
      <p:regular r:id="rId148"/>
      <p:bold r:id="rId149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0B3"/>
    <a:srgbClr val="EFF6DD"/>
    <a:srgbClr val="4C8457"/>
    <a:srgbClr val="25943A"/>
    <a:srgbClr val="468FC2"/>
    <a:srgbClr val="115C91"/>
    <a:srgbClr val="CF338B"/>
    <a:srgbClr val="E9518D"/>
    <a:srgbClr val="D13F91"/>
    <a:srgbClr val="59BA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4" autoAdjust="0"/>
    <p:restoredTop sz="94725" autoAdjust="0"/>
  </p:normalViewPr>
  <p:slideViewPr>
    <p:cSldViewPr snapToGrid="0">
      <p:cViewPr varScale="1">
        <p:scale>
          <a:sx n="53" d="100"/>
          <a:sy n="53" d="100"/>
        </p:scale>
        <p:origin x="72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976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font" Target="fonts/font7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font" Target="fonts/font1.fntdata"/><Relationship Id="rId148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font" Target="fonts/font2.fntdata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7880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7729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2440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35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5405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6943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6158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2300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829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4559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8915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2419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9059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5865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0115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9320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21347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00734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46304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48116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87680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51063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82200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29093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26919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91715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070868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83978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25856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84889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05182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87563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4131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59448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61033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84900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19296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42121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53930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854318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58420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12516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73458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1288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12775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53793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34986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680446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6958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03330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95149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6917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031626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23957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8218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73808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87424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73208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56533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024239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9259052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0520381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046090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444012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705237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1550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504408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075940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670398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883144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804651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099864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3538207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153853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82154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221485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8222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807675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242869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1916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235271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312441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0005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4158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해 질 무렵의 해변과 바다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프레젠테이션 제목</a:t>
            </a:r>
          </a:p>
        </p:txBody>
      </p:sp>
      <p:sp>
        <p:nvSpPr>
          <p:cNvPr id="2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z="2940" spc="-29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저자 및 날짜</a:t>
            </a:r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사실 정보</a:t>
            </a:r>
          </a:p>
        </p:txBody>
      </p:sp>
      <p:sp>
        <p:nvSpPr>
          <p:cNvPr id="107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해 질 무렵의 하늘을 배경으로 둔 바다 2"/>
          <p:cNvSpPr>
            <a:spLocks noGrp="1"/>
          </p:cNvSpPr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해 질 무렵의 하늘을 배경으로 둔 바다 1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해 질 무렵의 해변과 바다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해 질 무렵의 해변과 바다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3" name="해 질 무렵의 하늘을 배경으로 둔 바다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1" name="해 질 무렵의 하늘을 배경으로 둔 바다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슬라이드 부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63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3880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의제 부제</a:t>
            </a:r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87530" y="12684760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27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6775450" y="6316337"/>
            <a:ext cx="18077941" cy="2550650"/>
            <a:chOff x="6921499" y="3192137"/>
            <a:chExt cx="18077941" cy="2550650"/>
          </a:xfrm>
        </p:grpSpPr>
        <p:sp>
          <p:nvSpPr>
            <p:cNvPr id="23" name="직사각형 22"/>
            <p:cNvSpPr/>
            <p:nvPr/>
          </p:nvSpPr>
          <p:spPr>
            <a:xfrm>
              <a:off x="9475469" y="3448016"/>
              <a:ext cx="15523971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소중한 생명</a:t>
              </a: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25943A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25943A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25943A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1" name="직사각형 10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" name="이등변 삼각형 11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10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65712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7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나는 소중한 사람이에요</a:t>
              </a:r>
              <a:endParaRPr lang="ko-KR" altLang="en-US" sz="5500" dirty="0"/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9" name="타원 1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2" name="그룹 11"/>
          <p:cNvGrpSpPr/>
          <p:nvPr/>
        </p:nvGrpSpPr>
        <p:grpSpPr>
          <a:xfrm>
            <a:off x="1457340" y="2233713"/>
            <a:ext cx="21469320" cy="10750767"/>
            <a:chOff x="1457340" y="2233713"/>
            <a:chExt cx="21469320" cy="10750767"/>
          </a:xfrm>
        </p:grpSpPr>
        <p:sp>
          <p:nvSpPr>
            <p:cNvPr id="24" name="모서리가 둥근 직사각형 23"/>
            <p:cNvSpPr/>
            <p:nvPr/>
          </p:nvSpPr>
          <p:spPr>
            <a:xfrm>
              <a:off x="1457340" y="2999232"/>
              <a:ext cx="21469320" cy="9985248"/>
            </a:xfrm>
            <a:prstGeom prst="roundRect">
              <a:avLst>
                <a:gd name="adj" fmla="val 8641"/>
              </a:avLst>
            </a:prstGeom>
            <a:solidFill>
              <a:srgbClr val="EFF6D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6510527" y="2233713"/>
              <a:ext cx="11045951" cy="1298448"/>
              <a:chOff x="7187183" y="1977681"/>
              <a:chExt cx="11045951" cy="1298448"/>
            </a:xfrm>
          </p:grpSpPr>
          <p:sp>
            <p:nvSpPr>
              <p:cNvPr id="2" name="모서리가 둥근 직사각형 1"/>
              <p:cNvSpPr/>
              <p:nvPr/>
            </p:nvSpPr>
            <p:spPr>
              <a:xfrm>
                <a:off x="7187183" y="1977681"/>
                <a:ext cx="11045951" cy="1298448"/>
              </a:xfrm>
              <a:prstGeom prst="roundRect">
                <a:avLst>
                  <a:gd name="adj" fmla="val 50000"/>
                </a:avLst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" name="직사각형 4"/>
              <p:cNvSpPr/>
              <p:nvPr/>
            </p:nvSpPr>
            <p:spPr>
              <a:xfrm>
                <a:off x="7575651" y="2199865"/>
                <a:ext cx="10269014" cy="854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55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아기가 바깥 </a:t>
                </a: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세상으로 나오는 </a:t>
                </a:r>
                <a:r>
                  <a:rPr lang="ko-KR" altLang="en-US" sz="55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과정</a:t>
                </a:r>
              </a:p>
            </p:txBody>
          </p:sp>
        </p:grpSp>
        <p:grpSp>
          <p:nvGrpSpPr>
            <p:cNvPr id="11" name="그룹 10"/>
            <p:cNvGrpSpPr/>
            <p:nvPr/>
          </p:nvGrpSpPr>
          <p:grpSpPr>
            <a:xfrm>
              <a:off x="2156060" y="4345826"/>
              <a:ext cx="5523180" cy="7966500"/>
              <a:chOff x="1991468" y="3915290"/>
              <a:chExt cx="5523180" cy="7966500"/>
            </a:xfrm>
          </p:grpSpPr>
          <p:pic>
            <p:nvPicPr>
              <p:cNvPr id="34" name="그림 33"/>
              <p:cNvPicPr>
                <a:picLocks noChangeAspect="1"/>
              </p:cNvPicPr>
              <p:nvPr/>
            </p:nvPicPr>
            <p:blipFill rotWithShape="1">
              <a:blip r:embed="rId3"/>
              <a:srcRect t="12555"/>
              <a:stretch/>
            </p:blipFill>
            <p:spPr>
              <a:xfrm>
                <a:off x="1991468" y="6382198"/>
                <a:ext cx="5523180" cy="5499592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2229932" y="3915290"/>
                <a:ext cx="5046253" cy="2096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① 머리를 아래로</a:t>
                </a:r>
                <a:endPara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향하기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9" name="그룹 8"/>
            <p:cNvGrpSpPr/>
            <p:nvPr/>
          </p:nvGrpSpPr>
          <p:grpSpPr>
            <a:xfrm>
              <a:off x="15603680" y="4345826"/>
              <a:ext cx="6714980" cy="7346465"/>
              <a:chOff x="15439088" y="3915290"/>
              <a:chExt cx="6714980" cy="7346465"/>
            </a:xfrm>
          </p:grpSpPr>
          <p:pic>
            <p:nvPicPr>
              <p:cNvPr id="26" name="그림 25"/>
              <p:cNvPicPr>
                <a:picLocks noChangeAspect="1"/>
              </p:cNvPicPr>
              <p:nvPr/>
            </p:nvPicPr>
            <p:blipFill rotWithShape="1">
              <a:blip r:embed="rId4"/>
              <a:srcRect t="30388"/>
              <a:stretch/>
            </p:blipFill>
            <p:spPr>
              <a:xfrm>
                <a:off x="16034988" y="6238279"/>
                <a:ext cx="5523180" cy="5023476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5439088" y="3915290"/>
                <a:ext cx="6714980" cy="2096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③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 머리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, 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어깨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, 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팔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, 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다리</a:t>
                </a:r>
                <a:endPara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  <a:p>
                <a:pPr marL="0" marR="0" indent="0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순서로 나오기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10" name="그룹 9"/>
            <p:cNvGrpSpPr/>
            <p:nvPr/>
          </p:nvGrpSpPr>
          <p:grpSpPr>
            <a:xfrm>
              <a:off x="7925891" y="4345826"/>
              <a:ext cx="7192675" cy="7346465"/>
              <a:chOff x="7761299" y="3915290"/>
              <a:chExt cx="7192675" cy="7346465"/>
            </a:xfrm>
          </p:grpSpPr>
          <p:pic>
            <p:nvPicPr>
              <p:cNvPr id="25" name="그림 24"/>
              <p:cNvPicPr>
                <a:picLocks noChangeAspect="1"/>
              </p:cNvPicPr>
              <p:nvPr/>
            </p:nvPicPr>
            <p:blipFill rotWithShape="1">
              <a:blip r:embed="rId5"/>
              <a:srcRect t="31618"/>
              <a:stretch/>
            </p:blipFill>
            <p:spPr>
              <a:xfrm>
                <a:off x="8622048" y="6382198"/>
                <a:ext cx="5644125" cy="487955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7761299" y="3915290"/>
                <a:ext cx="7192675" cy="2096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② 엄마의 골반에 맞추어</a:t>
                </a:r>
                <a:endPara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  <a:p>
                <a:pPr marL="0" marR="0" indent="0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머리 돌리기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08149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1560791" y="2636438"/>
            <a:ext cx="21226057" cy="9554432"/>
            <a:chOff x="1560791" y="2636438"/>
            <a:chExt cx="21226057" cy="8070390"/>
          </a:xfrm>
        </p:grpSpPr>
        <p:grpSp>
          <p:nvGrpSpPr>
            <p:cNvPr id="18" name="그룹 17"/>
            <p:cNvGrpSpPr/>
            <p:nvPr/>
          </p:nvGrpSpPr>
          <p:grpSpPr>
            <a:xfrm>
              <a:off x="1560791" y="2636438"/>
              <a:ext cx="21226057" cy="8070390"/>
              <a:chOff x="717258" y="7694236"/>
              <a:chExt cx="6514815" cy="2467739"/>
            </a:xfrm>
          </p:grpSpPr>
          <p:pic>
            <p:nvPicPr>
              <p:cNvPr id="19" name="그림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7258" y="7694236"/>
                <a:ext cx="6514815" cy="2467739"/>
              </a:xfrm>
              <a:prstGeom prst="rect">
                <a:avLst/>
              </a:prstGeom>
            </p:spPr>
          </p:pic>
          <p:sp>
            <p:nvSpPr>
              <p:cNvPr id="20" name="직사각형 19"/>
              <p:cNvSpPr/>
              <p:nvPr/>
            </p:nvSpPr>
            <p:spPr>
              <a:xfrm>
                <a:off x="1393784" y="7869840"/>
                <a:ext cx="1507524" cy="185351"/>
              </a:xfrm>
              <a:prstGeom prst="rect">
                <a:avLst/>
              </a:prstGeom>
              <a:solidFill>
                <a:srgbClr val="FCC9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1104810" y="8254314"/>
                <a:ext cx="3949104" cy="299176"/>
              </a:xfrm>
              <a:prstGeom prst="rect">
                <a:avLst/>
              </a:prstGeom>
              <a:solidFill>
                <a:srgbClr val="FFF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" name="직사각형 2"/>
            <p:cNvSpPr/>
            <p:nvPr/>
          </p:nvSpPr>
          <p:spPr>
            <a:xfrm>
              <a:off x="2633472" y="6089904"/>
              <a:ext cx="19714464" cy="3675888"/>
            </a:xfrm>
            <a:prstGeom prst="rect">
              <a:avLst/>
            </a:prstGeom>
            <a:solidFill>
              <a:srgbClr val="FFFAE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48" name="직사각형 47"/>
            <p:cNvSpPr/>
            <p:nvPr/>
          </p:nvSpPr>
          <p:spPr>
            <a:xfrm>
              <a:off x="3586259" y="4030581"/>
              <a:ext cx="4908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8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49" name="직선 연결선 48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1" name="그림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552536" y="3186556"/>
            <a:ext cx="4905509" cy="701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피해를 줬을 때</a:t>
            </a:r>
            <a:endParaRPr lang="ko-KR" altLang="en-US" sz="4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부모님께 감사 편지 쓰기"/>
          <p:cNvSpPr txBox="1"/>
          <p:nvPr/>
        </p:nvSpPr>
        <p:spPr>
          <a:xfrm>
            <a:off x="4581102" y="685171"/>
            <a:ext cx="657457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또래 성폭력 대처하기</a:t>
            </a:r>
          </a:p>
        </p:txBody>
      </p:sp>
      <p:grpSp>
        <p:nvGrpSpPr>
          <p:cNvPr id="22" name="그룹 21"/>
          <p:cNvGrpSpPr/>
          <p:nvPr/>
        </p:nvGrpSpPr>
        <p:grpSpPr>
          <a:xfrm>
            <a:off x="2823482" y="3154577"/>
            <a:ext cx="8894178" cy="1117367"/>
            <a:chOff x="2973998" y="4086493"/>
            <a:chExt cx="8894178" cy="1117367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2973998" y="4086493"/>
              <a:ext cx="8894178" cy="1117367"/>
            </a:xfrm>
            <a:prstGeom prst="roundRect">
              <a:avLst>
                <a:gd name="adj" fmla="val 50000"/>
              </a:avLst>
            </a:prstGeom>
            <a:solidFill>
              <a:srgbClr val="FFCC2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45532" y="4211122"/>
              <a:ext cx="8491841" cy="84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내가 피해를 줬을 때</a:t>
              </a:r>
              <a:endParaRPr lang="ko-KR" altLang="en-US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3011950" y="4785973"/>
            <a:ext cx="1886049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내가 친구의 외모에 대해 말했는데 친구가 불편해하고 기분 나빠할 때,</a:t>
            </a:r>
          </a:p>
        </p:txBody>
      </p:sp>
      <p:sp>
        <p:nvSpPr>
          <p:cNvPr id="26" name="모서리가 둥근 직사각형 25"/>
          <p:cNvSpPr/>
          <p:nvPr/>
        </p:nvSpPr>
        <p:spPr>
          <a:xfrm>
            <a:off x="2837317" y="7136811"/>
            <a:ext cx="18461401" cy="4300968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3687428" y="7720341"/>
            <a:ext cx="17419908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네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기분이 어떨지 생각하지 못하고 말했어. 정말 미안해.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일부러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그런 건은 아닌데 내가 실수한 것 같아. 용서해줘. 앞으로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조심할께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85859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그룹 50"/>
          <p:cNvGrpSpPr/>
          <p:nvPr/>
        </p:nvGrpSpPr>
        <p:grpSpPr>
          <a:xfrm>
            <a:off x="0" y="0"/>
            <a:ext cx="23644419" cy="10418289"/>
            <a:chOff x="4181814" y="2381709"/>
            <a:chExt cx="20616857" cy="9785847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814" y="2381709"/>
              <a:ext cx="20616857" cy="9785847"/>
            </a:xfrm>
            <a:prstGeom prst="rect">
              <a:avLst/>
            </a:prstGeom>
          </p:spPr>
        </p:pic>
        <p:sp>
          <p:nvSpPr>
            <p:cNvPr id="53" name="직사각형 52"/>
            <p:cNvSpPr/>
            <p:nvPr/>
          </p:nvSpPr>
          <p:spPr>
            <a:xfrm>
              <a:off x="4732342" y="2770404"/>
              <a:ext cx="2786826" cy="198526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54" name="알맞은 말을 골라 초성 완성해보기"/>
          <p:cNvSpPr txBox="1"/>
          <p:nvPr/>
        </p:nvSpPr>
        <p:spPr>
          <a:xfrm>
            <a:off x="3827440" y="1746964"/>
            <a:ext cx="18401033" cy="122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>
                <a:solidFill>
                  <a:srgbClr val="1AAB43"/>
                </a:solidFill>
              </a:rPr>
              <a:t>단어의 초성 퀴즈를 풀고</a:t>
            </a:r>
            <a:r>
              <a:rPr lang="en-US" altLang="ko-KR" sz="5400" dirty="0">
                <a:solidFill>
                  <a:srgbClr val="1AAB43"/>
                </a:solidFill>
              </a:rPr>
              <a:t>, </a:t>
            </a:r>
            <a:r>
              <a:rPr lang="ko-KR" altLang="en-US" sz="5400" dirty="0">
                <a:solidFill>
                  <a:srgbClr val="1AAB43"/>
                </a:solidFill>
              </a:rPr>
              <a:t>완성된 문장을 소리 내어 읽어 보세요</a:t>
            </a:r>
            <a:r>
              <a:rPr lang="en-US" altLang="ko-KR" sz="5400" dirty="0" smtClean="0">
                <a:solidFill>
                  <a:srgbClr val="1AAB43"/>
                </a:solidFill>
              </a:rPr>
              <a:t>.</a:t>
            </a:r>
            <a:endParaRPr sz="5400" dirty="0">
              <a:solidFill>
                <a:srgbClr val="1AAB43"/>
              </a:solidFill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19" y="319568"/>
            <a:ext cx="3070941" cy="2113396"/>
          </a:xfrm>
          <a:prstGeom prst="rect">
            <a:avLst/>
          </a:prstGeom>
        </p:spPr>
      </p:pic>
      <p:sp>
        <p:nvSpPr>
          <p:cNvPr id="56" name="01 성의 발달"/>
          <p:cNvSpPr txBox="1"/>
          <p:nvPr/>
        </p:nvSpPr>
        <p:spPr>
          <a:xfrm>
            <a:off x="1739393" y="3722846"/>
            <a:ext cx="20489080" cy="7581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18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친구 사이의 놀이는 한 사람에게는 장난일 수 있지만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다른 사람에게는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폭력이 될 수 있습니다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장난으로 한 행동이라도 상대방이 불쾌해하거나 싫어한다면 즉시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       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진심으로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8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하며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용서를 구합니다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진심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어린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는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우리를 더욱 멋지게 성장시키는 용기 있는 행동입니다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0845403" y="6855919"/>
            <a:ext cx="5002440" cy="1530375"/>
            <a:chOff x="17502235" y="5578859"/>
            <a:chExt cx="2981881" cy="912234"/>
          </a:xfrm>
        </p:grpSpPr>
        <p:sp>
          <p:nvSpPr>
            <p:cNvPr id="57" name="타원 56"/>
            <p:cNvSpPr/>
            <p:nvPr/>
          </p:nvSpPr>
          <p:spPr>
            <a:xfrm>
              <a:off x="17502235" y="5578859"/>
              <a:ext cx="912234" cy="912234"/>
            </a:xfrm>
            <a:prstGeom prst="ellipse">
              <a:avLst/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8" name="타원 57"/>
            <p:cNvSpPr/>
            <p:nvPr/>
          </p:nvSpPr>
          <p:spPr>
            <a:xfrm>
              <a:off x="18551634" y="5578859"/>
              <a:ext cx="912234" cy="912234"/>
            </a:xfrm>
            <a:prstGeom prst="ellipse">
              <a:avLst/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1" name="타원 70"/>
            <p:cNvSpPr/>
            <p:nvPr/>
          </p:nvSpPr>
          <p:spPr>
            <a:xfrm>
              <a:off x="19571882" y="5578859"/>
              <a:ext cx="912234" cy="912234"/>
            </a:xfrm>
            <a:prstGeom prst="ellipse">
              <a:avLst/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7706921" y="5756179"/>
              <a:ext cx="449097" cy="506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멈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8782540" y="5781495"/>
              <a:ext cx="449097" cy="506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추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9803450" y="5769303"/>
              <a:ext cx="449097" cy="506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고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1520726" y="8346509"/>
            <a:ext cx="3290859" cy="1530375"/>
            <a:chOff x="17502235" y="5578859"/>
            <a:chExt cx="1961633" cy="912234"/>
          </a:xfrm>
        </p:grpSpPr>
        <p:sp>
          <p:nvSpPr>
            <p:cNvPr id="30" name="타원 29"/>
            <p:cNvSpPr/>
            <p:nvPr/>
          </p:nvSpPr>
          <p:spPr>
            <a:xfrm>
              <a:off x="17502235" y="5578859"/>
              <a:ext cx="912234" cy="912234"/>
            </a:xfrm>
            <a:prstGeom prst="ellipse">
              <a:avLst/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1" name="타원 30"/>
            <p:cNvSpPr/>
            <p:nvPr/>
          </p:nvSpPr>
          <p:spPr>
            <a:xfrm>
              <a:off x="18551634" y="5578859"/>
              <a:ext cx="912234" cy="912234"/>
            </a:xfrm>
            <a:prstGeom prst="ellipse">
              <a:avLst/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706922" y="5756179"/>
              <a:ext cx="449098" cy="506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8782539" y="5781495"/>
              <a:ext cx="449098" cy="506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과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14910387" y="8456172"/>
            <a:ext cx="3290859" cy="1530375"/>
            <a:chOff x="17502235" y="5578859"/>
            <a:chExt cx="1961633" cy="912234"/>
          </a:xfrm>
        </p:grpSpPr>
        <p:sp>
          <p:nvSpPr>
            <p:cNvPr id="37" name="타원 36"/>
            <p:cNvSpPr/>
            <p:nvPr/>
          </p:nvSpPr>
          <p:spPr>
            <a:xfrm>
              <a:off x="17502235" y="5578859"/>
              <a:ext cx="912234" cy="912234"/>
            </a:xfrm>
            <a:prstGeom prst="ellipse">
              <a:avLst/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8" name="타원 37"/>
            <p:cNvSpPr/>
            <p:nvPr/>
          </p:nvSpPr>
          <p:spPr>
            <a:xfrm>
              <a:off x="18551634" y="5578859"/>
              <a:ext cx="912234" cy="912234"/>
            </a:xfrm>
            <a:prstGeom prst="ellipse">
              <a:avLst/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706922" y="5756179"/>
              <a:ext cx="449098" cy="506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8782539" y="5781495"/>
              <a:ext cx="449098" cy="506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과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409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2267713" y="6316337"/>
            <a:ext cx="19482815" cy="2550650"/>
            <a:chOff x="6921499" y="3192137"/>
            <a:chExt cx="19482815" cy="2550650"/>
          </a:xfrm>
        </p:grpSpPr>
        <p:sp>
          <p:nvSpPr>
            <p:cNvPr id="23" name="직사각형 22"/>
            <p:cNvSpPr/>
            <p:nvPr/>
          </p:nvSpPr>
          <p:spPr>
            <a:xfrm>
              <a:off x="9475469" y="3448016"/>
              <a:ext cx="16928845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디지털 매체 속 성 상품화</a:t>
              </a: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25943A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25943A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25943A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1" name="직사각형 10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" name="이등변 삼각형 11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30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10473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5191030" y="4707637"/>
            <a:ext cx="14001940" cy="4300726"/>
            <a:chOff x="12593292" y="3822192"/>
            <a:chExt cx="14001940" cy="4300726"/>
          </a:xfrm>
        </p:grpSpPr>
        <p:sp>
          <p:nvSpPr>
            <p:cNvPr id="29" name="● 생명 탄생의 의미를 말할 수 있다.…"/>
            <p:cNvSpPr txBox="1"/>
            <p:nvPr/>
          </p:nvSpPr>
          <p:spPr>
            <a:xfrm>
              <a:off x="12593292" y="5247150"/>
              <a:ext cx="14001940" cy="28757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디지털 매체 속 성 상품화를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설명할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marL="914400" indent="-914400" algn="l">
                <a:lnSpc>
                  <a:spcPct val="150000"/>
                </a:lnSpc>
                <a:buAutoNum type="arabicPeriod" startAt="2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디지털 매체를 안전하게 이용할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30" name="그룹 29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34" name="그룹 33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36" name="직사각형 35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7" name="이등변 삼각형 36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5" name="직사각형 34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20974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모서리가 둥근 직사각형 15"/>
          <p:cNvSpPr/>
          <p:nvPr/>
        </p:nvSpPr>
        <p:spPr>
          <a:xfrm>
            <a:off x="5471026" y="9088016"/>
            <a:ext cx="15560174" cy="3705687"/>
          </a:xfrm>
          <a:prstGeom prst="roundRect">
            <a:avLst/>
          </a:prstGeom>
          <a:solidFill>
            <a:srgbClr val="ACD0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56606" y="9366069"/>
            <a:ext cx="11969730" cy="3149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광고가 재미있고 화려했지만 과장된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것 같았어요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사람들의 관심을 끌려고 만든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광고라고 느껴졌어요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다음 그림을 보면서 떠오르는 것을 이야기해 보세요."/>
          <p:cNvSpPr txBox="1"/>
          <p:nvPr/>
        </p:nvSpPr>
        <p:spPr>
          <a:xfrm>
            <a:off x="5608998" y="757665"/>
            <a:ext cx="18531162" cy="1390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/>
              <a:t>디지털 매체 속 광고를 보고 어떤 느낌인지 이야기해 보세요</a:t>
            </a:r>
            <a:r>
              <a:rPr lang="en-US" altLang="ko-KR" sz="5400" dirty="0"/>
              <a:t>.</a:t>
            </a:r>
            <a:endParaRPr sz="5400" dirty="0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203" y="2309602"/>
            <a:ext cx="11204766" cy="6264876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7" y="-209632"/>
            <a:ext cx="4737610" cy="4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673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066800" y="464626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어떤 물건이 상품이 되거나 상품으로 되게 만듦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정보화 시대는 모든 지식이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상품화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하는 시대이다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상품화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장사 상 </a:t>
            </a:r>
            <a:r>
              <a:rPr lang="ko-KR" altLang="en-US" sz="5500" b="1" dirty="0" smtClean="0">
                <a:solidFill>
                  <a:srgbClr val="D13F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商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물건 품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品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될 화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化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11" name="가로로 말린 두루마리 모양 10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4C845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1066800" y="973642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어떤 감정이나 욕정을 북돋워 일으키는 성질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영상 매체가 상업성과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선정성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물들어 가고 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066800" y="7743028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선정성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부채질할 선 </a:t>
            </a:r>
            <a:r>
              <a:rPr lang="ko-KR" altLang="en-US" sz="5500" b="1" dirty="0" smtClean="0">
                <a:solidFill>
                  <a:srgbClr val="D13F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煽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뜻 정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情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성품 성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性 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08359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066800" y="3676225"/>
            <a:ext cx="22140672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여러 자료를 유한한 자릿수의 숫자로 나타내는 방식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통신은 기계식 아날로그 방식에서 전자식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디지털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방식으로 발전하고</a:t>
            </a:r>
          </a:p>
          <a:p>
            <a:pPr algn="l">
              <a:lnSpc>
                <a:spcPct val="15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066800" y="2652868"/>
            <a:ext cx="14642592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디지털</a:t>
            </a:r>
            <a:r>
              <a:rPr lang="en-US" altLang="ko-KR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(digital)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11" name="가로로 말린 두루마리 모양 10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4C845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1066800" y="8766385"/>
            <a:ext cx="22140672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어떤 작용을 한쪽에서 다른 쪽으로 전달하는 역할을 하는 것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활자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미디어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전파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미디어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를 거쳐 지금은 정보 통신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미디어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 급속히</a:t>
            </a:r>
          </a:p>
          <a:p>
            <a:pPr algn="l">
              <a:lnSpc>
                <a:spcPct val="15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발전하고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066800" y="7743028"/>
            <a:ext cx="14642592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미디어</a:t>
            </a:r>
            <a:r>
              <a:rPr lang="en-US" altLang="ko-KR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(media)</a:t>
            </a:r>
          </a:p>
        </p:txBody>
      </p:sp>
    </p:spTree>
    <p:extLst>
      <p:ext uri="{BB962C8B-B14F-4D97-AF65-F5344CB8AC3E}">
        <p14:creationId xmlns:p14="http://schemas.microsoft.com/office/powerpoint/2010/main" val="9611278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37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디지털 매체를 올바르게 이용해요</a:t>
              </a:r>
            </a:p>
          </p:txBody>
        </p:sp>
        <p:grpSp>
          <p:nvGrpSpPr>
            <p:cNvPr id="38" name="그룹 37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9" name="타원 3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5" name="그룹 44"/>
          <p:cNvGrpSpPr/>
          <p:nvPr/>
        </p:nvGrpSpPr>
        <p:grpSpPr>
          <a:xfrm>
            <a:off x="467704" y="2479876"/>
            <a:ext cx="15040994" cy="1061831"/>
            <a:chOff x="467704" y="645520"/>
            <a:chExt cx="15040994" cy="1061831"/>
          </a:xfrm>
        </p:grpSpPr>
        <p:sp>
          <p:nvSpPr>
            <p:cNvPr id="4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디지털 매체의 성 상품화를 주의해요</a:t>
              </a:r>
            </a:p>
          </p:txBody>
        </p:sp>
        <p:grpSp>
          <p:nvGrpSpPr>
            <p:cNvPr id="47" name="그룹 4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48" name="타원 4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500" dirty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50" name="그룹 49"/>
          <p:cNvGrpSpPr/>
          <p:nvPr/>
        </p:nvGrpSpPr>
        <p:grpSpPr>
          <a:xfrm>
            <a:off x="1096333" y="5058867"/>
            <a:ext cx="22019866" cy="2124412"/>
            <a:chOff x="8369204" y="421241"/>
            <a:chExt cx="22019866" cy="2124412"/>
          </a:xfrm>
        </p:grpSpPr>
        <p:sp>
          <p:nvSpPr>
            <p:cNvPr id="51" name="직사각형 50"/>
            <p:cNvSpPr/>
            <p:nvPr/>
          </p:nvSpPr>
          <p:spPr>
            <a:xfrm>
              <a:off x="8424235" y="1522296"/>
              <a:ext cx="21964835" cy="10233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다음 중 </a:t>
              </a:r>
              <a:r>
                <a:rPr lang="ko-KR" altLang="en-US" sz="5500" b="1" dirty="0" err="1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사고팔</a:t>
              </a:r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수 없는 것에 </a:t>
              </a:r>
              <a:r>
                <a:rPr lang="en-US" altLang="ko-KR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O</a:t>
              </a:r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를 표시해 보세요</a:t>
              </a:r>
              <a:r>
                <a:rPr lang="en-US" altLang="ko-KR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9653095" y="647210"/>
              <a:ext cx="7806945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상품이</a:t>
              </a:r>
              <a:r>
                <a:rPr lang="en-US" altLang="ko-KR" sz="5500" b="1" dirty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될 수</a:t>
              </a:r>
              <a:r>
                <a:rPr lang="en-US" altLang="ko-KR" sz="5500" b="1" dirty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없는</a:t>
              </a:r>
              <a:r>
                <a:rPr lang="en-US" altLang="ko-KR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것 찾기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53" name="그림 52"/>
            <p:cNvPicPr>
              <a:picLocks noChangeAspect="1"/>
            </p:cNvPicPr>
            <p:nvPr/>
          </p:nvPicPr>
          <p:blipFill rotWithShape="1">
            <a:blip r:embed="rId3"/>
            <a:srcRect r="81080"/>
            <a:stretch/>
          </p:blipFill>
          <p:spPr>
            <a:xfrm>
              <a:off x="8369204" y="421241"/>
              <a:ext cx="1184929" cy="1132145"/>
            </a:xfrm>
            <a:prstGeom prst="rect">
              <a:avLst/>
            </a:prstGeom>
          </p:spPr>
        </p:pic>
      </p:grpSp>
      <p:sp>
        <p:nvSpPr>
          <p:cNvPr id="2" name="모서리가 둥근 직사각형 1"/>
          <p:cNvSpPr/>
          <p:nvPr/>
        </p:nvSpPr>
        <p:spPr>
          <a:xfrm>
            <a:off x="1348525" y="7925528"/>
            <a:ext cx="18160196" cy="3933344"/>
          </a:xfrm>
          <a:prstGeom prst="roundRect">
            <a:avLst/>
          </a:prstGeom>
          <a:solidFill>
            <a:srgbClr val="EAECF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2299181" y="8750097"/>
            <a:ext cx="16258885" cy="2284206"/>
            <a:chOff x="1874920" y="7928565"/>
            <a:chExt cx="16258885" cy="2284206"/>
          </a:xfrm>
        </p:grpSpPr>
        <p:sp>
          <p:nvSpPr>
            <p:cNvPr id="3" name="직사각형 2"/>
            <p:cNvSpPr/>
            <p:nvPr/>
          </p:nvSpPr>
          <p:spPr>
            <a:xfrm>
              <a:off x="13124316" y="9358691"/>
              <a:ext cx="5009489" cy="85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다른 </a:t>
              </a:r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사람의 몸</a:t>
              </a: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2627184" y="7928565"/>
              <a:ext cx="1511952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가방</a:t>
              </a:r>
              <a:endParaRPr lang="ko-KR" altLang="en-US" sz="5500" dirty="0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5611246" y="7928565"/>
              <a:ext cx="2569934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나의 몸 </a:t>
              </a:r>
              <a:endParaRPr lang="ko-KR" altLang="en-US" sz="5500" dirty="0"/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9653290" y="7928565"/>
              <a:ext cx="1511952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</a:t>
              </a:r>
              <a:endParaRPr lang="ko-KR" altLang="en-US" sz="5500" dirty="0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12637352" y="7928565"/>
              <a:ext cx="1511952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책상</a:t>
              </a:r>
              <a:endParaRPr lang="ko-KR" altLang="en-US" sz="5500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5621412" y="7928565"/>
              <a:ext cx="1511952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과일</a:t>
              </a: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874920" y="9358691"/>
              <a:ext cx="1511952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아기</a:t>
              </a:r>
              <a:endParaRPr lang="ko-KR" altLang="en-US" sz="5500" dirty="0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4687269" y="9358691"/>
              <a:ext cx="848309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책</a:t>
              </a:r>
              <a:endParaRPr lang="ko-KR" altLang="en-US" sz="5500" dirty="0"/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6835975" y="9358691"/>
              <a:ext cx="1511952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사랑</a:t>
              </a:r>
              <a:endParaRPr lang="ko-KR" altLang="en-US" sz="5500" dirty="0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9648324" y="9358691"/>
              <a:ext cx="2175596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자동차</a:t>
              </a:r>
              <a:endParaRPr lang="ko-KR" altLang="en-US" sz="5500" dirty="0"/>
            </a:p>
          </p:txBody>
        </p:sp>
      </p:grpSp>
      <p:sp>
        <p:nvSpPr>
          <p:cNvPr id="54" name="타원 53"/>
          <p:cNvSpPr/>
          <p:nvPr/>
        </p:nvSpPr>
        <p:spPr>
          <a:xfrm>
            <a:off x="5771101" y="8489346"/>
            <a:ext cx="2957889" cy="1271093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5" name="타원 54"/>
          <p:cNvSpPr/>
          <p:nvPr/>
        </p:nvSpPr>
        <p:spPr>
          <a:xfrm>
            <a:off x="9367669" y="8503702"/>
            <a:ext cx="2957889" cy="1271093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6" name="타원 55"/>
          <p:cNvSpPr/>
          <p:nvPr/>
        </p:nvSpPr>
        <p:spPr>
          <a:xfrm>
            <a:off x="1580117" y="9971716"/>
            <a:ext cx="2957889" cy="1271093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7" name="타원 56"/>
          <p:cNvSpPr/>
          <p:nvPr/>
        </p:nvSpPr>
        <p:spPr>
          <a:xfrm>
            <a:off x="6579438" y="9971716"/>
            <a:ext cx="2957889" cy="1271093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8" name="타원 57"/>
          <p:cNvSpPr/>
          <p:nvPr/>
        </p:nvSpPr>
        <p:spPr>
          <a:xfrm>
            <a:off x="13542009" y="9971716"/>
            <a:ext cx="5016057" cy="1271093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93151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/>
          <p:cNvGrpSpPr/>
          <p:nvPr/>
        </p:nvGrpSpPr>
        <p:grpSpPr>
          <a:xfrm>
            <a:off x="467704" y="645520"/>
            <a:ext cx="17017863" cy="1061831"/>
            <a:chOff x="467704" y="645520"/>
            <a:chExt cx="17017863" cy="1061831"/>
          </a:xfrm>
        </p:grpSpPr>
        <p:sp>
          <p:nvSpPr>
            <p:cNvPr id="25" name="생명의 탄생에는 소중한 의미가 담겨 있어요"/>
            <p:cNvSpPr txBox="1"/>
            <p:nvPr/>
          </p:nvSpPr>
          <p:spPr>
            <a:xfrm>
              <a:off x="1735399" y="686417"/>
              <a:ext cx="15750168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디지털 미디어 속 성적 표현을 비판적으로 살펴요</a:t>
              </a:r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7" name="타원 26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7" name="그룹 6"/>
          <p:cNvGrpSpPr/>
          <p:nvPr/>
        </p:nvGrpSpPr>
        <p:grpSpPr>
          <a:xfrm>
            <a:off x="1735399" y="2047144"/>
            <a:ext cx="11413305" cy="1269324"/>
            <a:chOff x="17317617" y="6486388"/>
            <a:chExt cx="6258044" cy="1269324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17317617" y="6486388"/>
              <a:ext cx="6258044" cy="1269324"/>
            </a:xfrm>
            <a:prstGeom prst="roundRect">
              <a:avLst/>
            </a:prstGeom>
            <a:solidFill>
              <a:srgbClr val="4C845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17378252" y="6651691"/>
              <a:ext cx="6136774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디지털 매체를 비판적으로 보는 방법</a:t>
              </a: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1735399" y="4082693"/>
            <a:ext cx="13461839" cy="1296836"/>
            <a:chOff x="2478232" y="5231578"/>
            <a:chExt cx="13461839" cy="1296836"/>
          </a:xfrm>
        </p:grpSpPr>
        <p:sp>
          <p:nvSpPr>
            <p:cNvPr id="35" name="직사각형 34"/>
            <p:cNvSpPr/>
            <p:nvPr/>
          </p:nvSpPr>
          <p:spPr>
            <a:xfrm>
              <a:off x="4121159" y="5418331"/>
              <a:ext cx="1181891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누가 어떤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목적으로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만들었는지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살핀다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2478232" y="5231578"/>
              <a:ext cx="1296836" cy="1296836"/>
              <a:chOff x="1688960" y="5550021"/>
              <a:chExt cx="1296836" cy="1296836"/>
            </a:xfrm>
          </p:grpSpPr>
          <p:sp>
            <p:nvSpPr>
              <p:cNvPr id="36" name="타원 35"/>
              <p:cNvSpPr/>
              <p:nvPr/>
            </p:nvSpPr>
            <p:spPr>
              <a:xfrm>
                <a:off x="1688960" y="5550021"/>
                <a:ext cx="1296836" cy="1296836"/>
              </a:xfrm>
              <a:prstGeom prst="ellipse">
                <a:avLst/>
              </a:prstGeom>
              <a:solidFill>
                <a:srgbClr val="AACE3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" name="직사각형 1"/>
              <p:cNvSpPr/>
              <p:nvPr/>
            </p:nvSpPr>
            <p:spPr>
              <a:xfrm>
                <a:off x="2035051" y="5611116"/>
                <a:ext cx="604653" cy="1089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ko-KR" sz="54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1</a:t>
                </a:r>
              </a:p>
            </p:txBody>
          </p:sp>
        </p:grpSp>
      </p:grpSp>
      <p:grpSp>
        <p:nvGrpSpPr>
          <p:cNvPr id="47" name="그룹 46"/>
          <p:cNvGrpSpPr/>
          <p:nvPr/>
        </p:nvGrpSpPr>
        <p:grpSpPr>
          <a:xfrm>
            <a:off x="1735399" y="6415629"/>
            <a:ext cx="16115375" cy="1296836"/>
            <a:chOff x="2478232" y="7235269"/>
            <a:chExt cx="16115375" cy="1296836"/>
          </a:xfrm>
        </p:grpSpPr>
        <p:sp>
          <p:nvSpPr>
            <p:cNvPr id="33" name="직사각형 32"/>
            <p:cNvSpPr/>
            <p:nvPr/>
          </p:nvSpPr>
          <p:spPr>
            <a:xfrm>
              <a:off x="4121159" y="7422022"/>
              <a:ext cx="1447244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자극적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·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선정적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기법을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사용하고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있는지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분석한다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2478232" y="7235269"/>
              <a:ext cx="1296836" cy="1296836"/>
              <a:chOff x="1688960" y="5550021"/>
              <a:chExt cx="1296836" cy="1296836"/>
            </a:xfrm>
          </p:grpSpPr>
          <p:sp>
            <p:nvSpPr>
              <p:cNvPr id="37" name="타원 36"/>
              <p:cNvSpPr/>
              <p:nvPr/>
            </p:nvSpPr>
            <p:spPr>
              <a:xfrm>
                <a:off x="1688960" y="5550021"/>
                <a:ext cx="1296836" cy="1296836"/>
              </a:xfrm>
              <a:prstGeom prst="ellipse">
                <a:avLst/>
              </a:prstGeom>
              <a:solidFill>
                <a:srgbClr val="96D4E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2035051" y="5611116"/>
                <a:ext cx="604653" cy="1006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ko-KR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2</a:t>
                </a:r>
                <a:endParaRPr lang="en-US" altLang="ko-KR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48" name="그룹 47"/>
          <p:cNvGrpSpPr/>
          <p:nvPr/>
        </p:nvGrpSpPr>
        <p:grpSpPr>
          <a:xfrm>
            <a:off x="1735399" y="8748565"/>
            <a:ext cx="16749856" cy="1296836"/>
            <a:chOff x="2478232" y="9575759"/>
            <a:chExt cx="16749856" cy="1296836"/>
          </a:xfrm>
        </p:grpSpPr>
        <p:sp>
          <p:nvSpPr>
            <p:cNvPr id="39" name="직사각형 38"/>
            <p:cNvSpPr/>
            <p:nvPr/>
          </p:nvSpPr>
          <p:spPr>
            <a:xfrm>
              <a:off x="4121159" y="9762512"/>
              <a:ext cx="1510692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매체의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좋은 영향과 나쁜 영향을 생각해 본다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40" name="그룹 39"/>
            <p:cNvGrpSpPr/>
            <p:nvPr/>
          </p:nvGrpSpPr>
          <p:grpSpPr>
            <a:xfrm>
              <a:off x="2478232" y="9575759"/>
              <a:ext cx="1296836" cy="1296836"/>
              <a:chOff x="1688960" y="5550021"/>
              <a:chExt cx="1296836" cy="1296836"/>
            </a:xfrm>
          </p:grpSpPr>
          <p:sp>
            <p:nvSpPr>
              <p:cNvPr id="41" name="타원 40"/>
              <p:cNvSpPr/>
              <p:nvPr/>
            </p:nvSpPr>
            <p:spPr>
              <a:xfrm>
                <a:off x="1688960" y="5550021"/>
                <a:ext cx="1296836" cy="1296836"/>
              </a:xfrm>
              <a:prstGeom prst="ellipse">
                <a:avLst/>
              </a:prstGeom>
              <a:solidFill>
                <a:srgbClr val="F8B70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2035051" y="5611116"/>
                <a:ext cx="604653" cy="1006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ko-KR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3</a:t>
                </a:r>
                <a:endParaRPr lang="en-US" altLang="ko-KR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49" name="그룹 48"/>
          <p:cNvGrpSpPr/>
          <p:nvPr/>
        </p:nvGrpSpPr>
        <p:grpSpPr>
          <a:xfrm>
            <a:off x="1735399" y="11081500"/>
            <a:ext cx="18806630" cy="1296836"/>
            <a:chOff x="2478232" y="11711963"/>
            <a:chExt cx="18806630" cy="1296836"/>
          </a:xfrm>
        </p:grpSpPr>
        <p:sp>
          <p:nvSpPr>
            <p:cNvPr id="43" name="직사각형 42"/>
            <p:cNvSpPr/>
            <p:nvPr/>
          </p:nvSpPr>
          <p:spPr>
            <a:xfrm>
              <a:off x="4121159" y="11898716"/>
              <a:ext cx="1716370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특정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개인이나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집단이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어떻게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묘사되었는지 살펴본다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4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44" name="그룹 43"/>
            <p:cNvGrpSpPr/>
            <p:nvPr/>
          </p:nvGrpSpPr>
          <p:grpSpPr>
            <a:xfrm>
              <a:off x="2478232" y="11711963"/>
              <a:ext cx="1296836" cy="1296836"/>
              <a:chOff x="1688960" y="5550021"/>
              <a:chExt cx="1296836" cy="1296836"/>
            </a:xfrm>
          </p:grpSpPr>
          <p:sp>
            <p:nvSpPr>
              <p:cNvPr id="45" name="타원 44"/>
              <p:cNvSpPr/>
              <p:nvPr/>
            </p:nvSpPr>
            <p:spPr>
              <a:xfrm>
                <a:off x="1688960" y="5550021"/>
                <a:ext cx="1296836" cy="1296836"/>
              </a:xfrm>
              <a:prstGeom prst="ellipse">
                <a:avLst/>
              </a:prstGeom>
              <a:solidFill>
                <a:srgbClr val="ED7DA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2035051" y="5611116"/>
                <a:ext cx="604653" cy="1006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ko-KR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4</a:t>
                </a:r>
                <a:endParaRPr lang="en-US" altLang="ko-KR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2210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21906" y="4103820"/>
            <a:ext cx="18297327" cy="9089664"/>
            <a:chOff x="2621906" y="4103820"/>
            <a:chExt cx="18297327" cy="9089664"/>
          </a:xfrm>
        </p:grpSpPr>
        <p:grpSp>
          <p:nvGrpSpPr>
            <p:cNvPr id="29" name="그룹 28"/>
            <p:cNvGrpSpPr/>
            <p:nvPr/>
          </p:nvGrpSpPr>
          <p:grpSpPr>
            <a:xfrm>
              <a:off x="2621906" y="4103820"/>
              <a:ext cx="18297327" cy="9089664"/>
              <a:chOff x="540001" y="6455597"/>
              <a:chExt cx="6577492" cy="3696216"/>
            </a:xfrm>
          </p:grpSpPr>
          <p:pic>
            <p:nvPicPr>
              <p:cNvPr id="30" name="그림 2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0001" y="6455597"/>
                <a:ext cx="6577492" cy="3696216"/>
              </a:xfrm>
              <a:prstGeom prst="rect">
                <a:avLst/>
              </a:prstGeom>
            </p:spPr>
          </p:pic>
          <p:sp>
            <p:nvSpPr>
              <p:cNvPr id="31" name="직사각형 30"/>
              <p:cNvSpPr/>
              <p:nvPr/>
            </p:nvSpPr>
            <p:spPr>
              <a:xfrm>
                <a:off x="998163" y="6907427"/>
                <a:ext cx="558788" cy="2471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3699425" y="6624735"/>
              <a:ext cx="16137457" cy="524380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65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1925126"/>
            <a:ext cx="18621968" cy="2128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광고</a:t>
            </a:r>
            <a:r>
              <a:rPr lang="en-US" altLang="ko-KR" sz="5500" dirty="0"/>
              <a:t>, </a:t>
            </a:r>
            <a:r>
              <a:rPr lang="ko-KR" altLang="en-US" sz="5500" dirty="0"/>
              <a:t>게임</a:t>
            </a:r>
            <a:r>
              <a:rPr lang="en-US" altLang="ko-KR" sz="5500" dirty="0"/>
              <a:t>, </a:t>
            </a:r>
            <a:r>
              <a:rPr lang="ko-KR" altLang="en-US" sz="5500" dirty="0"/>
              <a:t>만화 등을 만드는 사람들에게 전하고 싶은 말을 적어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780" y="2172787"/>
            <a:ext cx="1140867" cy="64941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699425" y="5167416"/>
            <a:ext cx="350288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제작자님께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1" name="직사각형 50"/>
            <p:cNvSpPr/>
            <p:nvPr/>
          </p:nvSpPr>
          <p:spPr>
            <a:xfrm>
              <a:off x="3586259" y="4030581"/>
              <a:ext cx="4908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9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2" name="직선 연결선 51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3" name="부모님께 감사 편지 쓰기"/>
          <p:cNvSpPr txBox="1"/>
          <p:nvPr/>
        </p:nvSpPr>
        <p:spPr>
          <a:xfrm>
            <a:off x="4581101" y="685171"/>
            <a:ext cx="1324036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디지털 매체를 만드는 사람들에게 편지 쓰기</a:t>
            </a: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933312" y="6899842"/>
            <a:ext cx="15903570" cy="407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좋은 만화와 게임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영상을 만들어 주셔서 감사합니다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하지만 우리 눈과 마음을 해치는 나쁜 내용은 만들지 말아 주세요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학생들도 걱정없이 할 수 있는 게임을 만들어주세요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88274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>
            <a:stCxn id="37" idx="3"/>
          </p:cNvCxnSpPr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3" name="부모님께 감사 편지 쓰기"/>
          <p:cNvSpPr txBox="1"/>
          <p:nvPr/>
        </p:nvSpPr>
        <p:spPr>
          <a:xfrm>
            <a:off x="4581101" y="685171"/>
            <a:ext cx="13816627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내가 태아였을 때 부모님께서 하신 일 알아보기</a:t>
            </a:r>
            <a:r>
              <a:rPr lang="ko-KR" altLang="en-US" sz="5500" dirty="0" smtClean="0">
                <a:solidFill>
                  <a:srgbClr val="59BAC8"/>
                </a:solidFill>
              </a:rPr>
              <a:t> </a:t>
            </a:r>
            <a:endParaRPr lang="ko-KR" altLang="en-US" sz="5500" dirty="0">
              <a:solidFill>
                <a:srgbClr val="59BAC8"/>
              </a:solidFill>
            </a:endParaRPr>
          </a:p>
          <a:p>
            <a:pPr>
              <a:lnSpc>
                <a:spcPct val="100000"/>
              </a:lnSpc>
            </a:pPr>
            <a:endParaRPr sz="5500" dirty="0"/>
          </a:p>
        </p:txBody>
      </p:sp>
      <p:sp>
        <p:nvSpPr>
          <p:cNvPr id="227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2001301"/>
            <a:ext cx="18709364" cy="80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500" dirty="0"/>
              <a:t>내가 태어나기 전</a:t>
            </a:r>
            <a:r>
              <a:rPr lang="en-US" altLang="ko-KR" sz="5500" dirty="0"/>
              <a:t>, </a:t>
            </a:r>
            <a:r>
              <a:rPr lang="ko-KR" altLang="en-US" sz="5500" dirty="0"/>
              <a:t>부모님은 어떤 마음과 준비를 하셨을까요</a:t>
            </a:r>
            <a:r>
              <a:rPr lang="en-US" altLang="ko-KR" sz="5500" dirty="0"/>
              <a:t>?</a:t>
            </a:r>
            <a:endParaRPr sz="5500" dirty="0"/>
          </a:p>
        </p:txBody>
      </p:sp>
      <p:grpSp>
        <p:nvGrpSpPr>
          <p:cNvPr id="2" name="그룹 1"/>
          <p:cNvGrpSpPr/>
          <p:nvPr/>
        </p:nvGrpSpPr>
        <p:grpSpPr>
          <a:xfrm>
            <a:off x="1393167" y="482985"/>
            <a:ext cx="2888301" cy="1391951"/>
            <a:chOff x="1672310" y="3629190"/>
            <a:chExt cx="2888301" cy="1391951"/>
          </a:xfrm>
        </p:grpSpPr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8" name="직사각형 37"/>
            <p:cNvSpPr/>
            <p:nvPr/>
          </p:nvSpPr>
          <p:spPr>
            <a:xfrm>
              <a:off x="3644768" y="4030581"/>
              <a:ext cx="37382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393167" y="3445039"/>
            <a:ext cx="9813905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➊ 엄마의 몸 변화를 알아보세요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780" y="1973282"/>
            <a:ext cx="1140867" cy="649417"/>
          </a:xfrm>
          <a:prstGeom prst="rect">
            <a:avLst/>
          </a:prstGeom>
        </p:spPr>
      </p:pic>
      <p:sp>
        <p:nvSpPr>
          <p:cNvPr id="21" name="모서리가 둥근 직사각형 20"/>
          <p:cNvSpPr/>
          <p:nvPr/>
        </p:nvSpPr>
        <p:spPr>
          <a:xfrm>
            <a:off x="12751206" y="4709584"/>
            <a:ext cx="8126552" cy="7697399"/>
          </a:xfrm>
          <a:prstGeom prst="roundRect">
            <a:avLst>
              <a:gd name="adj" fmla="val 4727"/>
            </a:avLst>
          </a:prstGeom>
          <a:solidFill>
            <a:schemeClr val="bg1"/>
          </a:solidFill>
          <a:ln>
            <a:solidFill>
              <a:srgbClr val="F9C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12729430" y="4935238"/>
            <a:ext cx="8170105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엄마가 입덧을 해요</a:t>
            </a:r>
          </a:p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음식을 먹지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못하기도 했어요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2407589" y="4709584"/>
            <a:ext cx="8170105" cy="7697399"/>
            <a:chOff x="2407589" y="4709584"/>
            <a:chExt cx="8170105" cy="7697399"/>
          </a:xfrm>
        </p:grpSpPr>
        <p:sp>
          <p:nvSpPr>
            <p:cNvPr id="15" name="모서리가 둥근 직사각형 14"/>
            <p:cNvSpPr/>
            <p:nvPr/>
          </p:nvSpPr>
          <p:spPr>
            <a:xfrm>
              <a:off x="2429365" y="4709584"/>
              <a:ext cx="8126552" cy="7697399"/>
            </a:xfrm>
            <a:prstGeom prst="roundRect">
              <a:avLst>
                <a:gd name="adj" fmla="val 4727"/>
              </a:avLst>
            </a:prstGeom>
            <a:solidFill>
              <a:schemeClr val="bg1"/>
            </a:solidFill>
            <a:ln>
              <a:solidFill>
                <a:srgbClr val="F9C7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2407589" y="5036632"/>
              <a:ext cx="8170105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임신을 알았을 때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월경이 나오지 않아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병원을 방문해요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1360" y="8558283"/>
              <a:ext cx="4002561" cy="3542806"/>
            </a:xfrm>
            <a:prstGeom prst="rect">
              <a:avLst/>
            </a:prstGeom>
          </p:spPr>
        </p:pic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43056" y="8189015"/>
            <a:ext cx="3434513" cy="40318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35399" y="2445979"/>
            <a:ext cx="20698396" cy="9925050"/>
          </a:xfrm>
          <a:prstGeom prst="roundRect">
            <a:avLst>
              <a:gd name="adj" fmla="val 11619"/>
            </a:avLst>
          </a:prstGeom>
          <a:solidFill>
            <a:srgbClr val="F7FAE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467704" y="645520"/>
            <a:ext cx="17017863" cy="1061831"/>
            <a:chOff x="467704" y="645520"/>
            <a:chExt cx="17017863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5750168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디지털 매체를 안전하게 이용해요</a:t>
              </a: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4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7" name="그룹 6"/>
          <p:cNvGrpSpPr/>
          <p:nvPr/>
        </p:nvGrpSpPr>
        <p:grpSpPr>
          <a:xfrm>
            <a:off x="1753076" y="2445979"/>
            <a:ext cx="6289912" cy="1231641"/>
            <a:chOff x="8528180" y="2687216"/>
            <a:chExt cx="5355771" cy="1231641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8528180" y="2687216"/>
              <a:ext cx="5355771" cy="1231641"/>
            </a:xfrm>
            <a:prstGeom prst="roundRect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8641902" y="2924185"/>
              <a:ext cx="5128327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영상물 등급 분류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2232363" y="4543901"/>
            <a:ext cx="4650923" cy="6801799"/>
            <a:chOff x="2851376" y="4543901"/>
            <a:chExt cx="4650923" cy="6801799"/>
          </a:xfrm>
        </p:grpSpPr>
        <p:pic>
          <p:nvPicPr>
            <p:cNvPr id="41" name="그림 40"/>
            <p:cNvPicPr>
              <a:picLocks noChangeAspect="1"/>
            </p:cNvPicPr>
            <p:nvPr/>
          </p:nvPicPr>
          <p:blipFill rotWithShape="1">
            <a:blip r:embed="rId3"/>
            <a:srcRect l="3141" t="23522" r="77453" b="31388"/>
            <a:stretch/>
          </p:blipFill>
          <p:spPr>
            <a:xfrm>
              <a:off x="3081630" y="4543901"/>
              <a:ext cx="4214983" cy="4400547"/>
            </a:xfrm>
            <a:prstGeom prst="rect">
              <a:avLst/>
            </a:prstGeom>
          </p:spPr>
        </p:pic>
        <p:sp>
          <p:nvSpPr>
            <p:cNvPr id="8" name="직사각형 7"/>
            <p:cNvSpPr/>
            <p:nvPr/>
          </p:nvSpPr>
          <p:spPr>
            <a:xfrm>
              <a:off x="2851376" y="9258975"/>
              <a:ext cx="4650923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누구나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볼 수 있어요</a:t>
              </a: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7362733" y="4543899"/>
            <a:ext cx="4316745" cy="6840273"/>
            <a:chOff x="15075341" y="4543899"/>
            <a:chExt cx="4316745" cy="6840273"/>
          </a:xfrm>
        </p:grpSpPr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3"/>
            <a:srcRect l="27795" t="23522" r="52799" b="31388"/>
            <a:stretch/>
          </p:blipFill>
          <p:spPr>
            <a:xfrm>
              <a:off x="15098925" y="4543899"/>
              <a:ext cx="4214983" cy="4400547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15075341" y="9297447"/>
              <a:ext cx="4316745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12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세 이상이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볼 수 있어요</a:t>
              </a: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12158925" y="4543897"/>
            <a:ext cx="4650923" cy="6718703"/>
            <a:chOff x="5032713" y="4543897"/>
            <a:chExt cx="4650923" cy="6718703"/>
          </a:xfrm>
        </p:grpSpPr>
        <p:sp>
          <p:nvSpPr>
            <p:cNvPr id="22" name="직사각형 21"/>
            <p:cNvSpPr/>
            <p:nvPr/>
          </p:nvSpPr>
          <p:spPr>
            <a:xfrm>
              <a:off x="5032713" y="9258975"/>
              <a:ext cx="4650923" cy="2003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15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세 이상이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볼 수 있어요</a:t>
              </a:r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 rotWithShape="1">
            <a:blip r:embed="rId3"/>
            <a:srcRect l="52327" t="23522" r="28267" b="31388"/>
            <a:stretch/>
          </p:blipFill>
          <p:spPr>
            <a:xfrm>
              <a:off x="5365824" y="4543897"/>
              <a:ext cx="4214983" cy="4400547"/>
            </a:xfrm>
            <a:prstGeom prst="rect">
              <a:avLst/>
            </a:prstGeom>
          </p:spPr>
        </p:pic>
      </p:grpSp>
      <p:grpSp>
        <p:nvGrpSpPr>
          <p:cNvPr id="24" name="그룹 23"/>
          <p:cNvGrpSpPr/>
          <p:nvPr/>
        </p:nvGrpSpPr>
        <p:grpSpPr>
          <a:xfrm>
            <a:off x="17289296" y="4543898"/>
            <a:ext cx="4316745" cy="6757174"/>
            <a:chOff x="14819736" y="4543898"/>
            <a:chExt cx="4316745" cy="6757174"/>
          </a:xfrm>
        </p:grpSpPr>
        <p:sp>
          <p:nvSpPr>
            <p:cNvPr id="25" name="직사각형 24"/>
            <p:cNvSpPr/>
            <p:nvPr/>
          </p:nvSpPr>
          <p:spPr>
            <a:xfrm>
              <a:off x="14819736" y="9297447"/>
              <a:ext cx="4316745" cy="2003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청소년은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볼 수 없어요</a:t>
              </a:r>
            </a:p>
          </p:txBody>
        </p:sp>
        <p:pic>
          <p:nvPicPr>
            <p:cNvPr id="26" name="그림 25"/>
            <p:cNvPicPr>
              <a:picLocks noChangeAspect="1"/>
            </p:cNvPicPr>
            <p:nvPr/>
          </p:nvPicPr>
          <p:blipFill rotWithShape="1">
            <a:blip r:embed="rId3"/>
            <a:srcRect l="76493" t="23522" r="4101" b="31388"/>
            <a:stretch/>
          </p:blipFill>
          <p:spPr>
            <a:xfrm>
              <a:off x="14867174" y="4543898"/>
              <a:ext cx="4214983" cy="4400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7672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그룹 75"/>
          <p:cNvGrpSpPr/>
          <p:nvPr/>
        </p:nvGrpSpPr>
        <p:grpSpPr>
          <a:xfrm>
            <a:off x="46936" y="759056"/>
            <a:ext cx="23644419" cy="10418289"/>
            <a:chOff x="4181814" y="2381709"/>
            <a:chExt cx="20616857" cy="9785847"/>
          </a:xfrm>
        </p:grpSpPr>
        <p:pic>
          <p:nvPicPr>
            <p:cNvPr id="77" name="그림 7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814" y="2381709"/>
              <a:ext cx="20616857" cy="9785847"/>
            </a:xfrm>
            <a:prstGeom prst="rect">
              <a:avLst/>
            </a:prstGeom>
          </p:spPr>
        </p:pic>
        <p:sp>
          <p:nvSpPr>
            <p:cNvPr id="78" name="직사각형 77"/>
            <p:cNvSpPr/>
            <p:nvPr/>
          </p:nvSpPr>
          <p:spPr>
            <a:xfrm>
              <a:off x="4732342" y="2770404"/>
              <a:ext cx="2786826" cy="198526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79" name="알맞은 말을 골라 초성 완성해보기"/>
          <p:cNvSpPr txBox="1"/>
          <p:nvPr/>
        </p:nvSpPr>
        <p:spPr>
          <a:xfrm>
            <a:off x="3976787" y="2628841"/>
            <a:ext cx="18401033" cy="2449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5400" dirty="0" smtClean="0">
                <a:solidFill>
                  <a:srgbClr val="1AAB43"/>
                </a:solidFill>
              </a:rPr>
              <a:t>내가 혼자 이용할 수 있는 디지털 매체 속 관람 등급은</a:t>
            </a:r>
            <a:endParaRPr lang="en-US" altLang="ko-KR" sz="5400" dirty="0" smtClean="0">
              <a:solidFill>
                <a:srgbClr val="1AAB43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solidFill>
                  <a:srgbClr val="1AAB43"/>
                </a:solidFill>
              </a:rPr>
              <a:t>무엇인가요</a:t>
            </a:r>
            <a:r>
              <a:rPr lang="en-US" altLang="ko-KR" sz="5400" dirty="0" smtClean="0">
                <a:solidFill>
                  <a:srgbClr val="1AAB43"/>
                </a:solidFill>
              </a:rPr>
              <a:t>?</a:t>
            </a:r>
            <a:endParaRPr sz="5400" dirty="0">
              <a:solidFill>
                <a:srgbClr val="1AAB43"/>
              </a:solidFill>
            </a:endParaRPr>
          </a:p>
        </p:txBody>
      </p:sp>
      <p:pic>
        <p:nvPicPr>
          <p:cNvPr id="80" name="그림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55" y="1078624"/>
            <a:ext cx="3070941" cy="2113396"/>
          </a:xfrm>
          <a:prstGeom prst="rect">
            <a:avLst/>
          </a:prstGeom>
        </p:spPr>
      </p:pic>
      <p:sp>
        <p:nvSpPr>
          <p:cNvPr id="37" name="01 성의 발달"/>
          <p:cNvSpPr txBox="1"/>
          <p:nvPr/>
        </p:nvSpPr>
        <p:spPr>
          <a:xfrm>
            <a:off x="5851499" y="5485011"/>
            <a:ext cx="13910738" cy="6011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ko-KR" altLang="en-US" sz="48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전체관람가</a:t>
            </a:r>
            <a:endParaRPr lang="en-US" altLang="ko-KR" sz="48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200000"/>
              </a:lnSpc>
            </a:pPr>
            <a:r>
              <a:rPr lang="en-US" altLang="ko-KR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12</a:t>
            </a:r>
            <a:r>
              <a:rPr lang="ko-KR" altLang="en-US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이상 관람가</a:t>
            </a:r>
            <a:endParaRPr lang="en-US" altLang="ko-KR" sz="48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200000"/>
              </a:lnSpc>
            </a:pPr>
            <a:r>
              <a:rPr lang="en-US" altLang="ko-KR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  <a:r>
              <a:rPr lang="ko-KR" altLang="en-US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이상 관람가</a:t>
            </a:r>
            <a:endParaRPr lang="en-US" altLang="ko-KR" sz="48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200000"/>
              </a:lnSpc>
            </a:pPr>
            <a:r>
              <a:rPr lang="ko-KR" altLang="en-US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청소년 관람 불가</a:t>
            </a:r>
            <a:endParaRPr sz="4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8" name="그룹 37"/>
          <p:cNvGrpSpPr/>
          <p:nvPr/>
        </p:nvGrpSpPr>
        <p:grpSpPr>
          <a:xfrm>
            <a:off x="4265079" y="6160314"/>
            <a:ext cx="798535" cy="824090"/>
            <a:chOff x="3383280" y="4984823"/>
            <a:chExt cx="798535" cy="824090"/>
          </a:xfrm>
        </p:grpSpPr>
        <p:sp>
          <p:nvSpPr>
            <p:cNvPr id="39" name="타원 38"/>
            <p:cNvSpPr/>
            <p:nvPr/>
          </p:nvSpPr>
          <p:spPr>
            <a:xfrm>
              <a:off x="3383280" y="4984823"/>
              <a:ext cx="798535" cy="824090"/>
            </a:xfrm>
            <a:prstGeom prst="ellipse">
              <a:avLst/>
            </a:prstGeom>
            <a:solidFill>
              <a:srgbClr val="1AAB4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0" name="01 성의 발달"/>
            <p:cNvSpPr txBox="1"/>
            <p:nvPr/>
          </p:nvSpPr>
          <p:spPr>
            <a:xfrm>
              <a:off x="3383280" y="4993822"/>
              <a:ext cx="798535" cy="7950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algn="ctr"/>
              <a:r>
                <a:rPr lang="en-US" altLang="ko-KR" sz="5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endParaRPr sz="5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4265079" y="7540287"/>
            <a:ext cx="798535" cy="824090"/>
            <a:chOff x="3383280" y="4984823"/>
            <a:chExt cx="798535" cy="824090"/>
          </a:xfrm>
        </p:grpSpPr>
        <p:sp>
          <p:nvSpPr>
            <p:cNvPr id="42" name="타원 41"/>
            <p:cNvSpPr/>
            <p:nvPr/>
          </p:nvSpPr>
          <p:spPr>
            <a:xfrm>
              <a:off x="3383280" y="4984823"/>
              <a:ext cx="798535" cy="824090"/>
            </a:xfrm>
            <a:prstGeom prst="ellipse">
              <a:avLst/>
            </a:prstGeom>
            <a:solidFill>
              <a:srgbClr val="1AAB4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3" name="01 성의 발달"/>
            <p:cNvSpPr txBox="1"/>
            <p:nvPr/>
          </p:nvSpPr>
          <p:spPr>
            <a:xfrm>
              <a:off x="3383280" y="5009198"/>
              <a:ext cx="798535" cy="7950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algn="ctr"/>
              <a:r>
                <a:rPr lang="en-US" altLang="ko-KR" sz="5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endParaRPr sz="5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4265079" y="9016220"/>
            <a:ext cx="798535" cy="828716"/>
            <a:chOff x="3383280" y="4980197"/>
            <a:chExt cx="798535" cy="828716"/>
          </a:xfrm>
        </p:grpSpPr>
        <p:sp>
          <p:nvSpPr>
            <p:cNvPr id="45" name="타원 44"/>
            <p:cNvSpPr/>
            <p:nvPr/>
          </p:nvSpPr>
          <p:spPr>
            <a:xfrm>
              <a:off x="3383280" y="4984823"/>
              <a:ext cx="798535" cy="824090"/>
            </a:xfrm>
            <a:prstGeom prst="ellipse">
              <a:avLst/>
            </a:prstGeom>
            <a:solidFill>
              <a:srgbClr val="1AAB4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6" name="01 성의 발달"/>
            <p:cNvSpPr txBox="1"/>
            <p:nvPr/>
          </p:nvSpPr>
          <p:spPr>
            <a:xfrm>
              <a:off x="3383280" y="4980197"/>
              <a:ext cx="798535" cy="7950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algn="ctr"/>
              <a:r>
                <a:rPr lang="en-US" altLang="ko-KR" sz="5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3</a:t>
              </a:r>
              <a:endParaRPr sz="5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60" name="그룹 59"/>
          <p:cNvGrpSpPr/>
          <p:nvPr/>
        </p:nvGrpSpPr>
        <p:grpSpPr>
          <a:xfrm>
            <a:off x="4265079" y="10442265"/>
            <a:ext cx="798535" cy="828716"/>
            <a:chOff x="3383280" y="4980197"/>
            <a:chExt cx="798535" cy="828716"/>
          </a:xfrm>
        </p:grpSpPr>
        <p:sp>
          <p:nvSpPr>
            <p:cNvPr id="61" name="타원 60"/>
            <p:cNvSpPr/>
            <p:nvPr/>
          </p:nvSpPr>
          <p:spPr>
            <a:xfrm>
              <a:off x="3383280" y="4984823"/>
              <a:ext cx="798535" cy="824090"/>
            </a:xfrm>
            <a:prstGeom prst="ellipse">
              <a:avLst/>
            </a:prstGeom>
            <a:solidFill>
              <a:srgbClr val="1AAB4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2" name="01 성의 발달"/>
            <p:cNvSpPr txBox="1"/>
            <p:nvPr/>
          </p:nvSpPr>
          <p:spPr>
            <a:xfrm>
              <a:off x="3383280" y="4980197"/>
              <a:ext cx="798535" cy="7950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algn="ctr"/>
              <a:r>
                <a:rPr lang="en-US" altLang="ko-KR" sz="5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4</a:t>
              </a:r>
              <a:endParaRPr sz="5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47" name="타원 46"/>
          <p:cNvSpPr/>
          <p:nvPr/>
        </p:nvSpPr>
        <p:spPr>
          <a:xfrm>
            <a:off x="3891478" y="5844229"/>
            <a:ext cx="1472965" cy="1454177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3" name="타원 62"/>
          <p:cNvSpPr/>
          <p:nvPr/>
        </p:nvSpPr>
        <p:spPr>
          <a:xfrm>
            <a:off x="3874376" y="7327634"/>
            <a:ext cx="1472965" cy="1454177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76210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1336020" y="6316337"/>
            <a:ext cx="21711960" cy="2550650"/>
            <a:chOff x="6921499" y="3192137"/>
            <a:chExt cx="21711960" cy="2550650"/>
          </a:xfrm>
        </p:grpSpPr>
        <p:sp>
          <p:nvSpPr>
            <p:cNvPr id="23" name="직사각형 22"/>
            <p:cNvSpPr/>
            <p:nvPr/>
          </p:nvSpPr>
          <p:spPr>
            <a:xfrm>
              <a:off x="9475469" y="3448016"/>
              <a:ext cx="19157990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온라인 </a:t>
              </a:r>
              <a:r>
                <a:rPr lang="ko-KR" altLang="en-US" sz="12400" dirty="0" err="1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그루밍과</a:t>
              </a:r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 성범죄 예방</a:t>
              </a: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25943A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25943A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3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25943A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1" name="직사각형 10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" name="이등변 삼각형 11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33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3909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/>
          <p:cNvGrpSpPr/>
          <p:nvPr/>
        </p:nvGrpSpPr>
        <p:grpSpPr>
          <a:xfrm>
            <a:off x="4274298" y="4762455"/>
            <a:ext cx="15835405" cy="4191091"/>
            <a:chOff x="12593291" y="3822192"/>
            <a:chExt cx="15835405" cy="4191091"/>
          </a:xfrm>
        </p:grpSpPr>
        <p:sp>
          <p:nvSpPr>
            <p:cNvPr id="30" name="● 생명 탄생의 의미를 말할 수 있다.…"/>
            <p:cNvSpPr txBox="1"/>
            <p:nvPr/>
          </p:nvSpPr>
          <p:spPr>
            <a:xfrm>
              <a:off x="12593291" y="5247150"/>
              <a:ext cx="15835405" cy="27661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온라인 </a:t>
              </a:r>
              <a:r>
                <a:rPr lang="ko-KR" altLang="en-US" sz="55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그루밍</a:t>
              </a:r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성범죄의 개념을 설명할 수 있다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온라인 </a:t>
              </a:r>
              <a:r>
                <a:rPr lang="ko-KR" altLang="en-US" sz="55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그루밍</a:t>
              </a:r>
              <a:r>
                <a:rPr lang="ko-KR" altLang="en-US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성범죄의 안전 수칙을 지킬 수 있다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35" name="그룹 34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37" name="직사각형 36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8" name="이등변 삼각형 37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6" name="직사각형 35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80162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모서리가 둥근 직사각형 25"/>
          <p:cNvSpPr/>
          <p:nvPr/>
        </p:nvSpPr>
        <p:spPr>
          <a:xfrm>
            <a:off x="5471026" y="8934450"/>
            <a:ext cx="15941174" cy="3859253"/>
          </a:xfrm>
          <a:prstGeom prst="roundRect">
            <a:avLst/>
          </a:prstGeom>
          <a:solidFill>
            <a:srgbClr val="ACD0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79170" y="9815584"/>
            <a:ext cx="12913567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개인 정보를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알려 주지 않고 조심해야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해요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대화를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멈추고 어른에게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알려야 </a:t>
            </a:r>
            <a:r>
              <a:rPr lang="ko-KR" altLang="en-US" sz="54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겠어요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다음 그림을 보면서 떠오르는 것을 이야기해 보세요."/>
          <p:cNvSpPr txBox="1"/>
          <p:nvPr/>
        </p:nvSpPr>
        <p:spPr>
          <a:xfrm>
            <a:off x="5459708" y="645417"/>
            <a:ext cx="15952492" cy="2098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온라인에서 낯선 사람이 친근하게 말을 걸 때 어떻게 </a:t>
            </a:r>
            <a:r>
              <a:rPr lang="ko-KR" altLang="en-US" sz="5500" dirty="0" smtClean="0"/>
              <a:t>대응해야 </a:t>
            </a:r>
            <a:r>
              <a:rPr lang="ko-KR" altLang="en-US" sz="5500" dirty="0"/>
              <a:t>할지 이야기해 </a:t>
            </a:r>
            <a:r>
              <a:rPr lang="ko-KR" altLang="en-US" sz="5500" dirty="0" smtClean="0"/>
              <a:t>보세요</a:t>
            </a:r>
            <a:r>
              <a:rPr lang="en-US" altLang="ko-KR" sz="5500" dirty="0" smtClean="0"/>
              <a:t>.</a:t>
            </a:r>
            <a:endParaRPr sz="5500" dirty="0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2983513"/>
            <a:ext cx="8068434" cy="5711710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7" y="-209632"/>
            <a:ext cx="4737610" cy="4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406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066800" y="3676225"/>
            <a:ext cx="22140672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컴퓨터의 단말기가 중앙 처리 장치와 통신 회선으로 연결되어 정보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전송하고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중앙 처리 장치의 직접적인 제어를 받는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상태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저희 회사의 제품은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온라인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으로도 주문이 가능합니다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066800" y="2652868"/>
            <a:ext cx="14642592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온라인</a:t>
            </a:r>
            <a:r>
              <a:rPr lang="en-US" altLang="ko-KR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(on-line)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17" name="가로로 말린 두루마리 모양 16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4C845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9" name="직사각형 18"/>
          <p:cNvSpPr/>
          <p:nvPr/>
        </p:nvSpPr>
        <p:spPr>
          <a:xfrm>
            <a:off x="1066800" y="973642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수치를 느끼는 마음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 시절은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수치심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없이는 떠올릴 수가 없다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1066800" y="774302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수치심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부끄러울 수 </a:t>
            </a:r>
            <a:r>
              <a:rPr lang="ko-KR" altLang="en-US" sz="5500" b="1" dirty="0" smtClean="0">
                <a:solidFill>
                  <a:srgbClr val="D13F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羞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부끄러울 치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恥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마음 심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心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7518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1066800" y="464626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병적으로 싫어하고 미워하는 감정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그녀는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혐오감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 들 정도로 화장을 짙게 하고 나타났다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1066800" y="2652868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혐오감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싫어할 </a:t>
            </a:r>
            <a:r>
              <a:rPr lang="ko-KR" altLang="en-US" sz="55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혐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嫌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미워할 오 </a:t>
            </a:r>
            <a:r>
              <a:rPr lang="ko-KR" altLang="en-US" sz="5500" b="1" dirty="0" err="1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惡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느낄 감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感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22" name="가로로 말린 두루마리 모양 21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4C845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24" name="직사각형 23"/>
          <p:cNvSpPr/>
          <p:nvPr/>
        </p:nvSpPr>
        <p:spPr>
          <a:xfrm>
            <a:off x="1066800" y="973642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주의나 흥미를 일으켜 꾀어냄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적을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매복권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안으로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유인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1066800" y="7743028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유인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꾈 유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誘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끌 인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引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5779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1066800" y="464626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어떤 일 따위를 하도록 권함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아내의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권유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로 술을 끊었다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1066800" y="2652868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권유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권할 권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勸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꾈 유 </a:t>
            </a:r>
            <a:r>
              <a:rPr lang="ko-KR" altLang="en-US" sz="5500" b="1" dirty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誘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22" name="가로로 말린 두루마리 모양 21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4C845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24" name="직사각형 23"/>
          <p:cNvSpPr/>
          <p:nvPr/>
        </p:nvSpPr>
        <p:spPr>
          <a:xfrm>
            <a:off x="1066800" y="973642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사람이나 물건을 목적한 장소나 방향으로 이끎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비행기는 지상의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유도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따라 착륙하였다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1066800" y="7743028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유도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꾈 유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誘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인도할 도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導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4802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1066800" y="6157820"/>
            <a:ext cx="22140672" cy="3752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이름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주민 등록 번호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직업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주소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전화번호 따위의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개인에 대한 자료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통틀어 이르는 말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인터넷이 발달하면서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개인 정보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 노출될 위험도 커졌다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1066800" y="4164428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개인 정보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낱 개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個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사람 인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人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뜻 정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情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갚을 보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報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22" name="가로로 말린 두루마리 모양 21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4C845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45921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온라인 </a:t>
              </a:r>
              <a:r>
                <a:rPr lang="ko-KR" altLang="en-US" sz="5500" dirty="0" err="1"/>
                <a:t>그루밍</a:t>
              </a:r>
              <a:r>
                <a:rPr lang="ko-KR" altLang="en-US" sz="5500" dirty="0"/>
                <a:t> 성범죄를 주의해요</a:t>
              </a:r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5" name="그룹 4"/>
          <p:cNvGrpSpPr/>
          <p:nvPr/>
        </p:nvGrpSpPr>
        <p:grpSpPr>
          <a:xfrm>
            <a:off x="937460" y="3269978"/>
            <a:ext cx="22509081" cy="8546742"/>
            <a:chOff x="998619" y="3269978"/>
            <a:chExt cx="22509081" cy="8546742"/>
          </a:xfrm>
        </p:grpSpPr>
        <p:grpSp>
          <p:nvGrpSpPr>
            <p:cNvPr id="4" name="그룹 3"/>
            <p:cNvGrpSpPr/>
            <p:nvPr/>
          </p:nvGrpSpPr>
          <p:grpSpPr>
            <a:xfrm>
              <a:off x="7714696" y="3269978"/>
              <a:ext cx="15793004" cy="8546742"/>
              <a:chOff x="7714696" y="3269978"/>
              <a:chExt cx="15793004" cy="8546742"/>
            </a:xfrm>
          </p:grpSpPr>
          <p:grpSp>
            <p:nvGrpSpPr>
              <p:cNvPr id="42" name="그룹 41"/>
              <p:cNvGrpSpPr/>
              <p:nvPr/>
            </p:nvGrpSpPr>
            <p:grpSpPr>
              <a:xfrm>
                <a:off x="7714696" y="7856720"/>
                <a:ext cx="15793004" cy="3960000"/>
                <a:chOff x="8416213" y="2108718"/>
                <a:chExt cx="15120000" cy="3960000"/>
              </a:xfrm>
            </p:grpSpPr>
            <p:sp>
              <p:nvSpPr>
                <p:cNvPr id="43" name="모서리가 둥근 직사각형 42"/>
                <p:cNvSpPr/>
                <p:nvPr/>
              </p:nvSpPr>
              <p:spPr>
                <a:xfrm>
                  <a:off x="8416213" y="2108718"/>
                  <a:ext cx="15120000" cy="3960000"/>
                </a:xfrm>
                <a:prstGeom prst="roundRect">
                  <a:avLst/>
                </a:prstGeom>
                <a:solidFill>
                  <a:srgbClr val="CFE686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44" name="직사각형 43"/>
                <p:cNvSpPr/>
                <p:nvPr/>
              </p:nvSpPr>
              <p:spPr>
                <a:xfrm>
                  <a:off x="8772618" y="2546757"/>
                  <a:ext cx="14468382" cy="30839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20000"/>
                    </a:lnSpc>
                  </a:pPr>
                  <a:r>
                    <a:rPr lang="ko-KR" altLang="en-US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② </a:t>
                  </a: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신뢰 관계 만들기</a:t>
                  </a:r>
                </a:p>
                <a:p>
                  <a:pPr algn="l">
                    <a:lnSpc>
                      <a:spcPct val="120000"/>
                    </a:lnSpc>
                  </a:pP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고민을 상담해 주고 </a:t>
                  </a:r>
                  <a:r>
                    <a:rPr lang="ko-KR" altLang="en-US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칭찬과 애정 </a:t>
                  </a: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표현을 하며 믿을 </a:t>
                  </a:r>
                  <a:r>
                    <a:rPr lang="ko-KR" altLang="en-US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만한 관계를 </a:t>
                  </a: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만든다</a:t>
                  </a:r>
                  <a:r>
                    <a:rPr lang="en-US" altLang="ko-KR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.</a:t>
                  </a:r>
                  <a:endPara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3" name="그룹 2"/>
              <p:cNvGrpSpPr/>
              <p:nvPr/>
            </p:nvGrpSpPr>
            <p:grpSpPr>
              <a:xfrm>
                <a:off x="7714696" y="3269978"/>
                <a:ext cx="15793004" cy="3960000"/>
                <a:chOff x="7714696" y="3269978"/>
                <a:chExt cx="15793004" cy="3960000"/>
              </a:xfrm>
            </p:grpSpPr>
            <p:sp>
              <p:nvSpPr>
                <p:cNvPr id="46" name="모서리가 둥근 직사각형 45"/>
                <p:cNvSpPr/>
                <p:nvPr/>
              </p:nvSpPr>
              <p:spPr>
                <a:xfrm>
                  <a:off x="7714696" y="3269978"/>
                  <a:ext cx="15793004" cy="3960000"/>
                </a:xfrm>
                <a:prstGeom prst="roundRect">
                  <a:avLst/>
                </a:prstGeom>
                <a:solidFill>
                  <a:srgbClr val="CFE686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47" name="직사각형 46"/>
                <p:cNvSpPr/>
                <p:nvPr/>
              </p:nvSpPr>
              <p:spPr>
                <a:xfrm>
                  <a:off x="8086965" y="3708017"/>
                  <a:ext cx="15112382" cy="30839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20000"/>
                    </a:lnSpc>
                  </a:pPr>
                  <a:r>
                    <a:rPr lang="ko-KR" altLang="en-US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① 피해자 </a:t>
                  </a: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고르기</a:t>
                  </a:r>
                </a:p>
                <a:p>
                  <a:pPr algn="l">
                    <a:lnSpc>
                      <a:spcPct val="120000"/>
                    </a:lnSpc>
                  </a:pP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피해자가 올린 정보를 </a:t>
                  </a:r>
                  <a:r>
                    <a:rPr lang="ko-KR" altLang="en-US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보고 도움이 </a:t>
                  </a: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필요해 보이는 </a:t>
                  </a:r>
                  <a:r>
                    <a:rPr lang="ko-KR" altLang="en-US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어린이를 골라 </a:t>
                  </a: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대화를 시도한다.</a:t>
                  </a:r>
                </a:p>
              </p:txBody>
            </p:sp>
          </p:grpSp>
        </p:grpSp>
        <p:grpSp>
          <p:nvGrpSpPr>
            <p:cNvPr id="48" name="그룹 47"/>
            <p:cNvGrpSpPr/>
            <p:nvPr/>
          </p:nvGrpSpPr>
          <p:grpSpPr>
            <a:xfrm>
              <a:off x="998619" y="3949547"/>
              <a:ext cx="6369629" cy="7187604"/>
              <a:chOff x="798003" y="3619500"/>
              <a:chExt cx="6369629" cy="7187604"/>
            </a:xfrm>
          </p:grpSpPr>
          <p:pic>
            <p:nvPicPr>
              <p:cNvPr id="49" name="그림 48"/>
              <p:cNvPicPr>
                <a:picLocks noChangeAspect="1"/>
              </p:cNvPicPr>
              <p:nvPr/>
            </p:nvPicPr>
            <p:blipFill rotWithShape="1">
              <a:blip r:embed="rId3"/>
              <a:srcRect l="29693" t="24986" r="28276" b="27035"/>
              <a:stretch/>
            </p:blipFill>
            <p:spPr>
              <a:xfrm>
                <a:off x="1134280" y="3619500"/>
                <a:ext cx="5875388" cy="5897726"/>
              </a:xfrm>
              <a:prstGeom prst="rect">
                <a:avLst/>
              </a:prstGeom>
            </p:spPr>
          </p:pic>
          <p:grpSp>
            <p:nvGrpSpPr>
              <p:cNvPr id="50" name="그룹 49"/>
              <p:cNvGrpSpPr/>
              <p:nvPr/>
            </p:nvGrpSpPr>
            <p:grpSpPr>
              <a:xfrm>
                <a:off x="798003" y="9836720"/>
                <a:ext cx="6369629" cy="970384"/>
                <a:chOff x="7962192" y="3844212"/>
                <a:chExt cx="6369629" cy="970384"/>
              </a:xfrm>
            </p:grpSpPr>
            <p:sp>
              <p:nvSpPr>
                <p:cNvPr id="51" name="모서리가 둥근 직사각형 50"/>
                <p:cNvSpPr/>
                <p:nvPr/>
              </p:nvSpPr>
              <p:spPr>
                <a:xfrm>
                  <a:off x="7962192" y="3844212"/>
                  <a:ext cx="6369629" cy="9703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95B826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8298469" y="3904160"/>
                  <a:ext cx="5697073" cy="85048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400" rtl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ko-KR" altLang="en-US" sz="5400" b="1" i="0" u="none" strike="noStrike" cap="none" spc="0" normalizeH="0" baseline="0" dirty="0" err="1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sym typeface="Canela Text Regular"/>
                    </a:rPr>
                    <a:t>그루밍의</a:t>
                  </a:r>
                  <a:r>
                    <a:rPr kumimoji="0" lang="ko-KR" altLang="en-US" sz="5400" b="1" i="0" u="none" strike="noStrike" cap="none" spc="0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sym typeface="Canela Text Regular"/>
                    </a:rPr>
                    <a:t> 여섯 단계</a:t>
                  </a:r>
                  <a:endParaRPr kumimoji="0" lang="ko-KR" altLang="en-US" sz="54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960057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>
            <a:stCxn id="37" idx="3"/>
          </p:cNvCxnSpPr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3" name="부모님께 감사 편지 쓰기"/>
          <p:cNvSpPr txBox="1"/>
          <p:nvPr/>
        </p:nvSpPr>
        <p:spPr>
          <a:xfrm>
            <a:off x="4581101" y="685171"/>
            <a:ext cx="13816627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내가 태아였을 때 부모님께서 하신 일 알아보기</a:t>
            </a:r>
            <a:r>
              <a:rPr lang="ko-KR" altLang="en-US" sz="5500" dirty="0" smtClean="0">
                <a:solidFill>
                  <a:srgbClr val="59BAC8"/>
                </a:solidFill>
              </a:rPr>
              <a:t> </a:t>
            </a:r>
            <a:endParaRPr lang="ko-KR" altLang="en-US" sz="5500" dirty="0">
              <a:solidFill>
                <a:srgbClr val="59BAC8"/>
              </a:solidFill>
            </a:endParaRPr>
          </a:p>
          <a:p>
            <a:pPr>
              <a:lnSpc>
                <a:spcPct val="100000"/>
              </a:lnSpc>
            </a:pPr>
            <a:endParaRPr sz="5500" dirty="0"/>
          </a:p>
        </p:txBody>
      </p:sp>
      <p:grpSp>
        <p:nvGrpSpPr>
          <p:cNvPr id="2" name="그룹 1"/>
          <p:cNvGrpSpPr/>
          <p:nvPr/>
        </p:nvGrpSpPr>
        <p:grpSpPr>
          <a:xfrm>
            <a:off x="1393167" y="482985"/>
            <a:ext cx="2888301" cy="1391951"/>
            <a:chOff x="1672310" y="3629190"/>
            <a:chExt cx="2888301" cy="1391951"/>
          </a:xfrm>
        </p:grpSpPr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8" name="직사각형 37"/>
            <p:cNvSpPr/>
            <p:nvPr/>
          </p:nvSpPr>
          <p:spPr>
            <a:xfrm>
              <a:off x="3644768" y="4030581"/>
              <a:ext cx="37382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sp>
        <p:nvSpPr>
          <p:cNvPr id="15" name="모서리가 둥근 직사각형 14"/>
          <p:cNvSpPr/>
          <p:nvPr/>
        </p:nvSpPr>
        <p:spPr>
          <a:xfrm>
            <a:off x="2432143" y="4604198"/>
            <a:ext cx="8125200" cy="7697399"/>
          </a:xfrm>
          <a:prstGeom prst="roundRect">
            <a:avLst>
              <a:gd name="adj" fmla="val 4727"/>
            </a:avLst>
          </a:prstGeom>
          <a:solidFill>
            <a:schemeClr val="bg1"/>
          </a:solidFill>
          <a:ln>
            <a:solidFill>
              <a:srgbClr val="F9C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2523033" y="4931246"/>
            <a:ext cx="7943419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엄마가 태동을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느껴요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뱃속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아기가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움직이는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것을 느껴요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21" name="모서리가 둥근 직사각형 20"/>
          <p:cNvSpPr/>
          <p:nvPr/>
        </p:nvSpPr>
        <p:spPr>
          <a:xfrm>
            <a:off x="12749780" y="4604198"/>
            <a:ext cx="8125200" cy="7697399"/>
          </a:xfrm>
          <a:prstGeom prst="roundRect">
            <a:avLst>
              <a:gd name="adj" fmla="val 4727"/>
            </a:avLst>
          </a:prstGeom>
          <a:solidFill>
            <a:schemeClr val="bg1"/>
          </a:solidFill>
          <a:ln>
            <a:solidFill>
              <a:srgbClr val="F9C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14029307" y="4829852"/>
            <a:ext cx="5566146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부모님이 나를</a:t>
            </a:r>
          </a:p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만날 준비를 해요</a:t>
            </a:r>
          </a:p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출산 준비를 해요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393167" y="2812527"/>
            <a:ext cx="9813905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➊ 엄마의 몸 변화를 알아보세요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065" y="8172548"/>
            <a:ext cx="3618107" cy="397166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3179" y="8595359"/>
            <a:ext cx="4058402" cy="345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415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온라인 </a:t>
              </a:r>
              <a:r>
                <a:rPr lang="ko-KR" altLang="en-US" sz="5500" dirty="0" err="1"/>
                <a:t>그루밍</a:t>
              </a:r>
              <a:r>
                <a:rPr lang="ko-KR" altLang="en-US" sz="5500" dirty="0"/>
                <a:t> 성범죄를 주의해요</a:t>
              </a:r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5" name="그룹 4"/>
          <p:cNvGrpSpPr/>
          <p:nvPr/>
        </p:nvGrpSpPr>
        <p:grpSpPr>
          <a:xfrm>
            <a:off x="937460" y="3269978"/>
            <a:ext cx="22509081" cy="8546742"/>
            <a:chOff x="998619" y="3269978"/>
            <a:chExt cx="22509081" cy="8546742"/>
          </a:xfrm>
        </p:grpSpPr>
        <p:grpSp>
          <p:nvGrpSpPr>
            <p:cNvPr id="4" name="그룹 3"/>
            <p:cNvGrpSpPr/>
            <p:nvPr/>
          </p:nvGrpSpPr>
          <p:grpSpPr>
            <a:xfrm>
              <a:off x="7714696" y="3269978"/>
              <a:ext cx="15793004" cy="8546742"/>
              <a:chOff x="7714696" y="3269978"/>
              <a:chExt cx="15793004" cy="8546742"/>
            </a:xfrm>
          </p:grpSpPr>
          <p:grpSp>
            <p:nvGrpSpPr>
              <p:cNvPr id="42" name="그룹 41"/>
              <p:cNvGrpSpPr/>
              <p:nvPr/>
            </p:nvGrpSpPr>
            <p:grpSpPr>
              <a:xfrm>
                <a:off x="7714696" y="7856720"/>
                <a:ext cx="15793004" cy="3960000"/>
                <a:chOff x="8416213" y="2108718"/>
                <a:chExt cx="15120000" cy="3960000"/>
              </a:xfrm>
            </p:grpSpPr>
            <p:sp>
              <p:nvSpPr>
                <p:cNvPr id="43" name="모서리가 둥근 직사각형 42"/>
                <p:cNvSpPr/>
                <p:nvPr/>
              </p:nvSpPr>
              <p:spPr>
                <a:xfrm>
                  <a:off x="8416213" y="2108718"/>
                  <a:ext cx="15120000" cy="3960000"/>
                </a:xfrm>
                <a:prstGeom prst="roundRect">
                  <a:avLst/>
                </a:prstGeom>
                <a:solidFill>
                  <a:srgbClr val="CFE686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44" name="직사각형 43"/>
                <p:cNvSpPr/>
                <p:nvPr/>
              </p:nvSpPr>
              <p:spPr>
                <a:xfrm>
                  <a:off x="8772618" y="2546757"/>
                  <a:ext cx="14468382" cy="30008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20000"/>
                    </a:lnSpc>
                  </a:pP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④ 비밀 관계 만들기</a:t>
                  </a:r>
                </a:p>
                <a:p>
                  <a:pPr algn="l">
                    <a:lnSpc>
                      <a:spcPct val="120000"/>
                    </a:lnSpc>
                  </a:pP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주고받은 대화를 삭제하라고 하거나</a:t>
                  </a:r>
                  <a:r>
                    <a:rPr lang="en-US" altLang="ko-KR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비밀 친구라며 두 사람의 관계를 주변에 알리지 못하게 한다</a:t>
                  </a:r>
                  <a:r>
                    <a:rPr lang="en-US" altLang="ko-KR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.</a:t>
                  </a:r>
                  <a:endPara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3" name="그룹 2"/>
              <p:cNvGrpSpPr/>
              <p:nvPr/>
            </p:nvGrpSpPr>
            <p:grpSpPr>
              <a:xfrm>
                <a:off x="7714696" y="3269978"/>
                <a:ext cx="15793004" cy="3960000"/>
                <a:chOff x="7714696" y="3269978"/>
                <a:chExt cx="15793004" cy="3960000"/>
              </a:xfrm>
            </p:grpSpPr>
            <p:sp>
              <p:nvSpPr>
                <p:cNvPr id="46" name="모서리가 둥근 직사각형 45"/>
                <p:cNvSpPr/>
                <p:nvPr/>
              </p:nvSpPr>
              <p:spPr>
                <a:xfrm>
                  <a:off x="7714696" y="3269978"/>
                  <a:ext cx="15793004" cy="3960000"/>
                </a:xfrm>
                <a:prstGeom prst="roundRect">
                  <a:avLst/>
                </a:prstGeom>
                <a:solidFill>
                  <a:srgbClr val="CFE686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47" name="직사각형 46"/>
                <p:cNvSpPr/>
                <p:nvPr/>
              </p:nvSpPr>
              <p:spPr>
                <a:xfrm>
                  <a:off x="8086964" y="3708017"/>
                  <a:ext cx="15420735" cy="30839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20000"/>
                    </a:lnSpc>
                  </a:pP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③ 욕구 충족해 주기</a:t>
                  </a:r>
                </a:p>
                <a:p>
                  <a:pPr algn="l">
                    <a:lnSpc>
                      <a:spcPct val="120000"/>
                    </a:lnSpc>
                  </a:pP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피해자의 편이 되어 위로해 주고 용돈을 주거나 게임 아이템</a:t>
                  </a:r>
                  <a:r>
                    <a:rPr lang="en-US" altLang="ko-KR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상품권 등을 선물하며 욕구를 충족시켜 준다</a:t>
                  </a:r>
                  <a:r>
                    <a:rPr lang="en-US" altLang="ko-KR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.</a:t>
                  </a:r>
                  <a:endPara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</p:grpSp>
        <p:grpSp>
          <p:nvGrpSpPr>
            <p:cNvPr id="48" name="그룹 47"/>
            <p:cNvGrpSpPr/>
            <p:nvPr/>
          </p:nvGrpSpPr>
          <p:grpSpPr>
            <a:xfrm>
              <a:off x="998619" y="3949547"/>
              <a:ext cx="6369629" cy="7187604"/>
              <a:chOff x="798003" y="3619500"/>
              <a:chExt cx="6369629" cy="7187604"/>
            </a:xfrm>
          </p:grpSpPr>
          <p:pic>
            <p:nvPicPr>
              <p:cNvPr id="49" name="그림 48"/>
              <p:cNvPicPr>
                <a:picLocks noChangeAspect="1"/>
              </p:cNvPicPr>
              <p:nvPr/>
            </p:nvPicPr>
            <p:blipFill rotWithShape="1">
              <a:blip r:embed="rId3"/>
              <a:srcRect l="29693" t="24986" r="28276" b="27035"/>
              <a:stretch/>
            </p:blipFill>
            <p:spPr>
              <a:xfrm>
                <a:off x="1134280" y="3619500"/>
                <a:ext cx="5875388" cy="5897726"/>
              </a:xfrm>
              <a:prstGeom prst="rect">
                <a:avLst/>
              </a:prstGeom>
            </p:spPr>
          </p:pic>
          <p:grpSp>
            <p:nvGrpSpPr>
              <p:cNvPr id="50" name="그룹 49"/>
              <p:cNvGrpSpPr/>
              <p:nvPr/>
            </p:nvGrpSpPr>
            <p:grpSpPr>
              <a:xfrm>
                <a:off x="798003" y="9836720"/>
                <a:ext cx="6369629" cy="970384"/>
                <a:chOff x="7962192" y="3844212"/>
                <a:chExt cx="6369629" cy="970384"/>
              </a:xfrm>
            </p:grpSpPr>
            <p:sp>
              <p:nvSpPr>
                <p:cNvPr id="51" name="모서리가 둥근 직사각형 50"/>
                <p:cNvSpPr/>
                <p:nvPr/>
              </p:nvSpPr>
              <p:spPr>
                <a:xfrm>
                  <a:off x="7962192" y="3844212"/>
                  <a:ext cx="6369629" cy="9703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95B826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8298469" y="3904160"/>
                  <a:ext cx="5697073" cy="85048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400" rtl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ko-KR" altLang="en-US" sz="5400" b="1" i="0" u="none" strike="noStrike" cap="none" spc="0" normalizeH="0" baseline="0" dirty="0" err="1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sym typeface="Canela Text Regular"/>
                    </a:rPr>
                    <a:t>그루밍의</a:t>
                  </a:r>
                  <a:r>
                    <a:rPr kumimoji="0" lang="ko-KR" altLang="en-US" sz="5400" b="1" i="0" u="none" strike="noStrike" cap="none" spc="0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sym typeface="Canela Text Regular"/>
                    </a:rPr>
                    <a:t> 여섯 단계</a:t>
                  </a:r>
                  <a:endParaRPr kumimoji="0" lang="ko-KR" altLang="en-US" sz="54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16992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온라인 </a:t>
              </a:r>
              <a:r>
                <a:rPr lang="ko-KR" altLang="en-US" sz="5500" dirty="0" err="1"/>
                <a:t>그루밍</a:t>
              </a:r>
              <a:r>
                <a:rPr lang="ko-KR" altLang="en-US" sz="5500" dirty="0"/>
                <a:t> 성범죄를 주의해요</a:t>
              </a:r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" name="그룹 1"/>
          <p:cNvGrpSpPr/>
          <p:nvPr/>
        </p:nvGrpSpPr>
        <p:grpSpPr>
          <a:xfrm>
            <a:off x="7653537" y="2049769"/>
            <a:ext cx="15793004" cy="10553096"/>
            <a:chOff x="7653537" y="2373619"/>
            <a:chExt cx="15793004" cy="10553096"/>
          </a:xfrm>
        </p:grpSpPr>
        <p:grpSp>
          <p:nvGrpSpPr>
            <p:cNvPr id="42" name="그룹 41"/>
            <p:cNvGrpSpPr/>
            <p:nvPr/>
          </p:nvGrpSpPr>
          <p:grpSpPr>
            <a:xfrm>
              <a:off x="7653537" y="7526715"/>
              <a:ext cx="15793004" cy="5400000"/>
              <a:chOff x="8416213" y="2108718"/>
              <a:chExt cx="15120000" cy="5400000"/>
            </a:xfrm>
          </p:grpSpPr>
          <p:sp>
            <p:nvSpPr>
              <p:cNvPr id="43" name="모서리가 둥근 직사각형 42"/>
              <p:cNvSpPr/>
              <p:nvPr/>
            </p:nvSpPr>
            <p:spPr>
              <a:xfrm>
                <a:off x="8416213" y="2108718"/>
                <a:ext cx="15120000" cy="5400000"/>
              </a:xfrm>
              <a:prstGeom prst="roundRect">
                <a:avLst/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8772618" y="2309377"/>
                <a:ext cx="14468382" cy="49952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⑥ 관계 유지하기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사진을 더 보내지 않으면 “학교에 비밀을 다 퍼뜨릴 </a:t>
                </a:r>
                <a:r>
                  <a:rPr lang="ko-KR" altLang="en-US" sz="5400" b="1" dirty="0" err="1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거야”라며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협박하거나 “한 번만 더 보내 주면 다시 보내 달라고 안 할게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.”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라고 설득하며 계속 성범죄를 저지른다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3" name="그룹 2"/>
            <p:cNvGrpSpPr/>
            <p:nvPr/>
          </p:nvGrpSpPr>
          <p:grpSpPr>
            <a:xfrm>
              <a:off x="7653537" y="2373619"/>
              <a:ext cx="15793004" cy="4680000"/>
              <a:chOff x="7714696" y="2373619"/>
              <a:chExt cx="15793004" cy="4680000"/>
            </a:xfrm>
          </p:grpSpPr>
          <p:sp>
            <p:nvSpPr>
              <p:cNvPr id="46" name="모서리가 둥근 직사각형 45"/>
              <p:cNvSpPr/>
              <p:nvPr/>
            </p:nvSpPr>
            <p:spPr>
              <a:xfrm>
                <a:off x="7714696" y="2373619"/>
                <a:ext cx="15793004" cy="4680000"/>
              </a:xfrm>
              <a:prstGeom prst="roundRect">
                <a:avLst/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8086964" y="2649784"/>
                <a:ext cx="15420735" cy="39980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⑤ 성범죄 저지르기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“우리 야한 놀이 해 볼래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?”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하며 놀이로 접근하거나 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"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우리는 사귀는 </a:t>
                </a:r>
                <a:r>
                  <a:rPr lang="ko-KR" altLang="en-US" sz="5400" b="1" dirty="0" err="1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사이잖아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."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라며 </a:t>
                </a:r>
                <a:r>
                  <a:rPr lang="ko-KR" altLang="en-US" sz="5400" b="1" dirty="0" err="1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신체노출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사진이나 영상을 달라고 한다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48" name="그룹 47"/>
          <p:cNvGrpSpPr/>
          <p:nvPr/>
        </p:nvGrpSpPr>
        <p:grpSpPr>
          <a:xfrm>
            <a:off x="937460" y="3949547"/>
            <a:ext cx="6369629" cy="7187604"/>
            <a:chOff x="798003" y="3619500"/>
            <a:chExt cx="6369629" cy="7187604"/>
          </a:xfrm>
        </p:grpSpPr>
        <p:pic>
          <p:nvPicPr>
            <p:cNvPr id="49" name="그림 48"/>
            <p:cNvPicPr>
              <a:picLocks noChangeAspect="1"/>
            </p:cNvPicPr>
            <p:nvPr/>
          </p:nvPicPr>
          <p:blipFill rotWithShape="1">
            <a:blip r:embed="rId3"/>
            <a:srcRect l="29693" t="24986" r="28276" b="27035"/>
            <a:stretch/>
          </p:blipFill>
          <p:spPr>
            <a:xfrm>
              <a:off x="1134280" y="3619500"/>
              <a:ext cx="5875388" cy="5897726"/>
            </a:xfrm>
            <a:prstGeom prst="rect">
              <a:avLst/>
            </a:prstGeom>
          </p:spPr>
        </p:pic>
        <p:grpSp>
          <p:nvGrpSpPr>
            <p:cNvPr id="50" name="그룹 49"/>
            <p:cNvGrpSpPr/>
            <p:nvPr/>
          </p:nvGrpSpPr>
          <p:grpSpPr>
            <a:xfrm>
              <a:off x="798003" y="9836720"/>
              <a:ext cx="6369629" cy="970384"/>
              <a:chOff x="7962192" y="3844212"/>
              <a:chExt cx="6369629" cy="970384"/>
            </a:xfrm>
          </p:grpSpPr>
          <p:sp>
            <p:nvSpPr>
              <p:cNvPr id="51" name="모서리가 둥근 직사각형 50"/>
              <p:cNvSpPr/>
              <p:nvPr/>
            </p:nvSpPr>
            <p:spPr>
              <a:xfrm>
                <a:off x="7962192" y="3844212"/>
                <a:ext cx="6369629" cy="970384"/>
              </a:xfrm>
              <a:prstGeom prst="roundRect">
                <a:avLst>
                  <a:gd name="adj" fmla="val 50000"/>
                </a:avLst>
              </a:prstGeom>
              <a:solidFill>
                <a:srgbClr val="95B82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298469" y="3904160"/>
                <a:ext cx="5697073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그루밍의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 여섯 단계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5036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1580919"/>
            <a:ext cx="18833962" cy="252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5500" dirty="0"/>
              <a:t>다음 질문에 ‘예’ 또는 ‘</a:t>
            </a:r>
            <a:r>
              <a:rPr lang="ko-KR" altLang="en-US" sz="5500" dirty="0" err="1"/>
              <a:t>아니요’로</a:t>
            </a:r>
            <a:r>
              <a:rPr lang="ko-KR" altLang="en-US" sz="5500" dirty="0"/>
              <a:t> 답하며 화살표를 따라가 보세요</a:t>
            </a:r>
            <a:r>
              <a:rPr lang="en-US" altLang="ko-KR" sz="5500" dirty="0"/>
              <a:t>. </a:t>
            </a:r>
            <a:r>
              <a:rPr lang="ko-KR" altLang="en-US" sz="5500" dirty="0"/>
              <a:t>도착한 색깔의 이미지를 확인하고</a:t>
            </a:r>
            <a:r>
              <a:rPr lang="en-US" altLang="ko-KR" sz="5500" dirty="0" smtClean="0"/>
              <a:t>, </a:t>
            </a:r>
            <a:r>
              <a:rPr lang="ko-KR" altLang="en-US" sz="5500" dirty="0" smtClean="0"/>
              <a:t>위험도를 </a:t>
            </a:r>
            <a:r>
              <a:rPr lang="ko-KR" altLang="en-US" sz="5500" dirty="0"/>
              <a:t>평가해 </a:t>
            </a:r>
            <a:r>
              <a:rPr lang="ko-KR" altLang="en-US" sz="5500" dirty="0" smtClean="0"/>
              <a:t>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780" y="1956711"/>
            <a:ext cx="1140867" cy="649417"/>
          </a:xfrm>
          <a:prstGeom prst="rect">
            <a:avLst/>
          </a:prstGeom>
        </p:spPr>
      </p:pic>
      <p:grpSp>
        <p:nvGrpSpPr>
          <p:cNvPr id="134" name="그룹 133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135" name="그림 1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136" name="직사각형 135"/>
            <p:cNvSpPr/>
            <p:nvPr/>
          </p:nvSpPr>
          <p:spPr>
            <a:xfrm>
              <a:off x="3491682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10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137" name="직선 연결선 136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8" name="부모님께 감사 편지 쓰기"/>
          <p:cNvSpPr txBox="1"/>
          <p:nvPr/>
        </p:nvSpPr>
        <p:spPr>
          <a:xfrm>
            <a:off x="4517648" y="674397"/>
            <a:ext cx="1327769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온라인 </a:t>
            </a:r>
            <a:r>
              <a:rPr lang="ko-KR" altLang="en-US" sz="5500" dirty="0" err="1">
                <a:solidFill>
                  <a:srgbClr val="59BAC8"/>
                </a:solidFill>
              </a:rPr>
              <a:t>그루밍</a:t>
            </a:r>
            <a:r>
              <a:rPr lang="ko-KR" altLang="en-US" sz="5500" dirty="0">
                <a:solidFill>
                  <a:srgbClr val="59BAC8"/>
                </a:solidFill>
              </a:rPr>
              <a:t> 성범죄의 위험 단계 평가하기</a:t>
            </a:r>
          </a:p>
        </p:txBody>
      </p:sp>
      <p:pic>
        <p:nvPicPr>
          <p:cNvPr id="139" name="그림 1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grpSp>
        <p:nvGrpSpPr>
          <p:cNvPr id="46" name="그룹 45"/>
          <p:cNvGrpSpPr/>
          <p:nvPr/>
        </p:nvGrpSpPr>
        <p:grpSpPr>
          <a:xfrm>
            <a:off x="1644780" y="4102789"/>
            <a:ext cx="21361155" cy="9328867"/>
            <a:chOff x="717258" y="2921417"/>
            <a:chExt cx="6213288" cy="5024160"/>
          </a:xfrm>
        </p:grpSpPr>
        <p:grpSp>
          <p:nvGrpSpPr>
            <p:cNvPr id="47" name="그룹 46"/>
            <p:cNvGrpSpPr/>
            <p:nvPr/>
          </p:nvGrpSpPr>
          <p:grpSpPr>
            <a:xfrm>
              <a:off x="717258" y="2921417"/>
              <a:ext cx="4672732" cy="608095"/>
              <a:chOff x="717258" y="2921417"/>
              <a:chExt cx="4672732" cy="608095"/>
            </a:xfrm>
          </p:grpSpPr>
          <p:grpSp>
            <p:nvGrpSpPr>
              <p:cNvPr id="159" name="그룹 158"/>
              <p:cNvGrpSpPr/>
              <p:nvPr/>
            </p:nvGrpSpPr>
            <p:grpSpPr>
              <a:xfrm>
                <a:off x="717258" y="2921417"/>
                <a:ext cx="4672732" cy="608095"/>
                <a:chOff x="717258" y="2921417"/>
                <a:chExt cx="4672732" cy="608095"/>
              </a:xfrm>
            </p:grpSpPr>
            <p:pic>
              <p:nvPicPr>
                <p:cNvPr id="161" name="그림 160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7258" y="2921417"/>
                  <a:ext cx="4672732" cy="608095"/>
                </a:xfrm>
                <a:prstGeom prst="rect">
                  <a:avLst/>
                </a:prstGeom>
              </p:spPr>
            </p:pic>
            <p:sp>
              <p:nvSpPr>
                <p:cNvPr id="162" name="직사각형 161"/>
                <p:cNvSpPr/>
                <p:nvPr/>
              </p:nvSpPr>
              <p:spPr>
                <a:xfrm>
                  <a:off x="1411891" y="3091158"/>
                  <a:ext cx="1501242" cy="2832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800" b="1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160" name="직사각형 159"/>
              <p:cNvSpPr/>
              <p:nvPr/>
            </p:nvSpPr>
            <p:spPr>
              <a:xfrm>
                <a:off x="3790906" y="3053965"/>
                <a:ext cx="1353371" cy="3204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9" name="그룹 48"/>
            <p:cNvGrpSpPr/>
            <p:nvPr/>
          </p:nvGrpSpPr>
          <p:grpSpPr>
            <a:xfrm>
              <a:off x="816459" y="3660725"/>
              <a:ext cx="1013729" cy="948345"/>
              <a:chOff x="-743729" y="3660725"/>
              <a:chExt cx="1013729" cy="948345"/>
            </a:xfrm>
          </p:grpSpPr>
          <p:sp>
            <p:nvSpPr>
              <p:cNvPr id="157" name="모서리가 둥근 직사각형 156"/>
              <p:cNvSpPr/>
              <p:nvPr/>
            </p:nvSpPr>
            <p:spPr>
              <a:xfrm>
                <a:off x="-729457" y="3660725"/>
                <a:ext cx="985185" cy="948345"/>
              </a:xfrm>
              <a:prstGeom prst="roundRect">
                <a:avLst>
                  <a:gd name="adj" fmla="val 9189"/>
                </a:avLst>
              </a:prstGeom>
              <a:solidFill>
                <a:srgbClr val="F6FBFC"/>
              </a:solidFill>
              <a:ln w="28575">
                <a:solidFill>
                  <a:srgbClr val="97D4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-743729" y="3760623"/>
                <a:ext cx="1013729" cy="706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모르는 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사람으로부터 쪽지</a:t>
                </a:r>
                <a:r>
                  <a:rPr lang="en-US" altLang="ko-KR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대화 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요구를 받은 </a:t>
                </a: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적이 있다</a:t>
                </a:r>
                <a:r>
                  <a:rPr lang="en-US" altLang="ko-KR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50" name="그룹 49"/>
            <p:cNvGrpSpPr/>
            <p:nvPr/>
          </p:nvGrpSpPr>
          <p:grpSpPr>
            <a:xfrm>
              <a:off x="1992881" y="3660724"/>
              <a:ext cx="1013729" cy="948345"/>
              <a:chOff x="-746499" y="3660725"/>
              <a:chExt cx="1013729" cy="948345"/>
            </a:xfrm>
          </p:grpSpPr>
          <p:sp>
            <p:nvSpPr>
              <p:cNvPr id="155" name="모서리가 둥근 직사각형 154"/>
              <p:cNvSpPr/>
              <p:nvPr/>
            </p:nvSpPr>
            <p:spPr>
              <a:xfrm>
                <a:off x="-729457" y="3660725"/>
                <a:ext cx="985185" cy="948345"/>
              </a:xfrm>
              <a:prstGeom prst="roundRect">
                <a:avLst>
                  <a:gd name="adj" fmla="val 9189"/>
                </a:avLst>
              </a:prstGeom>
              <a:solidFill>
                <a:srgbClr val="F6FBFC"/>
              </a:solidFill>
              <a:ln w="28575">
                <a:solidFill>
                  <a:srgbClr val="97D4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-746499" y="3808963"/>
                <a:ext cx="1013729" cy="487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모르는 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사람과</a:t>
                </a:r>
                <a:endParaRPr lang="en-US" altLang="ko-KR" b="1" dirty="0" smtClean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채팅을 해 본적이</a:t>
                </a:r>
                <a:r>
                  <a:rPr lang="en-US" altLang="ko-KR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있다</a:t>
                </a:r>
                <a:r>
                  <a:rPr lang="en-US" altLang="ko-KR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51" name="그룹 50"/>
            <p:cNvGrpSpPr/>
            <p:nvPr/>
          </p:nvGrpSpPr>
          <p:grpSpPr>
            <a:xfrm>
              <a:off x="3174843" y="3660723"/>
              <a:ext cx="1013729" cy="948345"/>
              <a:chOff x="-743729" y="3660725"/>
              <a:chExt cx="1013729" cy="948345"/>
            </a:xfrm>
          </p:grpSpPr>
          <p:sp>
            <p:nvSpPr>
              <p:cNvPr id="153" name="모서리가 둥근 직사각형 152"/>
              <p:cNvSpPr/>
              <p:nvPr/>
            </p:nvSpPr>
            <p:spPr>
              <a:xfrm>
                <a:off x="-729457" y="3660725"/>
                <a:ext cx="985185" cy="948345"/>
              </a:xfrm>
              <a:prstGeom prst="roundRect">
                <a:avLst>
                  <a:gd name="adj" fmla="val 9189"/>
                </a:avLst>
              </a:prstGeom>
              <a:solidFill>
                <a:srgbClr val="F6FBFC"/>
              </a:solidFill>
              <a:ln w="28575">
                <a:solidFill>
                  <a:srgbClr val="97D4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-743729" y="3760623"/>
                <a:ext cx="1013729" cy="706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모르는 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사람과 재미있게 대화를</a:t>
                </a: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나누다가 </a:t>
                </a: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메신저 </a:t>
                </a:r>
                <a:r>
                  <a:rPr lang="en-US" altLang="ko-KR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ID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를 가르쳐 </a:t>
                </a: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준 적이 있다</a:t>
                </a:r>
                <a:r>
                  <a:rPr lang="en-US" altLang="ko-KR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52" name="그룹 51"/>
            <p:cNvGrpSpPr/>
            <p:nvPr/>
          </p:nvGrpSpPr>
          <p:grpSpPr>
            <a:xfrm>
              <a:off x="4354035" y="3660722"/>
              <a:ext cx="1013729" cy="948345"/>
              <a:chOff x="-743729" y="3660725"/>
              <a:chExt cx="1013729" cy="948345"/>
            </a:xfrm>
          </p:grpSpPr>
          <p:sp>
            <p:nvSpPr>
              <p:cNvPr id="151" name="모서리가 둥근 직사각형 150"/>
              <p:cNvSpPr/>
              <p:nvPr/>
            </p:nvSpPr>
            <p:spPr>
              <a:xfrm>
                <a:off x="-729457" y="3660725"/>
                <a:ext cx="985185" cy="948345"/>
              </a:xfrm>
              <a:prstGeom prst="roundRect">
                <a:avLst>
                  <a:gd name="adj" fmla="val 9189"/>
                </a:avLst>
              </a:prstGeom>
              <a:solidFill>
                <a:srgbClr val="F6FBFC"/>
              </a:solidFill>
              <a:ln w="28575">
                <a:solidFill>
                  <a:srgbClr val="97D4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-743729" y="3760623"/>
                <a:ext cx="1013729" cy="765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친하게 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지내고 싶다며 주는 쿠폰 </a:t>
                </a: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등 선물을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받은 적이 있다</a:t>
                </a:r>
                <a:r>
                  <a:rPr lang="en-US" altLang="ko-KR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53" name="그룹 52"/>
            <p:cNvGrpSpPr/>
            <p:nvPr/>
          </p:nvGrpSpPr>
          <p:grpSpPr>
            <a:xfrm>
              <a:off x="5533227" y="3660722"/>
              <a:ext cx="1013729" cy="948345"/>
              <a:chOff x="-743729" y="3660725"/>
              <a:chExt cx="1013729" cy="948345"/>
            </a:xfrm>
          </p:grpSpPr>
          <p:sp>
            <p:nvSpPr>
              <p:cNvPr id="149" name="모서리가 둥근 직사각형 148"/>
              <p:cNvSpPr/>
              <p:nvPr/>
            </p:nvSpPr>
            <p:spPr>
              <a:xfrm>
                <a:off x="-729457" y="3660725"/>
                <a:ext cx="985185" cy="948345"/>
              </a:xfrm>
              <a:prstGeom prst="roundRect">
                <a:avLst>
                  <a:gd name="adj" fmla="val 9189"/>
                </a:avLst>
              </a:prstGeom>
              <a:solidFill>
                <a:srgbClr val="F6FBFC"/>
              </a:solidFill>
              <a:ln w="28575">
                <a:solidFill>
                  <a:srgbClr val="97D4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-743729" y="3760623"/>
                <a:ext cx="1013729" cy="765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b="1" dirty="0" err="1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채팅하다가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모르는 사람과 오프라인에서</a:t>
                </a:r>
                <a:endParaRPr lang="ko-KR" altLang="en-US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만난 적이 있다</a:t>
                </a:r>
                <a:r>
                  <a:rPr lang="en-US" altLang="ko-KR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54" name="오른쪽 화살표 53"/>
            <p:cNvSpPr/>
            <p:nvPr/>
          </p:nvSpPr>
          <p:spPr>
            <a:xfrm>
              <a:off x="1837324" y="4054244"/>
              <a:ext cx="165463" cy="161300"/>
            </a:xfrm>
            <a:prstGeom prst="rightArrow">
              <a:avLst/>
            </a:prstGeom>
            <a:solidFill>
              <a:srgbClr val="D83D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오른쪽 화살표 70"/>
            <p:cNvSpPr/>
            <p:nvPr/>
          </p:nvSpPr>
          <p:spPr>
            <a:xfrm>
              <a:off x="3013014" y="4054244"/>
              <a:ext cx="165463" cy="161300"/>
            </a:xfrm>
            <a:prstGeom prst="rightArrow">
              <a:avLst/>
            </a:prstGeom>
            <a:solidFill>
              <a:srgbClr val="D83D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오른쪽 화살표 71"/>
            <p:cNvSpPr/>
            <p:nvPr/>
          </p:nvSpPr>
          <p:spPr>
            <a:xfrm>
              <a:off x="4188979" y="4054244"/>
              <a:ext cx="165463" cy="161300"/>
            </a:xfrm>
            <a:prstGeom prst="rightArrow">
              <a:avLst/>
            </a:prstGeom>
            <a:solidFill>
              <a:srgbClr val="D83D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 </a:t>
              </a:r>
              <a:endParaRPr lang="ko-KR" altLang="en-US" dirty="0"/>
            </a:p>
          </p:txBody>
        </p:sp>
        <p:sp>
          <p:nvSpPr>
            <p:cNvPr id="73" name="오른쪽 화살표 72"/>
            <p:cNvSpPr/>
            <p:nvPr/>
          </p:nvSpPr>
          <p:spPr>
            <a:xfrm>
              <a:off x="5367357" y="4054244"/>
              <a:ext cx="165463" cy="161300"/>
            </a:xfrm>
            <a:prstGeom prst="rightArrow">
              <a:avLst/>
            </a:prstGeom>
            <a:solidFill>
              <a:srgbClr val="D83D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 </a:t>
              </a:r>
              <a:endParaRPr lang="ko-KR" altLang="en-US" dirty="0"/>
            </a:p>
          </p:txBody>
        </p:sp>
        <p:sp>
          <p:nvSpPr>
            <p:cNvPr id="74" name="아래쪽 화살표 73"/>
            <p:cNvSpPr/>
            <p:nvPr/>
          </p:nvSpPr>
          <p:spPr>
            <a:xfrm>
              <a:off x="1224849" y="4766232"/>
              <a:ext cx="196948" cy="323556"/>
            </a:xfrm>
            <a:prstGeom prst="downArrow">
              <a:avLst/>
            </a:prstGeom>
            <a:solidFill>
              <a:srgbClr val="59B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" name="아래쪽 화살표 74"/>
            <p:cNvSpPr/>
            <p:nvPr/>
          </p:nvSpPr>
          <p:spPr>
            <a:xfrm>
              <a:off x="2404041" y="4781409"/>
              <a:ext cx="196948" cy="323556"/>
            </a:xfrm>
            <a:prstGeom prst="downArrow">
              <a:avLst/>
            </a:prstGeom>
            <a:solidFill>
              <a:srgbClr val="59B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아래쪽 화살표 75"/>
            <p:cNvSpPr/>
            <p:nvPr/>
          </p:nvSpPr>
          <p:spPr>
            <a:xfrm>
              <a:off x="3583233" y="4767341"/>
              <a:ext cx="196948" cy="323556"/>
            </a:xfrm>
            <a:prstGeom prst="downArrow">
              <a:avLst/>
            </a:prstGeom>
            <a:solidFill>
              <a:srgbClr val="59B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아래쪽 화살표 76"/>
            <p:cNvSpPr/>
            <p:nvPr/>
          </p:nvSpPr>
          <p:spPr>
            <a:xfrm>
              <a:off x="4762425" y="4781409"/>
              <a:ext cx="196948" cy="323556"/>
            </a:xfrm>
            <a:prstGeom prst="downArrow">
              <a:avLst/>
            </a:prstGeom>
            <a:solidFill>
              <a:srgbClr val="59B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8" name="그룹 77"/>
            <p:cNvGrpSpPr/>
            <p:nvPr/>
          </p:nvGrpSpPr>
          <p:grpSpPr>
            <a:xfrm>
              <a:off x="806553" y="5277305"/>
              <a:ext cx="1013729" cy="948345"/>
              <a:chOff x="-743729" y="3660725"/>
              <a:chExt cx="1013729" cy="948345"/>
            </a:xfrm>
          </p:grpSpPr>
          <p:sp>
            <p:nvSpPr>
              <p:cNvPr id="147" name="모서리가 둥근 직사각형 146"/>
              <p:cNvSpPr/>
              <p:nvPr/>
            </p:nvSpPr>
            <p:spPr>
              <a:xfrm>
                <a:off x="-729457" y="3660725"/>
                <a:ext cx="985185" cy="948345"/>
              </a:xfrm>
              <a:prstGeom prst="roundRect">
                <a:avLst>
                  <a:gd name="adj" fmla="val 9189"/>
                </a:avLst>
              </a:prstGeom>
              <a:solidFill>
                <a:srgbClr val="F6FBFC"/>
              </a:solidFill>
              <a:ln w="28575">
                <a:solidFill>
                  <a:srgbClr val="97D4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-743729" y="3837042"/>
                <a:ext cx="1013729" cy="487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모르는 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사람과 </a:t>
                </a:r>
                <a:endParaRPr lang="en-US" altLang="ko-KR" b="1" dirty="0" smtClean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채팅을 해 본적이 있다</a:t>
                </a:r>
                <a:r>
                  <a:rPr lang="en-US" altLang="ko-KR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79" name="그룹 78"/>
            <p:cNvGrpSpPr/>
            <p:nvPr/>
          </p:nvGrpSpPr>
          <p:grpSpPr>
            <a:xfrm>
              <a:off x="1943541" y="5277304"/>
              <a:ext cx="1102113" cy="948345"/>
              <a:chOff x="-785933" y="3660725"/>
              <a:chExt cx="1102113" cy="948345"/>
            </a:xfrm>
          </p:grpSpPr>
          <p:sp>
            <p:nvSpPr>
              <p:cNvPr id="145" name="모서리가 둥근 직사각형 144"/>
              <p:cNvSpPr/>
              <p:nvPr/>
            </p:nvSpPr>
            <p:spPr>
              <a:xfrm>
                <a:off x="-729457" y="3660725"/>
                <a:ext cx="985185" cy="948345"/>
              </a:xfrm>
              <a:prstGeom prst="roundRect">
                <a:avLst>
                  <a:gd name="adj" fmla="val 9189"/>
                </a:avLst>
              </a:prstGeom>
              <a:solidFill>
                <a:srgbClr val="F6FBFC"/>
              </a:solidFill>
              <a:ln w="28575">
                <a:solidFill>
                  <a:srgbClr val="97D4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ko-KR" altLang="en-US" sz="800" b="1">
                  <a:latin typeface="+mn-ea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-785933" y="3760623"/>
                <a:ext cx="1102113" cy="765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랜덤 채팅</a:t>
                </a:r>
                <a:r>
                  <a:rPr lang="en-US" altLang="ko-KR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오픈 </a:t>
                </a: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채팅을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한 번이라도 이용해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본 적이 있다</a:t>
                </a:r>
                <a:r>
                  <a:rPr lang="en-US" altLang="ko-KR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80" name="그룹 79"/>
            <p:cNvGrpSpPr/>
            <p:nvPr/>
          </p:nvGrpSpPr>
          <p:grpSpPr>
            <a:xfrm>
              <a:off x="3164937" y="5277303"/>
              <a:ext cx="1013729" cy="948345"/>
              <a:chOff x="-743729" y="3660725"/>
              <a:chExt cx="1013729" cy="948345"/>
            </a:xfrm>
          </p:grpSpPr>
          <p:sp>
            <p:nvSpPr>
              <p:cNvPr id="143" name="모서리가 둥근 직사각형 142"/>
              <p:cNvSpPr/>
              <p:nvPr/>
            </p:nvSpPr>
            <p:spPr>
              <a:xfrm>
                <a:off x="-729457" y="3660725"/>
                <a:ext cx="985185" cy="948345"/>
              </a:xfrm>
              <a:prstGeom prst="roundRect">
                <a:avLst>
                  <a:gd name="adj" fmla="val 9189"/>
                </a:avLst>
              </a:prstGeom>
              <a:solidFill>
                <a:srgbClr val="F6FBFC"/>
              </a:solidFill>
              <a:ln w="28575">
                <a:solidFill>
                  <a:srgbClr val="97D4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ko-KR" altLang="en-US" sz="800" b="1">
                  <a:latin typeface="+mn-ea"/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-743729" y="3760623"/>
                <a:ext cx="1013729" cy="765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공짜 상품권 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등 선물을 준다는 사람에게 </a:t>
                </a: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쪽지를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보낸 적이 있다</a:t>
                </a:r>
                <a:r>
                  <a:rPr lang="en-US" altLang="ko-KR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81" name="그룹 80"/>
            <p:cNvGrpSpPr/>
            <p:nvPr/>
          </p:nvGrpSpPr>
          <p:grpSpPr>
            <a:xfrm>
              <a:off x="4344129" y="5277302"/>
              <a:ext cx="1013729" cy="948345"/>
              <a:chOff x="-743729" y="3660725"/>
              <a:chExt cx="1013729" cy="948345"/>
            </a:xfrm>
          </p:grpSpPr>
          <p:sp>
            <p:nvSpPr>
              <p:cNvPr id="141" name="모서리가 둥근 직사각형 140"/>
              <p:cNvSpPr/>
              <p:nvPr/>
            </p:nvSpPr>
            <p:spPr>
              <a:xfrm>
                <a:off x="-729457" y="3660725"/>
                <a:ext cx="985185" cy="948345"/>
              </a:xfrm>
              <a:prstGeom prst="roundRect">
                <a:avLst>
                  <a:gd name="adj" fmla="val 9189"/>
                </a:avLst>
              </a:prstGeom>
              <a:solidFill>
                <a:srgbClr val="F6FBFC"/>
              </a:solidFill>
              <a:ln w="28575">
                <a:solidFill>
                  <a:srgbClr val="97D4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ko-KR" altLang="en-US" sz="800" b="1">
                  <a:latin typeface="+mn-ea"/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-743729" y="3760623"/>
                <a:ext cx="1013729" cy="765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개인 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정보를 유포하겠다는 </a:t>
                </a:r>
                <a:endParaRPr lang="en-US" altLang="ko-KR" b="1" dirty="0" smtClean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협박을</a:t>
                </a: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받은 </a:t>
                </a: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적이 있다</a:t>
                </a:r>
                <a:r>
                  <a:rPr lang="en-US" altLang="ko-KR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82" name="그룹 81"/>
            <p:cNvGrpSpPr/>
            <p:nvPr/>
          </p:nvGrpSpPr>
          <p:grpSpPr>
            <a:xfrm>
              <a:off x="5523321" y="5277302"/>
              <a:ext cx="1013729" cy="948345"/>
              <a:chOff x="-743729" y="3660725"/>
              <a:chExt cx="1013729" cy="948345"/>
            </a:xfrm>
          </p:grpSpPr>
          <p:sp>
            <p:nvSpPr>
              <p:cNvPr id="133" name="모서리가 둥근 직사각형 132"/>
              <p:cNvSpPr/>
              <p:nvPr/>
            </p:nvSpPr>
            <p:spPr>
              <a:xfrm>
                <a:off x="-729457" y="3660725"/>
                <a:ext cx="985185" cy="948345"/>
              </a:xfrm>
              <a:prstGeom prst="roundRect">
                <a:avLst>
                  <a:gd name="adj" fmla="val 9189"/>
                </a:avLst>
              </a:prstGeom>
              <a:solidFill>
                <a:srgbClr val="F6FBFC"/>
              </a:solidFill>
              <a:ln w="28575">
                <a:solidFill>
                  <a:srgbClr val="97D4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ko-KR" altLang="en-US" sz="800" b="1">
                  <a:latin typeface="+mn-ea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-743729" y="3760623"/>
                <a:ext cx="1013729" cy="765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협박 받은 사실을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부모님</a:t>
                </a:r>
                <a:r>
                  <a:rPr lang="en-US" altLang="ko-KR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선생님 </a:t>
                </a:r>
                <a:endParaRPr lang="en-US" altLang="ko-KR" b="1" dirty="0" smtClean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또는</a:t>
                </a: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관계 </a:t>
                </a: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기관에 알렸다</a:t>
                </a:r>
                <a:r>
                  <a:rPr lang="en-US" altLang="ko-KR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83" name="오른쪽 화살표 82"/>
            <p:cNvSpPr/>
            <p:nvPr/>
          </p:nvSpPr>
          <p:spPr>
            <a:xfrm>
              <a:off x="1827418" y="5670824"/>
              <a:ext cx="165463" cy="161300"/>
            </a:xfrm>
            <a:prstGeom prst="rightArrow">
              <a:avLst/>
            </a:prstGeom>
            <a:solidFill>
              <a:srgbClr val="D83D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" name="오른쪽 화살표 83"/>
            <p:cNvSpPr/>
            <p:nvPr/>
          </p:nvSpPr>
          <p:spPr>
            <a:xfrm>
              <a:off x="3003108" y="5670824"/>
              <a:ext cx="165463" cy="161300"/>
            </a:xfrm>
            <a:prstGeom prst="rightArrow">
              <a:avLst/>
            </a:prstGeom>
            <a:solidFill>
              <a:srgbClr val="D83D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오른쪽 화살표 84"/>
            <p:cNvSpPr/>
            <p:nvPr/>
          </p:nvSpPr>
          <p:spPr>
            <a:xfrm>
              <a:off x="4179073" y="5670824"/>
              <a:ext cx="165463" cy="161300"/>
            </a:xfrm>
            <a:prstGeom prst="rightArrow">
              <a:avLst/>
            </a:prstGeom>
            <a:solidFill>
              <a:srgbClr val="D83D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 </a:t>
              </a:r>
              <a:endParaRPr lang="ko-KR" altLang="en-US" dirty="0"/>
            </a:p>
          </p:txBody>
        </p:sp>
        <p:sp>
          <p:nvSpPr>
            <p:cNvPr id="86" name="오른쪽 화살표 85"/>
            <p:cNvSpPr/>
            <p:nvPr/>
          </p:nvSpPr>
          <p:spPr>
            <a:xfrm>
              <a:off x="5357451" y="5670824"/>
              <a:ext cx="165463" cy="161300"/>
            </a:xfrm>
            <a:prstGeom prst="rightArrow">
              <a:avLst/>
            </a:prstGeom>
            <a:solidFill>
              <a:srgbClr val="D83D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 </a:t>
              </a:r>
              <a:endParaRPr lang="ko-KR" altLang="en-US" dirty="0"/>
            </a:p>
          </p:txBody>
        </p:sp>
        <p:sp>
          <p:nvSpPr>
            <p:cNvPr id="87" name="아래쪽 화살표 86"/>
            <p:cNvSpPr/>
            <p:nvPr/>
          </p:nvSpPr>
          <p:spPr>
            <a:xfrm>
              <a:off x="1214943" y="6382812"/>
              <a:ext cx="196948" cy="323556"/>
            </a:xfrm>
            <a:prstGeom prst="downArrow">
              <a:avLst/>
            </a:prstGeom>
            <a:solidFill>
              <a:srgbClr val="59B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아래쪽 화살표 87"/>
            <p:cNvSpPr/>
            <p:nvPr/>
          </p:nvSpPr>
          <p:spPr>
            <a:xfrm>
              <a:off x="3573327" y="6383921"/>
              <a:ext cx="196948" cy="323556"/>
            </a:xfrm>
            <a:prstGeom prst="downArrow">
              <a:avLst/>
            </a:prstGeom>
            <a:solidFill>
              <a:srgbClr val="59B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" name="아래쪽 화살표 88"/>
            <p:cNvSpPr/>
            <p:nvPr/>
          </p:nvSpPr>
          <p:spPr>
            <a:xfrm>
              <a:off x="5144277" y="6397989"/>
              <a:ext cx="196948" cy="323556"/>
            </a:xfrm>
            <a:prstGeom prst="downArrow">
              <a:avLst/>
            </a:prstGeom>
            <a:solidFill>
              <a:srgbClr val="59B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0" name="그룹 89"/>
            <p:cNvGrpSpPr/>
            <p:nvPr/>
          </p:nvGrpSpPr>
          <p:grpSpPr>
            <a:xfrm>
              <a:off x="813689" y="6893879"/>
              <a:ext cx="1013729" cy="948345"/>
              <a:chOff x="-743729" y="3660725"/>
              <a:chExt cx="1013729" cy="948345"/>
            </a:xfrm>
          </p:grpSpPr>
          <p:sp>
            <p:nvSpPr>
              <p:cNvPr id="125" name="모서리가 둥근 직사각형 124"/>
              <p:cNvSpPr/>
              <p:nvPr/>
            </p:nvSpPr>
            <p:spPr>
              <a:xfrm>
                <a:off x="-729457" y="3660725"/>
                <a:ext cx="985185" cy="948345"/>
              </a:xfrm>
              <a:prstGeom prst="roundRect">
                <a:avLst>
                  <a:gd name="adj" fmla="val 9189"/>
                </a:avLst>
              </a:prstGeom>
              <a:solidFill>
                <a:srgbClr val="F6FBFC"/>
              </a:solidFill>
              <a:ln w="28575">
                <a:solidFill>
                  <a:srgbClr val="97D4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ko-KR" altLang="en-US" sz="800" b="1">
                  <a:latin typeface="+mn-ea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-743729" y="3780744"/>
                <a:ext cx="1013729" cy="765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채팅에서 여러 </a:t>
                </a: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사람들과 </a:t>
                </a:r>
                <a:endParaRPr lang="en-US" altLang="ko-KR" b="1" dirty="0" smtClean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사진</a:t>
                </a:r>
                <a:r>
                  <a:rPr lang="en-US" altLang="ko-KR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동영상을 주고 </a:t>
                </a: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받은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적이 있다</a:t>
                </a:r>
                <a:r>
                  <a:rPr lang="en-US" altLang="ko-KR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91" name="그룹 90"/>
            <p:cNvGrpSpPr/>
            <p:nvPr/>
          </p:nvGrpSpPr>
          <p:grpSpPr>
            <a:xfrm>
              <a:off x="3172073" y="6893877"/>
              <a:ext cx="1013729" cy="948345"/>
              <a:chOff x="-743729" y="3660725"/>
              <a:chExt cx="1013729" cy="948345"/>
            </a:xfrm>
          </p:grpSpPr>
          <p:sp>
            <p:nvSpPr>
              <p:cNvPr id="123" name="모서리가 둥근 직사각형 122"/>
              <p:cNvSpPr/>
              <p:nvPr/>
            </p:nvSpPr>
            <p:spPr>
              <a:xfrm>
                <a:off x="-729457" y="3660725"/>
                <a:ext cx="985185" cy="948345"/>
              </a:xfrm>
              <a:prstGeom prst="roundRect">
                <a:avLst>
                  <a:gd name="adj" fmla="val 9189"/>
                </a:avLst>
              </a:prstGeom>
              <a:solidFill>
                <a:srgbClr val="F6FBFC"/>
              </a:solidFill>
              <a:ln w="28575">
                <a:solidFill>
                  <a:srgbClr val="97D4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ko-KR" altLang="en-US" sz="800" b="1">
                  <a:latin typeface="+mn-ea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-743729" y="3752896"/>
                <a:ext cx="1013729" cy="765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내 신상 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정보가 온라인에 공개</a:t>
                </a:r>
                <a:r>
                  <a:rPr lang="en-US" altLang="ko-KR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되어 있다며 </a:t>
                </a: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보내준 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링크를 받은 </a:t>
                </a: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적이 있다</a:t>
                </a:r>
                <a:r>
                  <a:rPr lang="en-US" altLang="ko-KR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92" name="그룹 91"/>
            <p:cNvGrpSpPr/>
            <p:nvPr/>
          </p:nvGrpSpPr>
          <p:grpSpPr>
            <a:xfrm>
              <a:off x="5530457" y="6885062"/>
              <a:ext cx="1013729" cy="1004483"/>
              <a:chOff x="-743729" y="3651911"/>
              <a:chExt cx="1013729" cy="1004483"/>
            </a:xfrm>
          </p:grpSpPr>
          <p:sp>
            <p:nvSpPr>
              <p:cNvPr id="121" name="모서리가 둥근 직사각형 120"/>
              <p:cNvSpPr/>
              <p:nvPr/>
            </p:nvSpPr>
            <p:spPr>
              <a:xfrm>
                <a:off x="-729457" y="3660725"/>
                <a:ext cx="985185" cy="948345"/>
              </a:xfrm>
              <a:prstGeom prst="roundRect">
                <a:avLst>
                  <a:gd name="adj" fmla="val 9189"/>
                </a:avLst>
              </a:prstGeom>
              <a:solidFill>
                <a:srgbClr val="F6FBFC"/>
              </a:solidFill>
              <a:ln w="28575">
                <a:solidFill>
                  <a:srgbClr val="97D4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ko-KR" altLang="en-US" sz="800" b="1">
                  <a:latin typeface="+mn-ea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-743729" y="3651911"/>
                <a:ext cx="1013729" cy="1004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다른 사람들에게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알려질까 봐 </a:t>
                </a:r>
                <a:r>
                  <a:rPr lang="ko-KR" altLang="en-US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협박하는 사람의 요구를 </a:t>
                </a: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계속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들어주고 있다</a:t>
                </a:r>
                <a:r>
                  <a:rPr lang="en-US" altLang="ko-KR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93" name="아래쪽 화살표 92"/>
            <p:cNvSpPr/>
            <p:nvPr/>
          </p:nvSpPr>
          <p:spPr>
            <a:xfrm>
              <a:off x="5930512" y="6401480"/>
              <a:ext cx="196948" cy="323556"/>
            </a:xfrm>
            <a:prstGeom prst="downArrow">
              <a:avLst/>
            </a:prstGeom>
            <a:solidFill>
              <a:srgbClr val="59B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아래쪽 화살표 93"/>
            <p:cNvSpPr/>
            <p:nvPr/>
          </p:nvSpPr>
          <p:spPr>
            <a:xfrm rot="2700000">
              <a:off x="5732991" y="4796222"/>
              <a:ext cx="211216" cy="366915"/>
            </a:xfrm>
            <a:prstGeom prst="downArrow">
              <a:avLst/>
            </a:prstGeom>
            <a:solidFill>
              <a:srgbClr val="59B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" name="아래쪽 화살표 94"/>
            <p:cNvSpPr/>
            <p:nvPr/>
          </p:nvSpPr>
          <p:spPr>
            <a:xfrm rot="2700000">
              <a:off x="2051866" y="6425645"/>
              <a:ext cx="239191" cy="580291"/>
            </a:xfrm>
            <a:prstGeom prst="downArrow">
              <a:avLst/>
            </a:prstGeom>
            <a:solidFill>
              <a:srgbClr val="59B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" name="아래쪽 화살표 95"/>
            <p:cNvSpPr/>
            <p:nvPr/>
          </p:nvSpPr>
          <p:spPr>
            <a:xfrm rot="13500000">
              <a:off x="4498302" y="6389143"/>
              <a:ext cx="237644" cy="584326"/>
            </a:xfrm>
            <a:prstGeom prst="downArrow">
              <a:avLst/>
            </a:prstGeom>
            <a:solidFill>
              <a:srgbClr val="D83D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" name="아래쪽 화살표 96"/>
            <p:cNvSpPr/>
            <p:nvPr/>
          </p:nvSpPr>
          <p:spPr>
            <a:xfrm rot="2700000">
              <a:off x="5456801" y="6410409"/>
              <a:ext cx="227341" cy="577561"/>
            </a:xfrm>
            <a:prstGeom prst="downArrow">
              <a:avLst/>
            </a:prstGeom>
            <a:solidFill>
              <a:srgbClr val="D83D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아래쪽 화살표 97"/>
            <p:cNvSpPr/>
            <p:nvPr/>
          </p:nvSpPr>
          <p:spPr>
            <a:xfrm rot="16200000">
              <a:off x="2138429" y="7263863"/>
              <a:ext cx="196948" cy="633696"/>
            </a:xfrm>
            <a:prstGeom prst="downArrow">
              <a:avLst/>
            </a:prstGeom>
            <a:solidFill>
              <a:srgbClr val="59B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오른쪽 화살표 98"/>
            <p:cNvSpPr/>
            <p:nvPr/>
          </p:nvSpPr>
          <p:spPr>
            <a:xfrm>
              <a:off x="1936577" y="7076999"/>
              <a:ext cx="1151281" cy="210403"/>
            </a:xfrm>
            <a:prstGeom prst="rightArrow">
              <a:avLst/>
            </a:prstGeom>
            <a:solidFill>
              <a:srgbClr val="D83D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아래쪽 화살표 99"/>
            <p:cNvSpPr/>
            <p:nvPr/>
          </p:nvSpPr>
          <p:spPr>
            <a:xfrm rot="16200000">
              <a:off x="4551505" y="7270897"/>
              <a:ext cx="196948" cy="633696"/>
            </a:xfrm>
            <a:prstGeom prst="downArrow">
              <a:avLst/>
            </a:prstGeom>
            <a:solidFill>
              <a:srgbClr val="59B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1" name="그룹 100"/>
            <p:cNvGrpSpPr/>
            <p:nvPr/>
          </p:nvGrpSpPr>
          <p:grpSpPr>
            <a:xfrm>
              <a:off x="6616408" y="5436930"/>
              <a:ext cx="314138" cy="581645"/>
              <a:chOff x="5959661" y="8786408"/>
              <a:chExt cx="314138" cy="581645"/>
            </a:xfrm>
          </p:grpSpPr>
          <p:sp>
            <p:nvSpPr>
              <p:cNvPr id="119" name="타원 118"/>
              <p:cNvSpPr/>
              <p:nvPr/>
            </p:nvSpPr>
            <p:spPr>
              <a:xfrm>
                <a:off x="5959661" y="8786408"/>
                <a:ext cx="314138" cy="581645"/>
              </a:xfrm>
              <a:prstGeom prst="ellipse">
                <a:avLst/>
              </a:prstGeom>
              <a:solidFill>
                <a:srgbClr val="D94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6010813" y="8972449"/>
                <a:ext cx="221568" cy="228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위험</a:t>
                </a:r>
                <a:endParaRPr lang="ko-KR" altLang="en-US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02" name="그룹 101"/>
            <p:cNvGrpSpPr/>
            <p:nvPr/>
          </p:nvGrpSpPr>
          <p:grpSpPr>
            <a:xfrm>
              <a:off x="5037624" y="6753195"/>
              <a:ext cx="314138" cy="581645"/>
              <a:chOff x="5977052" y="8744779"/>
              <a:chExt cx="314138" cy="581645"/>
            </a:xfrm>
          </p:grpSpPr>
          <p:sp>
            <p:nvSpPr>
              <p:cNvPr id="117" name="타원 116"/>
              <p:cNvSpPr/>
              <p:nvPr/>
            </p:nvSpPr>
            <p:spPr>
              <a:xfrm>
                <a:off x="5977052" y="8744779"/>
                <a:ext cx="314138" cy="581645"/>
              </a:xfrm>
              <a:prstGeom prst="ellipse">
                <a:avLst/>
              </a:prstGeom>
              <a:solidFill>
                <a:srgbClr val="F3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6021024" y="8936265"/>
                <a:ext cx="221568" cy="228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경고</a:t>
                </a:r>
                <a:endParaRPr lang="ko-KR" altLang="en-US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03" name="그룹 102"/>
            <p:cNvGrpSpPr/>
            <p:nvPr/>
          </p:nvGrpSpPr>
          <p:grpSpPr>
            <a:xfrm>
              <a:off x="5044251" y="7363932"/>
              <a:ext cx="314138" cy="581645"/>
              <a:chOff x="5977052" y="8878701"/>
              <a:chExt cx="314138" cy="581645"/>
            </a:xfrm>
          </p:grpSpPr>
          <p:sp>
            <p:nvSpPr>
              <p:cNvPr id="115" name="타원 114"/>
              <p:cNvSpPr/>
              <p:nvPr/>
            </p:nvSpPr>
            <p:spPr>
              <a:xfrm>
                <a:off x="5977052" y="8878701"/>
                <a:ext cx="314138" cy="581645"/>
              </a:xfrm>
              <a:prstGeom prst="ellipse">
                <a:avLst/>
              </a:prstGeom>
              <a:solidFill>
                <a:srgbClr val="FCC9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6023337" y="9026059"/>
                <a:ext cx="221568" cy="228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주의</a:t>
                </a:r>
                <a:endParaRPr lang="ko-KR" altLang="en-US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04" name="그룹 103"/>
            <p:cNvGrpSpPr/>
            <p:nvPr/>
          </p:nvGrpSpPr>
          <p:grpSpPr>
            <a:xfrm>
              <a:off x="2599979" y="7334840"/>
              <a:ext cx="314138" cy="581645"/>
              <a:chOff x="5904742" y="8878701"/>
              <a:chExt cx="314138" cy="581645"/>
            </a:xfrm>
          </p:grpSpPr>
          <p:sp>
            <p:nvSpPr>
              <p:cNvPr id="113" name="타원 112"/>
              <p:cNvSpPr/>
              <p:nvPr/>
            </p:nvSpPr>
            <p:spPr>
              <a:xfrm>
                <a:off x="5904742" y="8878701"/>
                <a:ext cx="314138" cy="581645"/>
              </a:xfrm>
              <a:prstGeom prst="ellipse">
                <a:avLst/>
              </a:prstGeom>
              <a:solidFill>
                <a:srgbClr val="1BAA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5951027" y="9066959"/>
                <a:ext cx="221568" cy="228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관심</a:t>
                </a:r>
                <a:endParaRPr lang="ko-KR" altLang="en-US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1546369" y="3099898"/>
              <a:ext cx="1029602" cy="258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rgbClr val="59BAC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질문을 따라가 보세요</a:t>
              </a:r>
              <a:r>
                <a:rPr lang="en-US" altLang="ko-KR" sz="2800" b="1" dirty="0" smtClean="0">
                  <a:solidFill>
                    <a:srgbClr val="59BAC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2800" b="1" dirty="0">
                <a:solidFill>
                  <a:srgbClr val="59BAC7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6" name="오른쪽 화살표 105"/>
            <p:cNvSpPr/>
            <p:nvPr/>
          </p:nvSpPr>
          <p:spPr>
            <a:xfrm>
              <a:off x="3781041" y="3130444"/>
              <a:ext cx="236802" cy="190362"/>
            </a:xfrm>
            <a:prstGeom prst="rightArrow">
              <a:avLst/>
            </a:prstGeom>
            <a:solidFill>
              <a:srgbClr val="D83D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089394" y="3096060"/>
              <a:ext cx="240219" cy="258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b="1" dirty="0" smtClean="0">
                  <a:solidFill>
                    <a:srgbClr val="C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YES</a:t>
              </a:r>
              <a:endParaRPr lang="ko-KR" altLang="en-US" sz="2800" b="1" dirty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8" name="오른쪽 화살표 107"/>
            <p:cNvSpPr/>
            <p:nvPr/>
          </p:nvSpPr>
          <p:spPr>
            <a:xfrm>
              <a:off x="4524154" y="3128962"/>
              <a:ext cx="236802" cy="190362"/>
            </a:xfrm>
            <a:prstGeom prst="rightArrow">
              <a:avLst/>
            </a:prstGeom>
            <a:solidFill>
              <a:srgbClr val="59B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835415" y="3084881"/>
              <a:ext cx="211777" cy="258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800" b="1" dirty="0" smtClean="0">
                  <a:solidFill>
                    <a:srgbClr val="59BAC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NO</a:t>
              </a:r>
              <a:endParaRPr lang="ko-KR" altLang="en-US" sz="2800" b="1" dirty="0">
                <a:solidFill>
                  <a:srgbClr val="59BAC7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0" name="위로 굽은 화살표 109"/>
            <p:cNvSpPr/>
            <p:nvPr/>
          </p:nvSpPr>
          <p:spPr>
            <a:xfrm flipV="1">
              <a:off x="6544186" y="4076854"/>
              <a:ext cx="320197" cy="1314212"/>
            </a:xfrm>
            <a:prstGeom prst="bentUpArrow">
              <a:avLst>
                <a:gd name="adj1" fmla="val 27830"/>
                <a:gd name="adj2" fmla="val 33022"/>
                <a:gd name="adj3" fmla="val 25000"/>
              </a:avLst>
            </a:prstGeom>
            <a:solidFill>
              <a:srgbClr val="D83D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1" name="위로 굽은 화살표 110"/>
            <p:cNvSpPr/>
            <p:nvPr/>
          </p:nvSpPr>
          <p:spPr>
            <a:xfrm>
              <a:off x="6522779" y="6064439"/>
              <a:ext cx="355192" cy="1314212"/>
            </a:xfrm>
            <a:prstGeom prst="bentUpArrow">
              <a:avLst>
                <a:gd name="adj1" fmla="val 27830"/>
                <a:gd name="adj2" fmla="val 33022"/>
                <a:gd name="adj3" fmla="val 25000"/>
              </a:avLst>
            </a:prstGeom>
            <a:solidFill>
              <a:srgbClr val="D83D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" name="위로 굽은 화살표 111"/>
            <p:cNvSpPr/>
            <p:nvPr/>
          </p:nvSpPr>
          <p:spPr>
            <a:xfrm>
              <a:off x="6529914" y="6065195"/>
              <a:ext cx="194699" cy="1161891"/>
            </a:xfrm>
            <a:prstGeom prst="bentUpArrow">
              <a:avLst>
                <a:gd name="adj1" fmla="val 32261"/>
                <a:gd name="adj2" fmla="val 33022"/>
                <a:gd name="adj3" fmla="val 40232"/>
              </a:avLst>
            </a:prstGeom>
            <a:solidFill>
              <a:srgbClr val="59B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11179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온라인 </a:t>
              </a:r>
              <a:r>
                <a:rPr lang="ko-KR" altLang="en-US" sz="5500" dirty="0" err="1"/>
                <a:t>그루밍</a:t>
              </a:r>
              <a:r>
                <a:rPr lang="ko-KR" altLang="en-US" sz="5500" dirty="0"/>
                <a:t> 성범죄의 대처 방법을 살펴봐요</a:t>
              </a: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9" name="타원 1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8" name="그룹 17"/>
          <p:cNvGrpSpPr/>
          <p:nvPr/>
        </p:nvGrpSpPr>
        <p:grpSpPr>
          <a:xfrm>
            <a:off x="1348525" y="3576661"/>
            <a:ext cx="21416225" cy="4824488"/>
            <a:chOff x="1348525" y="2948011"/>
            <a:chExt cx="21416225" cy="4824488"/>
          </a:xfrm>
        </p:grpSpPr>
        <p:grpSp>
          <p:nvGrpSpPr>
            <p:cNvPr id="8" name="그룹 7"/>
            <p:cNvGrpSpPr/>
            <p:nvPr/>
          </p:nvGrpSpPr>
          <p:grpSpPr>
            <a:xfrm>
              <a:off x="1348525" y="2948011"/>
              <a:ext cx="2677885" cy="1175657"/>
              <a:chOff x="2220686" y="2416629"/>
              <a:chExt cx="2677885" cy="1175657"/>
            </a:xfrm>
          </p:grpSpPr>
          <p:sp>
            <p:nvSpPr>
              <p:cNvPr id="2" name="모서리가 둥근 직사각형 1"/>
              <p:cNvSpPr/>
              <p:nvPr/>
            </p:nvSpPr>
            <p:spPr>
              <a:xfrm>
                <a:off x="2220686" y="2416629"/>
                <a:ext cx="2677885" cy="1175657"/>
              </a:xfrm>
              <a:prstGeom prst="roundRect">
                <a:avLst>
                  <a:gd name="adj" fmla="val 50000"/>
                </a:avLst>
              </a:prstGeom>
              <a:solidFill>
                <a:srgbClr val="F398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" name="직사각형 2"/>
              <p:cNvSpPr/>
              <p:nvPr/>
            </p:nvSpPr>
            <p:spPr>
              <a:xfrm>
                <a:off x="2606483" y="2592992"/>
                <a:ext cx="1906292" cy="840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5400" b="1" dirty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1</a:t>
                </a:r>
                <a:r>
                  <a:rPr lang="ko-KR" altLang="en-US" sz="5400" b="1" dirty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단계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5" name="직사각형 4"/>
            <p:cNvSpPr/>
            <p:nvPr/>
          </p:nvSpPr>
          <p:spPr>
            <a:xfrm>
              <a:off x="1348525" y="4688578"/>
              <a:ext cx="21416225" cy="3083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피해 알아차리기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하면 안 될 것 같은 일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하고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싶지 않은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일을 상대가 강요 하면 위험 상황임을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알아차린다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1185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온라인 </a:t>
              </a:r>
              <a:r>
                <a:rPr lang="ko-KR" altLang="en-US" sz="5500" dirty="0" err="1"/>
                <a:t>그루밍</a:t>
              </a:r>
              <a:r>
                <a:rPr lang="ko-KR" altLang="en-US" sz="5500" dirty="0"/>
                <a:t> 성범죄의 대처 방법을 살펴봐요</a:t>
              </a: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9" name="타원 1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8" name="그룹 17"/>
          <p:cNvGrpSpPr/>
          <p:nvPr/>
        </p:nvGrpSpPr>
        <p:grpSpPr>
          <a:xfrm>
            <a:off x="1348525" y="3576661"/>
            <a:ext cx="21416225" cy="4824488"/>
            <a:chOff x="1348525" y="2948011"/>
            <a:chExt cx="21416225" cy="4824488"/>
          </a:xfrm>
        </p:grpSpPr>
        <p:grpSp>
          <p:nvGrpSpPr>
            <p:cNvPr id="8" name="그룹 7"/>
            <p:cNvGrpSpPr/>
            <p:nvPr/>
          </p:nvGrpSpPr>
          <p:grpSpPr>
            <a:xfrm>
              <a:off x="1348525" y="2948011"/>
              <a:ext cx="2677885" cy="1175657"/>
              <a:chOff x="2220686" y="2416629"/>
              <a:chExt cx="2677885" cy="1175657"/>
            </a:xfrm>
          </p:grpSpPr>
          <p:sp>
            <p:nvSpPr>
              <p:cNvPr id="2" name="모서리가 둥근 직사각형 1"/>
              <p:cNvSpPr/>
              <p:nvPr/>
            </p:nvSpPr>
            <p:spPr>
              <a:xfrm>
                <a:off x="2220686" y="2416629"/>
                <a:ext cx="2677885" cy="1175657"/>
              </a:xfrm>
              <a:prstGeom prst="roundRect">
                <a:avLst>
                  <a:gd name="adj" fmla="val 50000"/>
                </a:avLst>
              </a:prstGeom>
              <a:solidFill>
                <a:srgbClr val="F398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" name="직사각형 2"/>
              <p:cNvSpPr/>
              <p:nvPr/>
            </p:nvSpPr>
            <p:spPr>
              <a:xfrm>
                <a:off x="2606483" y="2592992"/>
                <a:ext cx="1906292" cy="840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5400" b="1" dirty="0" smtClean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2</a:t>
                </a:r>
                <a:r>
                  <a:rPr lang="ko-KR" altLang="en-US" sz="5400" b="1" dirty="0" smtClean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단계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5" name="직사각형 4"/>
            <p:cNvSpPr/>
            <p:nvPr/>
          </p:nvSpPr>
          <p:spPr>
            <a:xfrm>
              <a:off x="1348525" y="4688578"/>
              <a:ext cx="21416225" cy="3083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상담하기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지금 두렵고, 고통스럽다면 믿을만한 어른이나 부모님과 함께 전문 기관에 도움을 요청하고 상담을 받는다.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42704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온라인 </a:t>
              </a:r>
              <a:r>
                <a:rPr lang="ko-KR" altLang="en-US" sz="5500" dirty="0" err="1"/>
                <a:t>그루밍</a:t>
              </a:r>
              <a:r>
                <a:rPr lang="ko-KR" altLang="en-US" sz="5500" dirty="0"/>
                <a:t> 성범죄의 대처 방법을 살펴봐요</a:t>
              </a: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9" name="타원 1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8" name="그룹 17"/>
          <p:cNvGrpSpPr/>
          <p:nvPr/>
        </p:nvGrpSpPr>
        <p:grpSpPr>
          <a:xfrm>
            <a:off x="1348525" y="3576661"/>
            <a:ext cx="21416225" cy="4824488"/>
            <a:chOff x="1348525" y="2948011"/>
            <a:chExt cx="21416225" cy="4824488"/>
          </a:xfrm>
        </p:grpSpPr>
        <p:grpSp>
          <p:nvGrpSpPr>
            <p:cNvPr id="8" name="그룹 7"/>
            <p:cNvGrpSpPr/>
            <p:nvPr/>
          </p:nvGrpSpPr>
          <p:grpSpPr>
            <a:xfrm>
              <a:off x="1348525" y="2948011"/>
              <a:ext cx="2677885" cy="1175657"/>
              <a:chOff x="2220686" y="2416629"/>
              <a:chExt cx="2677885" cy="1175657"/>
            </a:xfrm>
          </p:grpSpPr>
          <p:sp>
            <p:nvSpPr>
              <p:cNvPr id="2" name="모서리가 둥근 직사각형 1"/>
              <p:cNvSpPr/>
              <p:nvPr/>
            </p:nvSpPr>
            <p:spPr>
              <a:xfrm>
                <a:off x="2220686" y="2416629"/>
                <a:ext cx="2677885" cy="1175657"/>
              </a:xfrm>
              <a:prstGeom prst="roundRect">
                <a:avLst>
                  <a:gd name="adj" fmla="val 50000"/>
                </a:avLst>
              </a:prstGeom>
              <a:solidFill>
                <a:srgbClr val="F398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" name="직사각형 2"/>
              <p:cNvSpPr/>
              <p:nvPr/>
            </p:nvSpPr>
            <p:spPr>
              <a:xfrm>
                <a:off x="2606483" y="2592992"/>
                <a:ext cx="1906292" cy="840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5400" b="1" dirty="0" smtClean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3</a:t>
                </a:r>
                <a:r>
                  <a:rPr lang="ko-KR" altLang="en-US" sz="5400" b="1" dirty="0" smtClean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단계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5" name="직사각형 4"/>
            <p:cNvSpPr/>
            <p:nvPr/>
          </p:nvSpPr>
          <p:spPr>
            <a:xfrm>
              <a:off x="1348525" y="4688578"/>
              <a:ext cx="21416225" cy="3083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신고하기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원본 사진, 통화 녹음 파일 등 증거를 보관하고, 대화 내용을 </a:t>
              </a:r>
              <a:r>
                <a:rPr lang="ko-KR" altLang="en-US" sz="5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캡쳐하는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등 증거를 확보한 후 신고하고 대화방을 나온다.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26323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1597042" y="2393985"/>
            <a:ext cx="21045244" cy="9973057"/>
          </a:xfrm>
          <a:prstGeom prst="roundRect">
            <a:avLst>
              <a:gd name="adj" fmla="val 11209"/>
            </a:avLst>
          </a:prstGeom>
          <a:solidFill>
            <a:srgbClr val="EDF7F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7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온라인 </a:t>
              </a:r>
              <a:r>
                <a:rPr lang="ko-KR" altLang="en-US" sz="5500" dirty="0" err="1"/>
                <a:t>그루밍</a:t>
              </a:r>
              <a:r>
                <a:rPr lang="ko-KR" altLang="en-US" sz="5500" dirty="0"/>
                <a:t> 성범죄의 안전 수칙을 지켜요</a:t>
              </a:r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9" name="타원 1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7" name="그룹 6"/>
          <p:cNvGrpSpPr/>
          <p:nvPr/>
        </p:nvGrpSpPr>
        <p:grpSpPr>
          <a:xfrm>
            <a:off x="2302676" y="3931663"/>
            <a:ext cx="18997916" cy="3000821"/>
            <a:chOff x="1793798" y="2813643"/>
            <a:chExt cx="18997916" cy="3000821"/>
          </a:xfrm>
        </p:grpSpPr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3"/>
            <a:srcRect l="1483" t="8456" r="83099" b="65677"/>
            <a:stretch/>
          </p:blipFill>
          <p:spPr>
            <a:xfrm>
              <a:off x="1793798" y="2813643"/>
              <a:ext cx="2690304" cy="2806016"/>
            </a:xfrm>
            <a:prstGeom prst="rect">
              <a:avLst/>
            </a:prstGeom>
          </p:spPr>
        </p:pic>
        <p:sp>
          <p:nvSpPr>
            <p:cNvPr id="4" name="직사각형 3"/>
            <p:cNvSpPr/>
            <p:nvPr/>
          </p:nvSpPr>
          <p:spPr>
            <a:xfrm>
              <a:off x="4680857" y="2813643"/>
              <a:ext cx="16110857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온라인에 나와 다른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사람의 개인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정보를 함부로 올리지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않고 모르는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사람이 보낸 인터넷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링크나 파일을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클릭하지 않기</a:t>
              </a: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2302676" y="8246755"/>
            <a:ext cx="19999401" cy="2806016"/>
            <a:chOff x="1793798" y="6117192"/>
            <a:chExt cx="19999401" cy="2806016"/>
          </a:xfrm>
        </p:grpSpPr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3"/>
            <a:srcRect l="1483" t="38056" r="83099" b="36077"/>
            <a:stretch/>
          </p:blipFill>
          <p:spPr>
            <a:xfrm>
              <a:off x="1793798" y="6117192"/>
              <a:ext cx="2690304" cy="2806016"/>
            </a:xfrm>
            <a:prstGeom prst="rect">
              <a:avLst/>
            </a:prstGeom>
          </p:spPr>
        </p:pic>
        <p:sp>
          <p:nvSpPr>
            <p:cNvPr id="5" name="직사각형 4"/>
            <p:cNvSpPr/>
            <p:nvPr/>
          </p:nvSpPr>
          <p:spPr>
            <a:xfrm>
              <a:off x="4680856" y="6518388"/>
              <a:ext cx="17112343" cy="2003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상품권, </a:t>
              </a:r>
              <a:r>
                <a:rPr lang="ko-KR" altLang="en-US" sz="5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기프티콘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게임 아이템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같은 선물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주는 사람을 경계하기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633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1597042" y="2393985"/>
            <a:ext cx="21045244" cy="9973057"/>
          </a:xfrm>
          <a:prstGeom prst="roundRect">
            <a:avLst>
              <a:gd name="adj" fmla="val 11209"/>
            </a:avLst>
          </a:prstGeom>
          <a:solidFill>
            <a:srgbClr val="EDF7F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7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온라인 </a:t>
              </a:r>
              <a:r>
                <a:rPr lang="ko-KR" altLang="en-US" sz="5500" dirty="0" err="1"/>
                <a:t>그루밍</a:t>
              </a:r>
              <a:r>
                <a:rPr lang="ko-KR" altLang="en-US" sz="5500" dirty="0"/>
                <a:t> 성범죄의 안전 수칙을 지켜요</a:t>
              </a:r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9" name="타원 1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4" name="직사각형 3"/>
          <p:cNvSpPr/>
          <p:nvPr/>
        </p:nvSpPr>
        <p:spPr>
          <a:xfrm>
            <a:off x="5189735" y="4291308"/>
            <a:ext cx="16110857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1대1 메신저로 따로 연락하거나 만나자고 하면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거절하고 어른에게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알리기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5189735" y="8647951"/>
            <a:ext cx="16110858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정상적인 사람은 신체 사진을 달라고 하지 않으며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강요하는 사람은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좋은 친구가 아니라는 것을 기억하기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/>
          <a:srcRect l="1483" t="66590" r="83099" b="7543"/>
          <a:stretch/>
        </p:blipFill>
        <p:spPr>
          <a:xfrm>
            <a:off x="2302676" y="3931663"/>
            <a:ext cx="2690304" cy="280601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3"/>
          <a:srcRect l="50721" t="8456" r="33861" b="65677"/>
          <a:stretch/>
        </p:blipFill>
        <p:spPr>
          <a:xfrm>
            <a:off x="2468810" y="8332105"/>
            <a:ext cx="2608473" cy="272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030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1597042" y="2393985"/>
            <a:ext cx="21045244" cy="9973057"/>
          </a:xfrm>
          <a:prstGeom prst="roundRect">
            <a:avLst>
              <a:gd name="adj" fmla="val 11209"/>
            </a:avLst>
          </a:prstGeom>
          <a:solidFill>
            <a:srgbClr val="EDF7F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7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온라인 </a:t>
              </a:r>
              <a:r>
                <a:rPr lang="ko-KR" altLang="en-US" sz="5500" dirty="0" err="1"/>
                <a:t>그루밍</a:t>
              </a:r>
              <a:r>
                <a:rPr lang="ko-KR" altLang="en-US" sz="5500" dirty="0"/>
                <a:t> 성범죄의 안전 수칙을 지켜요</a:t>
              </a:r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9" name="타원 1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4" name="직사각형 3"/>
          <p:cNvSpPr/>
          <p:nvPr/>
        </p:nvSpPr>
        <p:spPr>
          <a:xfrm>
            <a:off x="5189735" y="4291308"/>
            <a:ext cx="14622265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협박 등으로 두려울 때는 어른이나 전문 기관에 도움 요청하기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5189735" y="8647951"/>
            <a:ext cx="16110858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친구에게 피해가 의심되면 “네 탓이 아니야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.”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말해 주고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함께 도움 요청하기</a:t>
            </a: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3"/>
          <a:srcRect l="50721" t="8456" r="33861" b="65677"/>
          <a:stretch/>
        </p:blipFill>
        <p:spPr>
          <a:xfrm>
            <a:off x="2468810" y="8332105"/>
            <a:ext cx="2608473" cy="272066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/>
          <a:srcRect l="50555" t="38056" r="34027" b="36077"/>
          <a:stretch/>
        </p:blipFill>
        <p:spPr>
          <a:xfrm>
            <a:off x="2384507" y="4017013"/>
            <a:ext cx="2608473" cy="272066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3"/>
          <a:srcRect l="50389" t="66590" r="34193" b="7543"/>
          <a:stretch/>
        </p:blipFill>
        <p:spPr>
          <a:xfrm>
            <a:off x="2356358" y="8289430"/>
            <a:ext cx="2608473" cy="272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55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2079015"/>
            <a:ext cx="18833962" cy="967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500" dirty="0"/>
              <a:t>다음 상황에서 적절하게 대처하는 방법을 작성해 </a:t>
            </a:r>
            <a:r>
              <a:rPr lang="ko-KR" altLang="en-US" sz="5500" dirty="0" smtClean="0"/>
              <a:t>보세요</a:t>
            </a:r>
            <a:r>
              <a:rPr lang="en-US" altLang="ko-KR" sz="5500" dirty="0" smtClean="0"/>
              <a:t>.</a:t>
            </a:r>
            <a:endParaRPr sz="5500" dirty="0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780" y="2054842"/>
            <a:ext cx="1140867" cy="649417"/>
          </a:xfrm>
          <a:prstGeom prst="rect">
            <a:avLst/>
          </a:prstGeom>
        </p:spPr>
      </p:pic>
      <p:grpSp>
        <p:nvGrpSpPr>
          <p:cNvPr id="53" name="그룹 52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67" name="직사각형 66"/>
            <p:cNvSpPr/>
            <p:nvPr/>
          </p:nvSpPr>
          <p:spPr>
            <a:xfrm>
              <a:off x="3550191" y="4030581"/>
              <a:ext cx="5629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11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69" name="직선 연결선 68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0" name="부모님께 감사 편지 쓰기"/>
          <p:cNvSpPr txBox="1"/>
          <p:nvPr/>
        </p:nvSpPr>
        <p:spPr>
          <a:xfrm>
            <a:off x="4517648" y="674397"/>
            <a:ext cx="1525277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온라인 </a:t>
            </a:r>
            <a:r>
              <a:rPr lang="ko-KR" altLang="en-US" sz="5500" dirty="0" err="1">
                <a:solidFill>
                  <a:srgbClr val="59BAC8"/>
                </a:solidFill>
              </a:rPr>
              <a:t>그루밍</a:t>
            </a:r>
            <a:r>
              <a:rPr lang="ko-KR" altLang="en-US" sz="5500" dirty="0">
                <a:solidFill>
                  <a:srgbClr val="59BAC8"/>
                </a:solidFill>
              </a:rPr>
              <a:t> 성범죄</a:t>
            </a:r>
            <a:r>
              <a:rPr lang="en-US" altLang="ko-KR" sz="5500" dirty="0">
                <a:solidFill>
                  <a:srgbClr val="59BAC8"/>
                </a:solidFill>
              </a:rPr>
              <a:t>, </a:t>
            </a:r>
            <a:r>
              <a:rPr lang="ko-KR" altLang="en-US" sz="5500" dirty="0">
                <a:solidFill>
                  <a:srgbClr val="59BAC8"/>
                </a:solidFill>
              </a:rPr>
              <a:t>시작부터 단호하게 거절하기</a:t>
            </a:r>
          </a:p>
        </p:txBody>
      </p:sp>
      <p:pic>
        <p:nvPicPr>
          <p:cNvPr id="90" name="그림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2775386" y="3602858"/>
            <a:ext cx="18331950" cy="9017638"/>
            <a:chOff x="2130180" y="3602858"/>
            <a:chExt cx="14211410" cy="9017638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2130180" y="3602858"/>
              <a:ext cx="14211410" cy="9017638"/>
            </a:xfrm>
            <a:prstGeom prst="roundRect">
              <a:avLst>
                <a:gd name="adj" fmla="val 5411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2589336" y="3919205"/>
              <a:ext cx="13293098" cy="8384945"/>
              <a:chOff x="2512662" y="3919205"/>
              <a:chExt cx="13293098" cy="8384945"/>
            </a:xfrm>
          </p:grpSpPr>
          <p:sp>
            <p:nvSpPr>
              <p:cNvPr id="4" name="직사각형 3"/>
              <p:cNvSpPr/>
              <p:nvPr/>
            </p:nvSpPr>
            <p:spPr>
              <a:xfrm>
                <a:off x="2512662" y="3919205"/>
                <a:ext cx="13293098" cy="8384945"/>
              </a:xfrm>
              <a:prstGeom prst="rect">
                <a:avLst/>
              </a:prstGeom>
              <a:solidFill>
                <a:srgbClr val="FFFCEC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grpSp>
            <p:nvGrpSpPr>
              <p:cNvPr id="12" name="그룹 11"/>
              <p:cNvGrpSpPr/>
              <p:nvPr/>
            </p:nvGrpSpPr>
            <p:grpSpPr>
              <a:xfrm>
                <a:off x="2933055" y="4635761"/>
                <a:ext cx="12385278" cy="2114129"/>
                <a:chOff x="4073922" y="4309189"/>
                <a:chExt cx="12385278" cy="2114129"/>
              </a:xfrm>
            </p:grpSpPr>
            <p:sp>
              <p:nvSpPr>
                <p:cNvPr id="7" name="모서리가 둥근 직사각형 6"/>
                <p:cNvSpPr/>
                <p:nvPr/>
              </p:nvSpPr>
              <p:spPr>
                <a:xfrm>
                  <a:off x="4073922" y="4309189"/>
                  <a:ext cx="12385278" cy="1440000"/>
                </a:xfrm>
                <a:prstGeom prst="roundRect">
                  <a:avLst/>
                </a:prstGeom>
                <a:solidFill>
                  <a:srgbClr val="EDF7FB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56" name="직사각형 55"/>
                <p:cNvSpPr/>
                <p:nvPr/>
              </p:nvSpPr>
              <p:spPr>
                <a:xfrm>
                  <a:off x="4360718" y="4419693"/>
                  <a:ext cx="11858995" cy="20036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20000"/>
                    </a:lnSpc>
                  </a:pP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게임 진짜 잘하던데</a:t>
                  </a:r>
                  <a:r>
                    <a:rPr lang="en-US" altLang="ko-KR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! </a:t>
                  </a:r>
                  <a:r>
                    <a:rPr lang="ko-KR" altLang="en-US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형이랑 </a:t>
                  </a: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친하게 지내자</a:t>
                  </a:r>
                  <a:r>
                    <a:rPr lang="en-US" altLang="ko-KR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.</a:t>
                  </a:r>
                  <a:endPara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11" name="그룹 10"/>
              <p:cNvGrpSpPr/>
              <p:nvPr/>
            </p:nvGrpSpPr>
            <p:grpSpPr>
              <a:xfrm>
                <a:off x="2933055" y="6415252"/>
                <a:ext cx="12385278" cy="1440000"/>
                <a:chOff x="4073922" y="6088680"/>
                <a:chExt cx="12385278" cy="1440000"/>
              </a:xfrm>
            </p:grpSpPr>
            <p:sp>
              <p:nvSpPr>
                <p:cNvPr id="91" name="모서리가 둥근 직사각형 90"/>
                <p:cNvSpPr/>
                <p:nvPr/>
              </p:nvSpPr>
              <p:spPr>
                <a:xfrm>
                  <a:off x="4073922" y="6088680"/>
                  <a:ext cx="12385278" cy="1440000"/>
                </a:xfrm>
                <a:prstGeom prst="roundRect">
                  <a:avLst/>
                </a:prstGeom>
                <a:solidFill>
                  <a:srgbClr val="EDF7FB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92" name="직사각형 91"/>
                <p:cNvSpPr/>
                <p:nvPr/>
              </p:nvSpPr>
              <p:spPr>
                <a:xfrm>
                  <a:off x="4360719" y="6264101"/>
                  <a:ext cx="7641944" cy="10895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20000"/>
                    </a:lnSpc>
                  </a:pPr>
                  <a:r>
                    <a:rPr lang="ko-KR" altLang="en-US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게임 아이템 하나 줄까</a:t>
                  </a:r>
                  <a:r>
                    <a:rPr lang="en-US" altLang="ko-KR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?</a:t>
                  </a:r>
                  <a:endPara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8" name="그룹 7"/>
              <p:cNvGrpSpPr/>
              <p:nvPr/>
            </p:nvGrpSpPr>
            <p:grpSpPr>
              <a:xfrm>
                <a:off x="2933055" y="8132690"/>
                <a:ext cx="12385278" cy="3600000"/>
                <a:chOff x="4073922" y="7806118"/>
                <a:chExt cx="12385278" cy="3600000"/>
              </a:xfrm>
            </p:grpSpPr>
            <p:sp>
              <p:nvSpPr>
                <p:cNvPr id="93" name="모서리가 둥근 직사각형 92"/>
                <p:cNvSpPr/>
                <p:nvPr/>
              </p:nvSpPr>
              <p:spPr>
                <a:xfrm>
                  <a:off x="4073922" y="7806118"/>
                  <a:ext cx="12385278" cy="3600000"/>
                </a:xfrm>
                <a:prstGeom prst="roundRect">
                  <a:avLst/>
                </a:prstGeom>
                <a:solidFill>
                  <a:srgbClr val="EDF7FB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94" name="직사각형 93"/>
                <p:cNvSpPr/>
                <p:nvPr/>
              </p:nvSpPr>
              <p:spPr>
                <a:xfrm>
                  <a:off x="4360718" y="8578507"/>
                  <a:ext cx="11686404" cy="216297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20000"/>
                    </a:lnSpc>
                  </a:pPr>
                  <a:r>
                    <a:rPr lang="ko-KR" altLang="en-US" sz="5400" b="1" dirty="0" err="1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기프티</a:t>
                  </a: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 카드 줄게</a:t>
                  </a:r>
                  <a:r>
                    <a:rPr lang="en-US" altLang="ko-KR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. </a:t>
                  </a:r>
                  <a:r>
                    <a:rPr lang="ko-KR" altLang="en-US" sz="5400" b="1" dirty="0" err="1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알림장</a:t>
                  </a:r>
                  <a:r>
                    <a:rPr lang="ko-KR" altLang="en-US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 </a:t>
                  </a: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앞</a:t>
                  </a:r>
                  <a:r>
                    <a:rPr lang="en-US" altLang="ko-KR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뒷면 </a:t>
                  </a:r>
                  <a:r>
                    <a:rPr lang="ko-KR" altLang="en-US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사진</a:t>
                  </a:r>
                  <a:r>
                    <a:rPr lang="en-US" altLang="ko-KR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 </a:t>
                  </a:r>
                  <a:r>
                    <a:rPr lang="ko-KR" altLang="en-US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보내 </a:t>
                  </a: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주고 학교 이름</a:t>
                  </a:r>
                  <a:r>
                    <a:rPr lang="en-US" altLang="ko-KR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가장 </a:t>
                  </a:r>
                  <a:r>
                    <a:rPr lang="ko-KR" altLang="en-US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친한 친구 이름 알려줘</a:t>
                  </a:r>
                  <a:r>
                    <a:rPr lang="en-US" altLang="ko-KR" sz="54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.</a:t>
                  </a:r>
                  <a:endPara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60439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직사각형 52"/>
          <p:cNvSpPr/>
          <p:nvPr/>
        </p:nvSpPr>
        <p:spPr>
          <a:xfrm>
            <a:off x="1638268" y="1821568"/>
            <a:ext cx="177104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➋ 부모님께서 나의 탄생을 위해 하셨던 일을 생각해 보고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빈칸을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채워 보세요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4" name="모서리가 둥근 직사각형 83"/>
          <p:cNvSpPr/>
          <p:nvPr/>
        </p:nvSpPr>
        <p:spPr>
          <a:xfrm>
            <a:off x="1802029" y="5051956"/>
            <a:ext cx="20779943" cy="6117453"/>
          </a:xfrm>
          <a:prstGeom prst="roundRect">
            <a:avLst>
              <a:gd name="adj" fmla="val 4727"/>
            </a:avLst>
          </a:prstGeom>
          <a:solidFill>
            <a:schemeClr val="bg1"/>
          </a:solidFill>
          <a:ln>
            <a:solidFill>
              <a:srgbClr val="F9C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/>
          <p:cNvSpPr/>
          <p:nvPr/>
        </p:nvSpPr>
        <p:spPr>
          <a:xfrm>
            <a:off x="8634120" y="5234820"/>
            <a:ext cx="303811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 smtClean="0">
                <a:solidFill>
                  <a:srgbClr val="FF99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엄마는</a:t>
            </a:r>
            <a:endParaRPr lang="ko-KR" altLang="en-US" sz="5400" b="1" dirty="0">
              <a:solidFill>
                <a:srgbClr val="FF9933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8634120" y="8194515"/>
            <a:ext cx="228825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아빠는</a:t>
            </a:r>
            <a:endParaRPr lang="ko-KR" altLang="en-US" sz="54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634120" y="6518368"/>
            <a:ext cx="8786380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임신 사실을 알고 기뻐했어요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8613238" y="9356396"/>
            <a:ext cx="1092956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병원에 함께 가서 진료를 받았어요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44" name="직선 연결선 43"/>
          <p:cNvCxnSpPr>
            <a:stCxn id="51" idx="3"/>
          </p:cNvCxnSpPr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부모님께 감사 편지 쓰기"/>
          <p:cNvSpPr txBox="1"/>
          <p:nvPr/>
        </p:nvSpPr>
        <p:spPr>
          <a:xfrm>
            <a:off x="4581101" y="685171"/>
            <a:ext cx="13816627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내가 태아였을 때 부모님께서 하신 일 알아보기</a:t>
            </a:r>
            <a:r>
              <a:rPr lang="ko-KR" altLang="en-US" sz="5500" dirty="0" smtClean="0">
                <a:solidFill>
                  <a:srgbClr val="59BAC8"/>
                </a:solidFill>
              </a:rPr>
              <a:t> </a:t>
            </a:r>
            <a:endParaRPr lang="ko-KR" altLang="en-US" sz="5500" dirty="0">
              <a:solidFill>
                <a:srgbClr val="59BAC8"/>
              </a:solidFill>
            </a:endParaRPr>
          </a:p>
          <a:p>
            <a:pPr>
              <a:lnSpc>
                <a:spcPct val="100000"/>
              </a:lnSpc>
            </a:pPr>
            <a:endParaRPr sz="5500" dirty="0"/>
          </a:p>
        </p:txBody>
      </p:sp>
      <p:grpSp>
        <p:nvGrpSpPr>
          <p:cNvPr id="50" name="그룹 49"/>
          <p:cNvGrpSpPr/>
          <p:nvPr/>
        </p:nvGrpSpPr>
        <p:grpSpPr>
          <a:xfrm>
            <a:off x="1393167" y="482985"/>
            <a:ext cx="2888301" cy="1391951"/>
            <a:chOff x="1672310" y="3629190"/>
            <a:chExt cx="2888301" cy="1391951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2" name="직사각형 51"/>
            <p:cNvSpPr/>
            <p:nvPr/>
          </p:nvSpPr>
          <p:spPr>
            <a:xfrm>
              <a:off x="3644768" y="4030581"/>
              <a:ext cx="37382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pic>
        <p:nvPicPr>
          <p:cNvPr id="55" name="그림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113" y="5292973"/>
            <a:ext cx="5715450" cy="558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23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모서리가 둥근 직사각형 42"/>
          <p:cNvSpPr/>
          <p:nvPr/>
        </p:nvSpPr>
        <p:spPr>
          <a:xfrm>
            <a:off x="2284116" y="2595068"/>
            <a:ext cx="19280484" cy="9292131"/>
          </a:xfrm>
          <a:prstGeom prst="roundRect">
            <a:avLst>
              <a:gd name="adj" fmla="val 5202"/>
            </a:avLst>
          </a:prstGeom>
          <a:solidFill>
            <a:srgbClr val="EDF7FB"/>
          </a:solidFill>
          <a:ln w="28575">
            <a:solidFill>
              <a:srgbClr val="AAD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2838634" y="3138205"/>
            <a:ext cx="18268701" cy="8329894"/>
            <a:chOff x="2019498" y="4041431"/>
            <a:chExt cx="13392086" cy="8329894"/>
          </a:xfrm>
        </p:grpSpPr>
        <p:sp>
          <p:nvSpPr>
            <p:cNvPr id="45" name="TextBox 44"/>
            <p:cNvSpPr txBox="1"/>
            <p:nvPr/>
          </p:nvSpPr>
          <p:spPr>
            <a:xfrm>
              <a:off x="2019499" y="4041431"/>
              <a:ext cx="12490382" cy="84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선물을 보내주겠다며 개인 정보를 요청하는 상황</a:t>
              </a: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2019498" y="5409738"/>
              <a:ext cx="13392086" cy="6961587"/>
              <a:chOff x="2019498" y="5409738"/>
              <a:chExt cx="13392086" cy="6961587"/>
            </a:xfrm>
          </p:grpSpPr>
          <p:sp>
            <p:nvSpPr>
              <p:cNvPr id="44" name="모서리가 둥근 직사각형 43"/>
              <p:cNvSpPr/>
              <p:nvPr/>
            </p:nvSpPr>
            <p:spPr>
              <a:xfrm>
                <a:off x="2019498" y="5409738"/>
                <a:ext cx="13392086" cy="6961587"/>
              </a:xfrm>
              <a:prstGeom prst="roundRect">
                <a:avLst>
                  <a:gd name="adj" fmla="val 1065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2340336" y="7414532"/>
                <a:ext cx="12800391" cy="24398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죄송하지만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개인 정보는 알려줄 수 없어요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부모님이 허락하지 않으셨어요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53" name="그룹 52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67" name="직사각형 66"/>
            <p:cNvSpPr/>
            <p:nvPr/>
          </p:nvSpPr>
          <p:spPr>
            <a:xfrm>
              <a:off x="3550191" y="4030581"/>
              <a:ext cx="5629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11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69" name="직선 연결선 68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0" name="부모님께 감사 편지 쓰기"/>
          <p:cNvSpPr txBox="1"/>
          <p:nvPr/>
        </p:nvSpPr>
        <p:spPr>
          <a:xfrm>
            <a:off x="4517648" y="674397"/>
            <a:ext cx="1525277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온라인 </a:t>
            </a:r>
            <a:r>
              <a:rPr lang="ko-KR" altLang="en-US" sz="5500" dirty="0" err="1">
                <a:solidFill>
                  <a:srgbClr val="59BAC8"/>
                </a:solidFill>
              </a:rPr>
              <a:t>그루밍</a:t>
            </a:r>
            <a:r>
              <a:rPr lang="ko-KR" altLang="en-US" sz="5500" dirty="0">
                <a:solidFill>
                  <a:srgbClr val="59BAC8"/>
                </a:solidFill>
              </a:rPr>
              <a:t> 성범죄</a:t>
            </a:r>
            <a:r>
              <a:rPr lang="en-US" altLang="ko-KR" sz="5500" dirty="0">
                <a:solidFill>
                  <a:srgbClr val="59BAC8"/>
                </a:solidFill>
              </a:rPr>
              <a:t>, </a:t>
            </a:r>
            <a:r>
              <a:rPr lang="ko-KR" altLang="en-US" sz="5500" dirty="0">
                <a:solidFill>
                  <a:srgbClr val="59BAC8"/>
                </a:solidFill>
              </a:rPr>
              <a:t>시작부터 단호하게 거절하기</a:t>
            </a:r>
          </a:p>
        </p:txBody>
      </p:sp>
      <p:pic>
        <p:nvPicPr>
          <p:cNvPr id="90" name="그림 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79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그룹 52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67" name="직사각형 66"/>
            <p:cNvSpPr/>
            <p:nvPr/>
          </p:nvSpPr>
          <p:spPr>
            <a:xfrm>
              <a:off x="3550191" y="4030581"/>
              <a:ext cx="5629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11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69" name="직선 연결선 68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0" name="부모님께 감사 편지 쓰기"/>
          <p:cNvSpPr txBox="1"/>
          <p:nvPr/>
        </p:nvSpPr>
        <p:spPr>
          <a:xfrm>
            <a:off x="4517648" y="674397"/>
            <a:ext cx="1525277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온라인 </a:t>
            </a:r>
            <a:r>
              <a:rPr lang="ko-KR" altLang="en-US" sz="5500" dirty="0" err="1">
                <a:solidFill>
                  <a:srgbClr val="59BAC8"/>
                </a:solidFill>
              </a:rPr>
              <a:t>그루밍</a:t>
            </a:r>
            <a:r>
              <a:rPr lang="ko-KR" altLang="en-US" sz="5500" dirty="0">
                <a:solidFill>
                  <a:srgbClr val="59BAC8"/>
                </a:solidFill>
              </a:rPr>
              <a:t> 성범죄</a:t>
            </a:r>
            <a:r>
              <a:rPr lang="en-US" altLang="ko-KR" sz="5500" dirty="0">
                <a:solidFill>
                  <a:srgbClr val="59BAC8"/>
                </a:solidFill>
              </a:rPr>
              <a:t>, </a:t>
            </a:r>
            <a:r>
              <a:rPr lang="ko-KR" altLang="en-US" sz="5500" dirty="0">
                <a:solidFill>
                  <a:srgbClr val="59BAC8"/>
                </a:solidFill>
              </a:rPr>
              <a:t>시작부터 단호하게 거절하기</a:t>
            </a:r>
          </a:p>
        </p:txBody>
      </p:sp>
      <p:pic>
        <p:nvPicPr>
          <p:cNvPr id="90" name="그림 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2775386" y="2226682"/>
            <a:ext cx="18331950" cy="10783664"/>
            <a:chOff x="1594350" y="2226682"/>
            <a:chExt cx="14189936" cy="10783664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1594350" y="2226682"/>
              <a:ext cx="14189936" cy="10783664"/>
            </a:xfrm>
            <a:prstGeom prst="roundRect">
              <a:avLst>
                <a:gd name="adj" fmla="val 5411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2053506" y="2543029"/>
              <a:ext cx="13273012" cy="10027064"/>
            </a:xfrm>
            <a:prstGeom prst="rect">
              <a:avLst/>
            </a:prstGeom>
            <a:solidFill>
              <a:srgbClr val="FFFCE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12" name="그룹 11"/>
            <p:cNvGrpSpPr/>
            <p:nvPr/>
          </p:nvGrpSpPr>
          <p:grpSpPr>
            <a:xfrm>
              <a:off x="2473899" y="3060792"/>
              <a:ext cx="12385278" cy="1440000"/>
              <a:chOff x="4073922" y="4309189"/>
              <a:chExt cx="12385278" cy="1440000"/>
            </a:xfrm>
          </p:grpSpPr>
          <p:sp>
            <p:nvSpPr>
              <p:cNvPr id="7" name="모서리가 둥근 직사각형 6"/>
              <p:cNvSpPr/>
              <p:nvPr/>
            </p:nvSpPr>
            <p:spPr>
              <a:xfrm>
                <a:off x="4073922" y="4309189"/>
                <a:ext cx="12385278" cy="1440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4360718" y="4419693"/>
                <a:ext cx="11858995" cy="1089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 err="1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맞팔해요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 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사진 예쁜데 친하게 지내요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8" name="그룹 7"/>
            <p:cNvGrpSpPr/>
            <p:nvPr/>
          </p:nvGrpSpPr>
          <p:grpSpPr>
            <a:xfrm>
              <a:off x="2473899" y="6209972"/>
              <a:ext cx="12385278" cy="2628000"/>
              <a:chOff x="4073922" y="9654319"/>
              <a:chExt cx="12385278" cy="2628000"/>
            </a:xfrm>
          </p:grpSpPr>
          <p:sp>
            <p:nvSpPr>
              <p:cNvPr id="93" name="모서리가 둥근 직사각형 92"/>
              <p:cNvSpPr/>
              <p:nvPr/>
            </p:nvSpPr>
            <p:spPr>
              <a:xfrm>
                <a:off x="4073922" y="9654319"/>
                <a:ext cx="12385278" cy="2628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94" name="직사각형 93"/>
              <p:cNvSpPr/>
              <p:nvPr/>
            </p:nvSpPr>
            <p:spPr>
              <a:xfrm>
                <a:off x="4360718" y="10030815"/>
                <a:ext cx="11607999" cy="20867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저도 요즘 님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같은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힘든 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일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있어서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같이 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이야기하고 싶어요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3" name="그룹 2"/>
            <p:cNvGrpSpPr/>
            <p:nvPr/>
          </p:nvGrpSpPr>
          <p:grpSpPr>
            <a:xfrm>
              <a:off x="13803085" y="4635382"/>
              <a:ext cx="1056091" cy="1440000"/>
              <a:chOff x="13803085" y="5015932"/>
              <a:chExt cx="1056091" cy="1440000"/>
            </a:xfrm>
          </p:grpSpPr>
          <p:sp>
            <p:nvSpPr>
              <p:cNvPr id="26" name="모서리가 둥근 직사각형 25"/>
              <p:cNvSpPr/>
              <p:nvPr/>
            </p:nvSpPr>
            <p:spPr>
              <a:xfrm>
                <a:off x="13803085" y="5015932"/>
                <a:ext cx="1056091" cy="1440000"/>
              </a:xfrm>
              <a:prstGeom prst="roundRect">
                <a:avLst/>
              </a:prstGeom>
              <a:solidFill>
                <a:srgbClr val="EDF7FB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14109338" y="5191353"/>
                <a:ext cx="510352" cy="1089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2496679" y="8972562"/>
              <a:ext cx="12385278" cy="1440000"/>
              <a:chOff x="4073922" y="4309189"/>
              <a:chExt cx="12385278" cy="1440000"/>
            </a:xfrm>
          </p:grpSpPr>
          <p:sp>
            <p:nvSpPr>
              <p:cNvPr id="29" name="모서리가 둥근 직사각형 28"/>
              <p:cNvSpPr/>
              <p:nvPr/>
            </p:nvSpPr>
            <p:spPr>
              <a:xfrm>
                <a:off x="4073922" y="4309189"/>
                <a:ext cx="12385278" cy="1440000"/>
              </a:xfrm>
              <a:prstGeom prst="roundRect">
                <a:avLst/>
              </a:prstGeom>
              <a:solidFill>
                <a:srgbClr val="EDF7FB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4360718" y="4483971"/>
                <a:ext cx="11858995" cy="1089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학교 일이 힘들어요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31" name="그룹 30"/>
            <p:cNvGrpSpPr/>
            <p:nvPr/>
          </p:nvGrpSpPr>
          <p:grpSpPr>
            <a:xfrm>
              <a:off x="2473898" y="10547151"/>
              <a:ext cx="12385278" cy="1440000"/>
              <a:chOff x="4073922" y="4309189"/>
              <a:chExt cx="12385278" cy="1440000"/>
            </a:xfrm>
          </p:grpSpPr>
          <p:sp>
            <p:nvSpPr>
              <p:cNvPr id="32" name="모서리가 둥근 직사각형 31"/>
              <p:cNvSpPr/>
              <p:nvPr/>
            </p:nvSpPr>
            <p:spPr>
              <a:xfrm>
                <a:off x="4073922" y="4309189"/>
                <a:ext cx="12385278" cy="1440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4360718" y="4506309"/>
                <a:ext cx="11858995" cy="1089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다른 메신저로 계속 이야기 할래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46108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모서리가 둥근 직사각형 42"/>
          <p:cNvSpPr/>
          <p:nvPr/>
        </p:nvSpPr>
        <p:spPr>
          <a:xfrm>
            <a:off x="2284116" y="2595068"/>
            <a:ext cx="19280484" cy="9292131"/>
          </a:xfrm>
          <a:prstGeom prst="roundRect">
            <a:avLst>
              <a:gd name="adj" fmla="val 5202"/>
            </a:avLst>
          </a:prstGeom>
          <a:solidFill>
            <a:srgbClr val="EDF7FB"/>
          </a:solidFill>
          <a:ln w="28575">
            <a:solidFill>
              <a:srgbClr val="AAD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2838634" y="3138205"/>
            <a:ext cx="18268701" cy="8329894"/>
            <a:chOff x="2019498" y="4041431"/>
            <a:chExt cx="13392086" cy="8329894"/>
          </a:xfrm>
        </p:grpSpPr>
        <p:sp>
          <p:nvSpPr>
            <p:cNvPr id="45" name="TextBox 44"/>
            <p:cNvSpPr txBox="1"/>
            <p:nvPr/>
          </p:nvSpPr>
          <p:spPr>
            <a:xfrm>
              <a:off x="2019499" y="4041431"/>
              <a:ext cx="10530307" cy="84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개인 메신저로 따로 대화를 하자고 요청하는 상황</a:t>
              </a: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2019498" y="5409738"/>
              <a:ext cx="13392086" cy="6961587"/>
              <a:chOff x="2019498" y="5409738"/>
              <a:chExt cx="13392086" cy="6961587"/>
            </a:xfrm>
          </p:grpSpPr>
          <p:sp>
            <p:nvSpPr>
              <p:cNvPr id="44" name="모서리가 둥근 직사각형 43"/>
              <p:cNvSpPr/>
              <p:nvPr/>
            </p:nvSpPr>
            <p:spPr>
              <a:xfrm>
                <a:off x="2019498" y="5409738"/>
                <a:ext cx="13392086" cy="6961587"/>
              </a:xfrm>
              <a:prstGeom prst="roundRect">
                <a:avLst>
                  <a:gd name="adj" fmla="val 1065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2340336" y="7414532"/>
                <a:ext cx="12800391" cy="24398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죄송하지만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저는 잘 모르는 사람과 개인 메시지로 이야기하지 않아요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53" name="그룹 52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67" name="직사각형 66"/>
            <p:cNvSpPr/>
            <p:nvPr/>
          </p:nvSpPr>
          <p:spPr>
            <a:xfrm>
              <a:off x="3550191" y="4030581"/>
              <a:ext cx="5629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11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69" name="직선 연결선 68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0" name="부모님께 감사 편지 쓰기"/>
          <p:cNvSpPr txBox="1"/>
          <p:nvPr/>
        </p:nvSpPr>
        <p:spPr>
          <a:xfrm>
            <a:off x="4517648" y="674397"/>
            <a:ext cx="1525277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온라인 </a:t>
            </a:r>
            <a:r>
              <a:rPr lang="ko-KR" altLang="en-US" sz="5500" dirty="0" err="1">
                <a:solidFill>
                  <a:srgbClr val="59BAC8"/>
                </a:solidFill>
              </a:rPr>
              <a:t>그루밍</a:t>
            </a:r>
            <a:r>
              <a:rPr lang="ko-KR" altLang="en-US" sz="5500" dirty="0">
                <a:solidFill>
                  <a:srgbClr val="59BAC8"/>
                </a:solidFill>
              </a:rPr>
              <a:t> 성범죄</a:t>
            </a:r>
            <a:r>
              <a:rPr lang="en-US" altLang="ko-KR" sz="5500" dirty="0">
                <a:solidFill>
                  <a:srgbClr val="59BAC8"/>
                </a:solidFill>
              </a:rPr>
              <a:t>, </a:t>
            </a:r>
            <a:r>
              <a:rPr lang="ko-KR" altLang="en-US" sz="5500" dirty="0">
                <a:solidFill>
                  <a:srgbClr val="59BAC8"/>
                </a:solidFill>
              </a:rPr>
              <a:t>시작부터 단호하게 거절하기</a:t>
            </a:r>
          </a:p>
        </p:txBody>
      </p:sp>
      <p:pic>
        <p:nvPicPr>
          <p:cNvPr id="90" name="그림 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728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그룹 47"/>
          <p:cNvGrpSpPr/>
          <p:nvPr/>
        </p:nvGrpSpPr>
        <p:grpSpPr>
          <a:xfrm>
            <a:off x="19180" y="66651"/>
            <a:ext cx="23644419" cy="10418289"/>
            <a:chOff x="4181814" y="2381709"/>
            <a:chExt cx="20616857" cy="9785847"/>
          </a:xfrm>
        </p:grpSpPr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814" y="2381709"/>
              <a:ext cx="20616857" cy="9785847"/>
            </a:xfrm>
            <a:prstGeom prst="rect">
              <a:avLst/>
            </a:prstGeom>
          </p:spPr>
        </p:pic>
        <p:sp>
          <p:nvSpPr>
            <p:cNvPr id="50" name="직사각형 49"/>
            <p:cNvSpPr/>
            <p:nvPr/>
          </p:nvSpPr>
          <p:spPr>
            <a:xfrm>
              <a:off x="4732342" y="2770404"/>
              <a:ext cx="2786826" cy="198526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pic>
        <p:nvPicPr>
          <p:cNvPr id="52" name="그림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99" y="386219"/>
            <a:ext cx="3070941" cy="2113396"/>
          </a:xfrm>
          <a:prstGeom prst="rect">
            <a:avLst/>
          </a:prstGeom>
        </p:spPr>
      </p:pic>
      <p:sp>
        <p:nvSpPr>
          <p:cNvPr id="53" name="01 성의 발달"/>
          <p:cNvSpPr txBox="1"/>
          <p:nvPr/>
        </p:nvSpPr>
        <p:spPr>
          <a:xfrm>
            <a:off x="1613955" y="4438567"/>
            <a:ext cx="20450670" cy="6335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□ 모르는 사람인데 계속 채팅을 보내고 친구 신청을 합니다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□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고민과 같은 사적인 이야기를 하도록 유도하고 잘 들어줍니다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□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사진을 달라고 해서 거절했는데 자신을 믿지 않는다며 화를 냅니다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□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일방적으로 선물을 보낸 후 선물의 대가로 개인 정보를 알려 달라고 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요구합니다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4385815" y="1716834"/>
            <a:ext cx="18401033" cy="1227985"/>
            <a:chOff x="4385815" y="3609951"/>
            <a:chExt cx="18401033" cy="1227985"/>
          </a:xfrm>
        </p:grpSpPr>
        <p:sp>
          <p:nvSpPr>
            <p:cNvPr id="51" name="알맞은 말을 골라 초성 완성해보기"/>
            <p:cNvSpPr txBox="1"/>
            <p:nvPr/>
          </p:nvSpPr>
          <p:spPr>
            <a:xfrm>
              <a:off x="4385815" y="3609951"/>
              <a:ext cx="18401033" cy="122798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solidFill>
                    <a:schemeClr val="accent2">
                      <a:hueOff val="240640"/>
                      <a:satOff val="2542"/>
                      <a:lumOff val="-13198"/>
                    </a:schemeClr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sz="5400" dirty="0">
                  <a:solidFill>
                    <a:srgbClr val="1AAB43"/>
                  </a:solidFill>
                </a:rPr>
                <a:t>다음 중 주의해야 할 상황에 </a:t>
              </a:r>
              <a:r>
                <a:rPr lang="ko-KR" altLang="en-US" sz="5400" dirty="0" smtClean="0">
                  <a:solidFill>
                    <a:srgbClr val="1AAB43"/>
                  </a:solidFill>
                </a:rPr>
                <a:t>     표시해 </a:t>
              </a:r>
              <a:r>
                <a:rPr lang="ko-KR" altLang="en-US" sz="5400" dirty="0">
                  <a:solidFill>
                    <a:srgbClr val="1AAB43"/>
                  </a:solidFill>
                </a:rPr>
                <a:t>보세요</a:t>
              </a:r>
              <a:r>
                <a:rPr lang="en-US" altLang="ko-KR" sz="5400" dirty="0">
                  <a:solidFill>
                    <a:srgbClr val="1AAB43"/>
                  </a:solidFill>
                </a:rPr>
                <a:t>.</a:t>
              </a:r>
              <a:endParaRPr sz="5400" dirty="0">
                <a:solidFill>
                  <a:srgbClr val="1AAB43"/>
                </a:solidFill>
              </a:endParaRPr>
            </a:p>
          </p:txBody>
        </p:sp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50577" y="3784560"/>
              <a:ext cx="859647" cy="955163"/>
            </a:xfrm>
            <a:prstGeom prst="rect">
              <a:avLst/>
            </a:prstGeom>
          </p:spPr>
        </p:pic>
      </p:grpSp>
      <p:grpSp>
        <p:nvGrpSpPr>
          <p:cNvPr id="4" name="그룹 3"/>
          <p:cNvGrpSpPr/>
          <p:nvPr/>
        </p:nvGrpSpPr>
        <p:grpSpPr>
          <a:xfrm>
            <a:off x="1703497" y="4644977"/>
            <a:ext cx="557914" cy="4358874"/>
            <a:chOff x="4335985" y="5815680"/>
            <a:chExt cx="557914" cy="4358874"/>
          </a:xfrm>
        </p:grpSpPr>
        <p:sp>
          <p:nvSpPr>
            <p:cNvPr id="2" name="1/2 액자 1"/>
            <p:cNvSpPr/>
            <p:nvPr/>
          </p:nvSpPr>
          <p:spPr>
            <a:xfrm rot="13500000">
              <a:off x="4339098" y="5815680"/>
              <a:ext cx="535752" cy="535752"/>
            </a:xfrm>
            <a:prstGeom prst="halfFrame">
              <a:avLst>
                <a:gd name="adj1" fmla="val 18012"/>
                <a:gd name="adj2" fmla="val 19191"/>
              </a:avLst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5" name="1/2 액자 54"/>
            <p:cNvSpPr/>
            <p:nvPr/>
          </p:nvSpPr>
          <p:spPr>
            <a:xfrm rot="13500000">
              <a:off x="4342210" y="7054316"/>
              <a:ext cx="535752" cy="535752"/>
            </a:xfrm>
            <a:prstGeom prst="halfFrame">
              <a:avLst>
                <a:gd name="adj1" fmla="val 18012"/>
                <a:gd name="adj2" fmla="val 19191"/>
              </a:avLst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6" name="1/2 액자 55"/>
            <p:cNvSpPr/>
            <p:nvPr/>
          </p:nvSpPr>
          <p:spPr>
            <a:xfrm rot="13500000">
              <a:off x="4335985" y="8323966"/>
              <a:ext cx="535752" cy="535752"/>
            </a:xfrm>
            <a:prstGeom prst="halfFrame">
              <a:avLst>
                <a:gd name="adj1" fmla="val 18012"/>
                <a:gd name="adj2" fmla="val 19191"/>
              </a:avLst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7" name="1/2 액자 56"/>
            <p:cNvSpPr/>
            <p:nvPr/>
          </p:nvSpPr>
          <p:spPr>
            <a:xfrm rot="13500000">
              <a:off x="4358147" y="9638802"/>
              <a:ext cx="535752" cy="535752"/>
            </a:xfrm>
            <a:prstGeom prst="halfFrame">
              <a:avLst>
                <a:gd name="adj1" fmla="val 18012"/>
                <a:gd name="adj2" fmla="val 19191"/>
              </a:avLst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94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직사각형 50"/>
          <p:cNvSpPr/>
          <p:nvPr/>
        </p:nvSpPr>
        <p:spPr>
          <a:xfrm>
            <a:off x="6487956" y="466725"/>
            <a:ext cx="15676335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l">
              <a:lnSpc>
                <a:spcPct val="120000"/>
              </a:lnSpc>
              <a:buAutoNum type="arabicPeriod"/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건강한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관계와 성 단원에서 배운 내용을 떠올리며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나만의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만다라트를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완성해 보세요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186936" y="2807006"/>
            <a:ext cx="3342231" cy="3342230"/>
          </a:xfrm>
          <a:prstGeom prst="rect">
            <a:avLst/>
          </a:prstGeom>
          <a:solidFill>
            <a:srgbClr val="F6E9EF"/>
          </a:solidFill>
          <a:ln w="101600" cap="flat">
            <a:solidFill>
              <a:srgbClr val="FBDCD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10512604" y="2807006"/>
            <a:ext cx="3342231" cy="3342230"/>
          </a:xfrm>
          <a:prstGeom prst="rect">
            <a:avLst/>
          </a:prstGeom>
          <a:solidFill>
            <a:srgbClr val="F6E9EF"/>
          </a:solidFill>
          <a:ln w="101600" cap="flat">
            <a:solidFill>
              <a:srgbClr val="FBDCD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3854834" y="2809117"/>
            <a:ext cx="3342231" cy="3342230"/>
          </a:xfrm>
          <a:prstGeom prst="rect">
            <a:avLst/>
          </a:prstGeom>
          <a:solidFill>
            <a:srgbClr val="F6E9EF"/>
          </a:solidFill>
          <a:ln w="101600" cap="flat">
            <a:solidFill>
              <a:srgbClr val="FBDCD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7186936" y="6147125"/>
            <a:ext cx="3342231" cy="3342230"/>
          </a:xfrm>
          <a:prstGeom prst="rect">
            <a:avLst/>
          </a:prstGeom>
          <a:solidFill>
            <a:srgbClr val="F6E9EF"/>
          </a:solidFill>
          <a:ln w="101600" cap="flat">
            <a:solidFill>
              <a:srgbClr val="FBDCD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0512604" y="6147125"/>
            <a:ext cx="3342231" cy="3342230"/>
          </a:xfrm>
          <a:prstGeom prst="rect">
            <a:avLst/>
          </a:prstGeom>
          <a:solidFill>
            <a:srgbClr val="D588A8"/>
          </a:solidFill>
          <a:ln w="101600" cap="flat">
            <a:solidFill>
              <a:srgbClr val="FBDCD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156195" y="6769748"/>
            <a:ext cx="2055051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소중한</a:t>
            </a:r>
            <a:endParaRPr lang="en-US" altLang="ko-KR" sz="54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생명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3854834" y="6149236"/>
            <a:ext cx="3342231" cy="3342230"/>
          </a:xfrm>
          <a:prstGeom prst="rect">
            <a:avLst/>
          </a:prstGeom>
          <a:solidFill>
            <a:srgbClr val="F6E9EF"/>
          </a:solidFill>
          <a:ln w="101600" cap="flat">
            <a:solidFill>
              <a:srgbClr val="FBDCD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7186936" y="9493578"/>
            <a:ext cx="3342231" cy="3342230"/>
          </a:xfrm>
          <a:prstGeom prst="rect">
            <a:avLst/>
          </a:prstGeom>
          <a:solidFill>
            <a:srgbClr val="F6E9EF"/>
          </a:solidFill>
          <a:ln w="101600" cap="flat">
            <a:solidFill>
              <a:srgbClr val="FBDCD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0512604" y="9493578"/>
            <a:ext cx="3342231" cy="3342230"/>
          </a:xfrm>
          <a:prstGeom prst="rect">
            <a:avLst/>
          </a:prstGeom>
          <a:solidFill>
            <a:srgbClr val="F6E9EF"/>
          </a:solidFill>
          <a:ln w="101600" cap="flat">
            <a:solidFill>
              <a:srgbClr val="FBDCD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3854834" y="9495690"/>
            <a:ext cx="3342231" cy="3342230"/>
          </a:xfrm>
          <a:prstGeom prst="rect">
            <a:avLst/>
          </a:prstGeom>
          <a:solidFill>
            <a:srgbClr val="F6E9EF"/>
          </a:solidFill>
          <a:ln w="101600" cap="flat">
            <a:solidFill>
              <a:srgbClr val="FBDCD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823835" y="3928227"/>
            <a:ext cx="1404231" cy="10997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월경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518868" y="10511479"/>
            <a:ext cx="1404231" cy="10997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태아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74500" y="4212919"/>
            <a:ext cx="1404231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E23264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입덧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E23264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1483559" y="4168293"/>
            <a:ext cx="1404231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E23264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태동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E23264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161693" y="7414530"/>
            <a:ext cx="1404231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E23264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태교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E23264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174499" y="10739448"/>
            <a:ext cx="1404231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E23264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양수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E23264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4780964" y="7279690"/>
            <a:ext cx="1404231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E23264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탯줄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E23264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4403848" y="10734944"/>
            <a:ext cx="2244204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5400" b="1" dirty="0" smtClean="0">
                <a:solidFill>
                  <a:srgbClr val="E2326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5400" b="1" dirty="0" smtClean="0">
                <a:solidFill>
                  <a:srgbClr val="E23264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개월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E23264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27" name="모서리가 둥근 직사각형 26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6" name="그룹 5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64" name="오각형 63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5" name="갈매기형 수장 64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5" name="그룹 4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41" name="오각형 40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" name="갈매기형 수장 2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3" name="직사각형 42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3551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7186936" y="2380281"/>
            <a:ext cx="3342231" cy="3342230"/>
          </a:xfrm>
          <a:prstGeom prst="rect">
            <a:avLst/>
          </a:prstGeom>
          <a:solidFill>
            <a:srgbClr val="ECF4F9"/>
          </a:solidFill>
          <a:ln w="101600" cap="flat">
            <a:solidFill>
              <a:srgbClr val="B2EAFC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10512604" y="2380281"/>
            <a:ext cx="3342231" cy="3342230"/>
          </a:xfrm>
          <a:prstGeom prst="rect">
            <a:avLst/>
          </a:prstGeom>
          <a:solidFill>
            <a:srgbClr val="ECF4F9"/>
          </a:solidFill>
          <a:ln w="101600" cap="flat">
            <a:solidFill>
              <a:srgbClr val="B2EAFC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3854834" y="2382392"/>
            <a:ext cx="3342231" cy="3342230"/>
          </a:xfrm>
          <a:prstGeom prst="rect">
            <a:avLst/>
          </a:prstGeom>
          <a:solidFill>
            <a:srgbClr val="ECF4F9"/>
          </a:solidFill>
          <a:ln w="101600" cap="flat">
            <a:solidFill>
              <a:srgbClr val="B2EAFC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7186936" y="5720400"/>
            <a:ext cx="3342231" cy="3342230"/>
          </a:xfrm>
          <a:prstGeom prst="rect">
            <a:avLst/>
          </a:prstGeom>
          <a:solidFill>
            <a:srgbClr val="ECF4F9"/>
          </a:solidFill>
          <a:ln w="101600" cap="flat">
            <a:solidFill>
              <a:srgbClr val="B2EAFC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0512604" y="5720400"/>
            <a:ext cx="3342231" cy="3342230"/>
          </a:xfrm>
          <a:prstGeom prst="rect">
            <a:avLst/>
          </a:prstGeom>
          <a:solidFill>
            <a:srgbClr val="0F7DBF"/>
          </a:solidFill>
          <a:ln w="101600" cap="flat">
            <a:solidFill>
              <a:srgbClr val="B2EAFC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156196" y="5844426"/>
            <a:ext cx="2055051" cy="3094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사춘기</a:t>
            </a:r>
            <a:endParaRPr lang="en-US" altLang="ko-KR" sz="54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마음의</a:t>
            </a:r>
            <a:endParaRPr kumimoji="0" lang="en-US" altLang="ko-KR" sz="5400" b="1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변화</a:t>
            </a:r>
            <a:endParaRPr kumimoji="0" lang="en-US" altLang="ko-KR" sz="5400" b="1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3854834" y="5722511"/>
            <a:ext cx="3342231" cy="3342230"/>
          </a:xfrm>
          <a:prstGeom prst="rect">
            <a:avLst/>
          </a:prstGeom>
          <a:solidFill>
            <a:srgbClr val="ECF4F9"/>
          </a:solidFill>
          <a:ln w="101600" cap="flat">
            <a:solidFill>
              <a:srgbClr val="B2EAFC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7186936" y="9066853"/>
            <a:ext cx="3342231" cy="3342230"/>
          </a:xfrm>
          <a:prstGeom prst="rect">
            <a:avLst/>
          </a:prstGeom>
          <a:solidFill>
            <a:srgbClr val="ECF4F9"/>
          </a:solidFill>
          <a:ln w="101600" cap="flat">
            <a:solidFill>
              <a:srgbClr val="B2EAFC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0512604" y="9066853"/>
            <a:ext cx="3342231" cy="3342230"/>
          </a:xfrm>
          <a:prstGeom prst="rect">
            <a:avLst/>
          </a:prstGeom>
          <a:solidFill>
            <a:srgbClr val="ECF4F9"/>
          </a:solidFill>
          <a:ln w="101600" cap="flat">
            <a:solidFill>
              <a:srgbClr val="B2EAFC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3854834" y="9068965"/>
            <a:ext cx="3342231" cy="3342230"/>
          </a:xfrm>
          <a:prstGeom prst="rect">
            <a:avLst/>
          </a:prstGeom>
          <a:solidFill>
            <a:srgbClr val="ECF4F9"/>
          </a:solidFill>
          <a:ln w="101600" cap="flat">
            <a:solidFill>
              <a:srgbClr val="B2EAFC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4195976" y="3501502"/>
            <a:ext cx="2705869" cy="10997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성호르몬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752107" y="6344078"/>
            <a:ext cx="2249014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화날 땐</a:t>
            </a:r>
            <a:endParaRPr kumimoji="0" lang="en-US" altLang="ko-KR" sz="5400" b="1" i="0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심호흡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107417" y="2979634"/>
            <a:ext cx="1404231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1DA1EB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2</a:t>
            </a: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1DA1EB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차</a:t>
            </a:r>
            <a:endParaRPr kumimoji="0" lang="en-US" altLang="ko-KR" sz="5400" b="1" i="0" u="none" strike="noStrike" cap="none" spc="0" normalizeH="0" baseline="0" dirty="0" smtClean="0">
              <a:ln>
                <a:noFill/>
              </a:ln>
              <a:solidFill>
                <a:srgbClr val="1DA1EB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1DA1EB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성징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1DA1EB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1557797" y="2992987"/>
            <a:ext cx="1404231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1DA1EB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조절</a:t>
            </a:r>
            <a:endParaRPr kumimoji="0" lang="en-US" altLang="ko-KR" sz="5400" b="1" i="0" u="none" strike="noStrike" cap="none" spc="0" normalizeH="0" baseline="0" dirty="0" smtClean="0">
              <a:ln>
                <a:noFill/>
              </a:ln>
              <a:solidFill>
                <a:srgbClr val="1DA1EB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1DA1EB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능력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1DA1EB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561095" y="9190878"/>
            <a:ext cx="2705869" cy="3094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1DA1EB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이성에게</a:t>
            </a:r>
            <a:endParaRPr kumimoji="0" lang="en-US" altLang="ko-KR" sz="5400" b="1" i="0" u="none" strike="noStrike" cap="none" spc="0" normalizeH="0" baseline="0" dirty="0" smtClean="0">
              <a:ln>
                <a:noFill/>
              </a:ln>
              <a:solidFill>
                <a:srgbClr val="1DA1EB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rgbClr val="1DA1E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관심이</a:t>
            </a:r>
            <a:endParaRPr lang="en-US" altLang="ko-KR" sz="5400" b="1" dirty="0" smtClean="0">
              <a:solidFill>
                <a:srgbClr val="1DA1EB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1DA1EB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생긴다</a:t>
            </a:r>
            <a:r>
              <a: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1DA1EB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.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1DA1EB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1481603" y="10324820"/>
            <a:ext cx="1404231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1DA1EB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고민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1DA1EB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4088557" y="6289654"/>
            <a:ext cx="2899833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rgbClr val="1DA1E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혼자</a:t>
            </a:r>
            <a:endParaRPr lang="en-US" altLang="ko-KR" sz="5400" b="1" dirty="0" smtClean="0">
              <a:solidFill>
                <a:srgbClr val="1DA1EB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1DA1EB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있고 싶다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1DA1EB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4807270" y="10311786"/>
            <a:ext cx="1404231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1DA1EB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공감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1DA1EB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25" name="모서리가 둥근 직사각형 24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31" name="그룹 30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43" name="오각형 42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4" name="갈매기형 수장 43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33" name="그룹 32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39" name="오각형 38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1" name="갈매기형 수장 40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37" name="직사각형 36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3145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7186936" y="2382392"/>
            <a:ext cx="3342231" cy="3342230"/>
          </a:xfrm>
          <a:prstGeom prst="rect">
            <a:avLst/>
          </a:prstGeom>
          <a:solidFill>
            <a:srgbClr val="FCFBEB"/>
          </a:solidFill>
          <a:ln w="101600" cap="flat">
            <a:solidFill>
              <a:srgbClr val="F1C1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10512604" y="2382392"/>
            <a:ext cx="3342231" cy="3342230"/>
          </a:xfrm>
          <a:prstGeom prst="rect">
            <a:avLst/>
          </a:prstGeom>
          <a:solidFill>
            <a:srgbClr val="FCFBEB"/>
          </a:solidFill>
          <a:ln w="101600" cap="flat">
            <a:solidFill>
              <a:srgbClr val="F1C1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3854834" y="2384503"/>
            <a:ext cx="3342231" cy="3342230"/>
          </a:xfrm>
          <a:prstGeom prst="rect">
            <a:avLst/>
          </a:prstGeom>
          <a:solidFill>
            <a:srgbClr val="FCFBEB"/>
          </a:solidFill>
          <a:ln w="101600" cap="flat">
            <a:solidFill>
              <a:srgbClr val="F1C1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7186936" y="5722511"/>
            <a:ext cx="3342231" cy="3342230"/>
          </a:xfrm>
          <a:prstGeom prst="rect">
            <a:avLst/>
          </a:prstGeom>
          <a:solidFill>
            <a:srgbClr val="FCFBEB"/>
          </a:solidFill>
          <a:ln w="101600" cap="flat">
            <a:solidFill>
              <a:srgbClr val="F1C1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0512604" y="5722511"/>
            <a:ext cx="3342231" cy="3342230"/>
          </a:xfrm>
          <a:prstGeom prst="rect">
            <a:avLst/>
          </a:prstGeom>
          <a:solidFill>
            <a:srgbClr val="E2B700"/>
          </a:solidFill>
          <a:ln w="101600" cap="flat">
            <a:solidFill>
              <a:srgbClr val="F1C1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481607" y="6345134"/>
            <a:ext cx="1404231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관계</a:t>
            </a:r>
            <a:endParaRPr lang="en-US" altLang="ko-KR" sz="54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존중</a:t>
            </a:r>
            <a:endParaRPr kumimoji="0" lang="en-US" altLang="ko-KR" sz="5400" b="1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3854834" y="5724622"/>
            <a:ext cx="3342231" cy="3342230"/>
          </a:xfrm>
          <a:prstGeom prst="rect">
            <a:avLst/>
          </a:prstGeom>
          <a:solidFill>
            <a:srgbClr val="FCFBEB"/>
          </a:solidFill>
          <a:ln w="101600" cap="flat">
            <a:solidFill>
              <a:srgbClr val="F1C1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7186936" y="9068964"/>
            <a:ext cx="3342231" cy="3342230"/>
          </a:xfrm>
          <a:prstGeom prst="rect">
            <a:avLst/>
          </a:prstGeom>
          <a:solidFill>
            <a:srgbClr val="FCFBEB"/>
          </a:solidFill>
          <a:ln w="101600" cap="flat">
            <a:solidFill>
              <a:srgbClr val="F1C1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0512604" y="9068964"/>
            <a:ext cx="3342231" cy="3342230"/>
          </a:xfrm>
          <a:prstGeom prst="rect">
            <a:avLst/>
          </a:prstGeom>
          <a:solidFill>
            <a:srgbClr val="FCFBEB"/>
          </a:solidFill>
          <a:ln w="101600" cap="flat">
            <a:solidFill>
              <a:srgbClr val="F1C1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3854834" y="9071076"/>
            <a:ext cx="3342231" cy="3342230"/>
          </a:xfrm>
          <a:prstGeom prst="rect">
            <a:avLst/>
          </a:prstGeom>
          <a:solidFill>
            <a:srgbClr val="FCFBEB"/>
          </a:solidFill>
          <a:ln w="101600" cap="flat">
            <a:solidFill>
              <a:srgbClr val="F1C1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519296" y="3392867"/>
            <a:ext cx="1404231" cy="10997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결혼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156193" y="9788538"/>
            <a:ext cx="2055051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동등한</a:t>
            </a:r>
            <a:endParaRPr kumimoji="0" lang="en-US" altLang="ko-KR" sz="5400" b="1" i="0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기회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82274" y="2999911"/>
            <a:ext cx="1404231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C0A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이성</a:t>
            </a:r>
            <a:endParaRPr kumimoji="0" lang="en-US" altLang="ko-KR" sz="5400" b="1" i="0" u="none" strike="noStrike" cap="none" spc="0" normalizeH="0" baseline="0" dirty="0" smtClean="0">
              <a:ln>
                <a:noFill/>
              </a:ln>
              <a:solidFill>
                <a:srgbClr val="C0A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C0A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친구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C0A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131567" y="6969437"/>
            <a:ext cx="1404231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C0A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경청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C0A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196222" y="10194951"/>
            <a:ext cx="1404231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C0A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가정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C0A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844964" y="3486431"/>
            <a:ext cx="1404231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C0A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예절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C0A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132883" y="6402822"/>
            <a:ext cx="2899833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rgbClr val="C0A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 메시지</a:t>
            </a:r>
            <a:endParaRPr lang="en-US" altLang="ko-KR" sz="5400" b="1" dirty="0" smtClean="0">
              <a:solidFill>
                <a:srgbClr val="C0A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err="1" smtClean="0">
                <a:ln>
                  <a:noFill/>
                </a:ln>
                <a:solidFill>
                  <a:srgbClr val="C0A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전달법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C0A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880684" y="9696814"/>
            <a:ext cx="1404231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C0A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혼인</a:t>
            </a:r>
            <a:endParaRPr kumimoji="0" lang="en-US" altLang="ko-KR" sz="5400" b="1" i="0" u="none" strike="noStrike" cap="none" spc="0" normalizeH="0" baseline="0" dirty="0" smtClean="0">
              <a:ln>
                <a:noFill/>
              </a:ln>
              <a:solidFill>
                <a:srgbClr val="C0A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C0A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신고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C0A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25" name="모서리가 둥근 직사각형 24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31" name="그룹 30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43" name="오각형 42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5" name="갈매기형 수장 44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33" name="그룹 32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39" name="오각형 38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1" name="갈매기형 수장 40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37" name="직사각형 36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80834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7186936" y="2382392"/>
            <a:ext cx="3342231" cy="3342230"/>
          </a:xfrm>
          <a:prstGeom prst="rect">
            <a:avLst/>
          </a:prstGeom>
          <a:solidFill>
            <a:srgbClr val="F0F5E0"/>
          </a:solidFill>
          <a:ln w="101600" cap="flat">
            <a:solidFill>
              <a:srgbClr val="79B96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10512604" y="2382392"/>
            <a:ext cx="3342231" cy="3342230"/>
          </a:xfrm>
          <a:prstGeom prst="rect">
            <a:avLst/>
          </a:prstGeom>
          <a:solidFill>
            <a:srgbClr val="F0F5E0"/>
          </a:solidFill>
          <a:ln w="101600" cap="flat">
            <a:solidFill>
              <a:srgbClr val="79B96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3854834" y="2384503"/>
            <a:ext cx="3342231" cy="3342230"/>
          </a:xfrm>
          <a:prstGeom prst="rect">
            <a:avLst/>
          </a:prstGeom>
          <a:solidFill>
            <a:srgbClr val="F0F5E0"/>
          </a:solidFill>
          <a:ln w="101600" cap="flat">
            <a:solidFill>
              <a:srgbClr val="79B96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7186936" y="5722511"/>
            <a:ext cx="3342231" cy="3342230"/>
          </a:xfrm>
          <a:prstGeom prst="rect">
            <a:avLst/>
          </a:prstGeom>
          <a:solidFill>
            <a:srgbClr val="F0F5E0"/>
          </a:solidFill>
          <a:ln w="101600" cap="flat">
            <a:solidFill>
              <a:srgbClr val="79B96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0512604" y="5722511"/>
            <a:ext cx="3342231" cy="3342230"/>
          </a:xfrm>
          <a:prstGeom prst="rect">
            <a:avLst/>
          </a:prstGeom>
          <a:solidFill>
            <a:srgbClr val="63A94D"/>
          </a:solidFill>
          <a:ln w="101600" cap="flat">
            <a:solidFill>
              <a:srgbClr val="79B96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059216" y="6345134"/>
            <a:ext cx="2249014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올바른</a:t>
            </a:r>
            <a:endParaRPr lang="en-US" altLang="ko-KR" sz="54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성 문화</a:t>
            </a:r>
            <a:endParaRPr kumimoji="0" lang="en-US" altLang="ko-KR" sz="5400" b="1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3854834" y="5724622"/>
            <a:ext cx="3342231" cy="3342230"/>
          </a:xfrm>
          <a:prstGeom prst="rect">
            <a:avLst/>
          </a:prstGeom>
          <a:solidFill>
            <a:srgbClr val="F0F5E0"/>
          </a:solidFill>
          <a:ln w="101600" cap="flat">
            <a:solidFill>
              <a:srgbClr val="79B96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7186936" y="9068964"/>
            <a:ext cx="3342231" cy="3342230"/>
          </a:xfrm>
          <a:prstGeom prst="rect">
            <a:avLst/>
          </a:prstGeom>
          <a:solidFill>
            <a:srgbClr val="F0F5E0"/>
          </a:solidFill>
          <a:ln w="101600" cap="flat">
            <a:solidFill>
              <a:srgbClr val="79B96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0512604" y="9068964"/>
            <a:ext cx="3342231" cy="3342230"/>
          </a:xfrm>
          <a:prstGeom prst="rect">
            <a:avLst/>
          </a:prstGeom>
          <a:solidFill>
            <a:srgbClr val="F0F5E0"/>
          </a:solidFill>
          <a:ln w="101600" cap="flat">
            <a:solidFill>
              <a:srgbClr val="79B96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3854834" y="9071076"/>
            <a:ext cx="3342231" cy="3342230"/>
          </a:xfrm>
          <a:prstGeom prst="rect">
            <a:avLst/>
          </a:prstGeom>
          <a:solidFill>
            <a:srgbClr val="F0F5E0"/>
          </a:solidFill>
          <a:ln w="101600" cap="flat">
            <a:solidFill>
              <a:srgbClr val="79B96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759937" y="6345134"/>
            <a:ext cx="2055051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디지털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미디어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230723" y="5865002"/>
            <a:ext cx="2590454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다른</a:t>
            </a:r>
            <a:endParaRPr lang="en-US" altLang="ko-KR" sz="48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사람에게</a:t>
            </a:r>
            <a:endParaRPr lang="en-US" altLang="ko-KR" sz="48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48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개인 정보</a:t>
            </a:r>
            <a:endParaRPr lang="en-US" altLang="ko-KR" sz="48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48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주지 않기</a:t>
            </a:r>
            <a:endParaRPr kumimoji="0" lang="ko-KR" altLang="en-US" sz="4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766105" y="2895648"/>
            <a:ext cx="2055051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63A94D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또래</a:t>
            </a:r>
            <a:endParaRPr kumimoji="0" lang="en-US" altLang="ko-KR" sz="5400" b="1" i="0" u="none" strike="noStrike" cap="none" spc="0" normalizeH="0" baseline="0" dirty="0" smtClean="0">
              <a:ln>
                <a:noFill/>
              </a:ln>
              <a:solidFill>
                <a:srgbClr val="63A94D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rgbClr val="63A94D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성폭력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63A94D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1054739" y="2881417"/>
            <a:ext cx="2055051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63A94D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성</a:t>
            </a:r>
            <a:endParaRPr kumimoji="0" lang="en-US" altLang="ko-KR" sz="5400" b="1" i="0" u="none" strike="noStrike" cap="none" spc="0" normalizeH="0" baseline="0" dirty="0" smtClean="0">
              <a:ln>
                <a:noFill/>
              </a:ln>
              <a:solidFill>
                <a:srgbClr val="63A94D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63A94D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상품화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63A94D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4515669" y="2895648"/>
            <a:ext cx="2055051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63A94D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영상물</a:t>
            </a:r>
            <a:endParaRPr kumimoji="0" lang="en-US" altLang="ko-KR" sz="5400" b="1" i="0" u="none" strike="noStrike" cap="none" spc="0" normalizeH="0" baseline="0" dirty="0" smtClean="0">
              <a:ln>
                <a:noFill/>
              </a:ln>
              <a:solidFill>
                <a:srgbClr val="63A94D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rgbClr val="63A94D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등급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63A94D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784349" y="9691587"/>
            <a:ext cx="2055051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solidFill>
                  <a:srgbClr val="63A94D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온라인</a:t>
            </a:r>
            <a:endParaRPr lang="en-US" altLang="ko-KR" sz="5400" b="1" dirty="0" smtClean="0">
              <a:solidFill>
                <a:srgbClr val="63A94D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err="1" smtClean="0">
                <a:solidFill>
                  <a:srgbClr val="63A94D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그루밍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63A94D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052040" y="9221938"/>
            <a:ext cx="2982308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4800" b="1" i="0" u="none" strike="noStrike" cap="none" spc="0" normalizeH="0" baseline="0" dirty="0" smtClean="0">
                <a:ln>
                  <a:noFill/>
                </a:ln>
                <a:solidFill>
                  <a:srgbClr val="63A94D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상대방이 </a:t>
            </a:r>
            <a:r>
              <a:rPr lang="ko-KR" altLang="en-US" sz="4800" b="1" dirty="0" smtClean="0">
                <a:solidFill>
                  <a:srgbClr val="63A94D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싫어하면</a:t>
            </a:r>
            <a:endParaRPr lang="en-US" altLang="ko-KR" sz="4800" b="1" dirty="0" smtClean="0">
              <a:solidFill>
                <a:srgbClr val="63A94D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marR="0" indent="0" algn="ctr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4800" b="1" i="0" u="none" strike="noStrike" cap="none" spc="0" normalizeH="0" baseline="0" dirty="0" smtClean="0">
                <a:ln>
                  <a:noFill/>
                </a:ln>
                <a:solidFill>
                  <a:srgbClr val="63A94D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즉시</a:t>
            </a:r>
            <a:r>
              <a:rPr kumimoji="0" lang="ko-KR" altLang="en-US" sz="4800" b="1" i="0" u="none" strike="noStrike" cap="none" spc="0" normalizeH="0" dirty="0" smtClean="0">
                <a:ln>
                  <a:noFill/>
                </a:ln>
                <a:solidFill>
                  <a:srgbClr val="63A94D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 </a:t>
            </a:r>
            <a:r>
              <a:rPr kumimoji="0" lang="ko-KR" altLang="en-US" sz="4800" b="1" i="0" u="none" strike="noStrike" cap="none" spc="0" normalizeH="0" baseline="0" dirty="0" smtClean="0">
                <a:ln>
                  <a:noFill/>
                </a:ln>
                <a:solidFill>
                  <a:srgbClr val="63A94D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멈추기</a:t>
            </a:r>
            <a:endParaRPr kumimoji="0" lang="ko-KR" altLang="en-US" sz="4800" b="1" i="0" u="none" strike="noStrike" cap="none" spc="0" normalizeH="0" baseline="0" dirty="0">
              <a:ln>
                <a:noFill/>
              </a:ln>
              <a:solidFill>
                <a:srgbClr val="63A94D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156193" y="10272236"/>
            <a:ext cx="2055051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63A94D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성범죄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63A94D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25" name="모서리가 둥근 직사각형 24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31" name="그룹 30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43" name="오각형 42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4" name="갈매기형 수장 43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33" name="그룹 32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39" name="오각형 38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1" name="갈매기형 수장 40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37" name="직사각형 36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8908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19571176" y="4030752"/>
            <a:ext cx="1684234" cy="937492"/>
            <a:chOff x="16532565" y="4039262"/>
            <a:chExt cx="1741714" cy="969487"/>
          </a:xfrm>
        </p:grpSpPr>
        <p:sp>
          <p:nvSpPr>
            <p:cNvPr id="7" name="타원 6"/>
            <p:cNvSpPr/>
            <p:nvPr/>
          </p:nvSpPr>
          <p:spPr>
            <a:xfrm>
              <a:off x="16532565" y="4039262"/>
              <a:ext cx="1741714" cy="969487"/>
            </a:xfrm>
            <a:prstGeom prst="ellipse">
              <a:avLst/>
            </a:prstGeom>
            <a:solidFill>
              <a:srgbClr val="AACE3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894468" y="4195710"/>
              <a:ext cx="1017907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4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YES</a:t>
              </a:r>
              <a:endParaRPr kumimoji="0" lang="ko-KR" alt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21371708" y="4030752"/>
            <a:ext cx="1684234" cy="937492"/>
            <a:chOff x="16532565" y="4039262"/>
            <a:chExt cx="1741714" cy="969487"/>
          </a:xfrm>
        </p:grpSpPr>
        <p:sp>
          <p:nvSpPr>
            <p:cNvPr id="39" name="타원 38"/>
            <p:cNvSpPr/>
            <p:nvPr/>
          </p:nvSpPr>
          <p:spPr>
            <a:xfrm>
              <a:off x="16532565" y="4039262"/>
              <a:ext cx="1741714" cy="969487"/>
            </a:xfrm>
            <a:prstGeom prst="ellipse">
              <a:avLst/>
            </a:prstGeom>
            <a:solidFill>
              <a:srgbClr val="F8B60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6963397" y="4195710"/>
              <a:ext cx="880049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4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NO</a:t>
              </a:r>
              <a:endParaRPr kumimoji="0" lang="ko-KR" alt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832233" y="5204507"/>
          <a:ext cx="22223709" cy="72786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465">
                  <a:extLst>
                    <a:ext uri="{9D8B030D-6E8A-4147-A177-3AD203B41FA5}">
                      <a16:colId xmlns:a16="http://schemas.microsoft.com/office/drawing/2014/main" val="4010960312"/>
                    </a:ext>
                  </a:extLst>
                </a:gridCol>
                <a:gridCol w="1773887">
                  <a:extLst>
                    <a:ext uri="{9D8B030D-6E8A-4147-A177-3AD203B41FA5}">
                      <a16:colId xmlns:a16="http://schemas.microsoft.com/office/drawing/2014/main" val="3436518736"/>
                    </a:ext>
                  </a:extLst>
                </a:gridCol>
                <a:gridCol w="1737357">
                  <a:extLst>
                    <a:ext uri="{9D8B030D-6E8A-4147-A177-3AD203B41FA5}">
                      <a16:colId xmlns:a16="http://schemas.microsoft.com/office/drawing/2014/main" val="1333611978"/>
                    </a:ext>
                  </a:extLst>
                </a:gridCol>
              </a:tblGrid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나는 온라인 상에 내 얼굴, 이름 등의 정보를 올린 경험이 없다.</a:t>
                      </a:r>
                    </a:p>
                  </a:txBody>
                  <a:tcPr marL="36000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BEE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144497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나는 친구와 함께 찍은 사진을 온라인에 올릴 때 반드시 친구의 동의를 구한다.</a:t>
                      </a:r>
                    </a:p>
                  </a:txBody>
                  <a:tcPr marL="36000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BEE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085512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내 핸드폰은 사진에 위치 정보가 자동으로 저장되지 않도록 설정해 두었다.</a:t>
                      </a:r>
                    </a:p>
                  </a:txBody>
                  <a:tcPr marL="36000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BEE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498425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나는 온라인 사이트를 이용할 때 안전한 비밀번호를 설정하여 사용한다.</a:t>
                      </a:r>
                    </a:p>
                  </a:txBody>
                  <a:tcPr marL="36000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BEE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668378"/>
                  </a:ext>
                </a:extLst>
              </a:tr>
            </a:tbl>
          </a:graphicData>
        </a:graphic>
      </p:graphicFrame>
      <p:sp>
        <p:nvSpPr>
          <p:cNvPr id="14" name="타원 13"/>
          <p:cNvSpPr/>
          <p:nvPr/>
        </p:nvSpPr>
        <p:spPr>
          <a:xfrm>
            <a:off x="19921135" y="5324673"/>
            <a:ext cx="984314" cy="587829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7" name="타원 66"/>
          <p:cNvSpPr/>
          <p:nvPr/>
        </p:nvSpPr>
        <p:spPr>
          <a:xfrm>
            <a:off x="19921135" y="6875256"/>
            <a:ext cx="984314" cy="587829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8" name="타원 67"/>
          <p:cNvSpPr/>
          <p:nvPr/>
        </p:nvSpPr>
        <p:spPr>
          <a:xfrm>
            <a:off x="19921135" y="9100598"/>
            <a:ext cx="984314" cy="587829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9" name="타원 68"/>
          <p:cNvSpPr/>
          <p:nvPr/>
        </p:nvSpPr>
        <p:spPr>
          <a:xfrm>
            <a:off x="19921135" y="11231652"/>
            <a:ext cx="984314" cy="587829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64" name="그룹 63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65" name="모서리가 둥근 직사각형 64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311368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실천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70" name="그룹 69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71" name="그룹 70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76" name="오각형 75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77" name="갈매기형 수장 76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72" name="그룹 71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74" name="오각형 73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75" name="갈매기형 수장 74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73" name="직사각형 72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sp>
        <p:nvSpPr>
          <p:cNvPr id="78" name="직사각형 77"/>
          <p:cNvSpPr/>
          <p:nvPr/>
        </p:nvSpPr>
        <p:spPr>
          <a:xfrm>
            <a:off x="6487956" y="466725"/>
            <a:ext cx="1567633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개인과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관련된 사소한 정보도 범죄에 이용될 수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있습니다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나의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개인 정보 보호 수준을 점검해보고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개인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정보 보호를 실천합시다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18794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19571176" y="1256657"/>
            <a:ext cx="1684234" cy="937492"/>
            <a:chOff x="16532565" y="4039262"/>
            <a:chExt cx="1741714" cy="969487"/>
          </a:xfrm>
        </p:grpSpPr>
        <p:sp>
          <p:nvSpPr>
            <p:cNvPr id="7" name="타원 6"/>
            <p:cNvSpPr/>
            <p:nvPr/>
          </p:nvSpPr>
          <p:spPr>
            <a:xfrm>
              <a:off x="16532565" y="4039262"/>
              <a:ext cx="1741714" cy="969487"/>
            </a:xfrm>
            <a:prstGeom prst="ellipse">
              <a:avLst/>
            </a:prstGeom>
            <a:solidFill>
              <a:srgbClr val="AACE3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894468" y="4195710"/>
              <a:ext cx="1017907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4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YES</a:t>
              </a:r>
              <a:endParaRPr kumimoji="0" lang="ko-KR" alt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21371708" y="1256657"/>
            <a:ext cx="1684234" cy="937492"/>
            <a:chOff x="16532565" y="4039262"/>
            <a:chExt cx="1741714" cy="969487"/>
          </a:xfrm>
        </p:grpSpPr>
        <p:sp>
          <p:nvSpPr>
            <p:cNvPr id="39" name="타원 38"/>
            <p:cNvSpPr/>
            <p:nvPr/>
          </p:nvSpPr>
          <p:spPr>
            <a:xfrm>
              <a:off x="16532565" y="4039262"/>
              <a:ext cx="1741714" cy="969487"/>
            </a:xfrm>
            <a:prstGeom prst="ellipse">
              <a:avLst/>
            </a:prstGeom>
            <a:solidFill>
              <a:srgbClr val="F8B60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6963397" y="4195710"/>
              <a:ext cx="880049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4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NO</a:t>
              </a:r>
              <a:endParaRPr kumimoji="0" lang="ko-KR" alt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832233" y="2430412"/>
          <a:ext cx="22223709" cy="94366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465">
                  <a:extLst>
                    <a:ext uri="{9D8B030D-6E8A-4147-A177-3AD203B41FA5}">
                      <a16:colId xmlns:a16="http://schemas.microsoft.com/office/drawing/2014/main" val="4010960312"/>
                    </a:ext>
                  </a:extLst>
                </a:gridCol>
                <a:gridCol w="1773887">
                  <a:extLst>
                    <a:ext uri="{9D8B030D-6E8A-4147-A177-3AD203B41FA5}">
                      <a16:colId xmlns:a16="http://schemas.microsoft.com/office/drawing/2014/main" val="3436518736"/>
                    </a:ext>
                  </a:extLst>
                </a:gridCol>
                <a:gridCol w="1737357">
                  <a:extLst>
                    <a:ext uri="{9D8B030D-6E8A-4147-A177-3AD203B41FA5}">
                      <a16:colId xmlns:a16="http://schemas.microsoft.com/office/drawing/2014/main" val="1333611978"/>
                    </a:ext>
                  </a:extLst>
                </a:gridCol>
              </a:tblGrid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나는 온라인에서 모르는 사람과 대화하는 것을 조심한다.</a:t>
                      </a:r>
                    </a:p>
                  </a:txBody>
                  <a:tcPr marL="36000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BEE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67571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나는 인터넷 사이트 회원가입을 할 때 부모님의 확인과 동의를 받은 후 이용한다.</a:t>
                      </a:r>
                    </a:p>
                  </a:txBody>
                  <a:tcPr marL="36000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BEE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573344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나는 ‘개인 정보 수집 이용 활용 </a:t>
                      </a:r>
                      <a:r>
                        <a:rPr lang="ko-KR" altLang="en-US" sz="540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동의서’가</a:t>
                      </a: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무엇인지 알고 있다.</a:t>
                      </a:r>
                    </a:p>
                  </a:txBody>
                  <a:tcPr marL="36000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BEE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905962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나는 학교 컴퓨터나 </a:t>
                      </a:r>
                      <a:r>
                        <a:rPr lang="ko-KR" altLang="en-US" sz="540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피시방</a:t>
                      </a: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등 여러 사람이 사용하는 컴퓨터를 사용 완료 후 로그아웃을 한다.</a:t>
                      </a:r>
                    </a:p>
                  </a:txBody>
                  <a:tcPr marL="36000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BEE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543820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내가 작성했던 게시물을 주기적으로 확인하고 삭제한다.</a:t>
                      </a:r>
                    </a:p>
                  </a:txBody>
                  <a:tcPr marL="36000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BEE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51487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내 개인 정보와 관련하여 문제가 생겼을 때 어디에 도움을 요청해야 하는지 알고 있다.</a:t>
                      </a:r>
                    </a:p>
                  </a:txBody>
                  <a:tcPr marL="360000"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BEE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432975"/>
                  </a:ext>
                </a:extLst>
              </a:tr>
            </a:tbl>
          </a:graphicData>
        </a:graphic>
      </p:graphicFrame>
      <p:sp>
        <p:nvSpPr>
          <p:cNvPr id="70" name="타원 69"/>
          <p:cNvSpPr/>
          <p:nvPr/>
        </p:nvSpPr>
        <p:spPr>
          <a:xfrm>
            <a:off x="21655014" y="2590187"/>
            <a:ext cx="984314" cy="587829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71" name="타원 70"/>
          <p:cNvSpPr/>
          <p:nvPr/>
        </p:nvSpPr>
        <p:spPr>
          <a:xfrm>
            <a:off x="21655014" y="4107415"/>
            <a:ext cx="984314" cy="587829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72" name="타원 71"/>
          <p:cNvSpPr/>
          <p:nvPr/>
        </p:nvSpPr>
        <p:spPr>
          <a:xfrm>
            <a:off x="19921135" y="5788654"/>
            <a:ext cx="984314" cy="587829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19921135" y="7369804"/>
            <a:ext cx="984314" cy="587829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19921135" y="8830939"/>
            <a:ext cx="984314" cy="587829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19921135" y="10292074"/>
            <a:ext cx="984314" cy="587829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17" name="그룹 16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22" name="오각형 21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3" name="갈매기형 수장 22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18" name="그룹 17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20" name="오각형 19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갈매기형 수장 20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9" name="직사각형 18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72710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직사각형 52"/>
          <p:cNvSpPr/>
          <p:nvPr/>
        </p:nvSpPr>
        <p:spPr>
          <a:xfrm>
            <a:off x="1638268" y="1821568"/>
            <a:ext cx="177104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➋ 부모님께서 나의 탄생을 위해 하셨던 일을 생각해 보고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빈칸을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채워 보세요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4" name="모서리가 둥근 직사각형 83"/>
          <p:cNvSpPr/>
          <p:nvPr/>
        </p:nvSpPr>
        <p:spPr>
          <a:xfrm>
            <a:off x="1802029" y="5051956"/>
            <a:ext cx="20779943" cy="6117453"/>
          </a:xfrm>
          <a:prstGeom prst="roundRect">
            <a:avLst>
              <a:gd name="adj" fmla="val 4727"/>
            </a:avLst>
          </a:prstGeom>
          <a:solidFill>
            <a:schemeClr val="bg1"/>
          </a:solidFill>
          <a:ln>
            <a:solidFill>
              <a:srgbClr val="F9C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/>
          <p:cNvSpPr/>
          <p:nvPr/>
        </p:nvSpPr>
        <p:spPr>
          <a:xfrm>
            <a:off x="8634120" y="5234820"/>
            <a:ext cx="303811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 smtClean="0">
                <a:solidFill>
                  <a:srgbClr val="FF99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엄마는</a:t>
            </a:r>
            <a:endParaRPr lang="ko-KR" altLang="en-US" sz="5400" b="1" dirty="0">
              <a:solidFill>
                <a:srgbClr val="FF9933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8634120" y="8194515"/>
            <a:ext cx="228825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아빠는</a:t>
            </a:r>
            <a:endParaRPr lang="ko-KR" altLang="en-US" sz="54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634120" y="6518368"/>
            <a:ext cx="10932801" cy="1193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속이 울렁거려서 자주 누워 있었어요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8613238" y="9356396"/>
            <a:ext cx="10929562" cy="1193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엄마가 먹고 싶은 음식을 구해줬어요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44" name="직선 연결선 43"/>
          <p:cNvCxnSpPr>
            <a:stCxn id="51" idx="3"/>
          </p:cNvCxnSpPr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부모님께 감사 편지 쓰기"/>
          <p:cNvSpPr txBox="1"/>
          <p:nvPr/>
        </p:nvSpPr>
        <p:spPr>
          <a:xfrm>
            <a:off x="4581101" y="685171"/>
            <a:ext cx="13816627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내가 태아였을 때 부모님께서 하신 일 알아보기</a:t>
            </a:r>
            <a:r>
              <a:rPr lang="ko-KR" altLang="en-US" sz="5500" dirty="0" smtClean="0">
                <a:solidFill>
                  <a:srgbClr val="59BAC8"/>
                </a:solidFill>
              </a:rPr>
              <a:t> </a:t>
            </a:r>
            <a:endParaRPr lang="ko-KR" altLang="en-US" sz="5500" dirty="0">
              <a:solidFill>
                <a:srgbClr val="59BAC8"/>
              </a:solidFill>
            </a:endParaRPr>
          </a:p>
          <a:p>
            <a:pPr>
              <a:lnSpc>
                <a:spcPct val="100000"/>
              </a:lnSpc>
            </a:pPr>
            <a:endParaRPr sz="5500" dirty="0"/>
          </a:p>
        </p:txBody>
      </p:sp>
      <p:grpSp>
        <p:nvGrpSpPr>
          <p:cNvPr id="50" name="그룹 49"/>
          <p:cNvGrpSpPr/>
          <p:nvPr/>
        </p:nvGrpSpPr>
        <p:grpSpPr>
          <a:xfrm>
            <a:off x="1393167" y="482985"/>
            <a:ext cx="2888301" cy="1391951"/>
            <a:chOff x="1672310" y="3629190"/>
            <a:chExt cx="2888301" cy="1391951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2" name="직사각형 51"/>
            <p:cNvSpPr/>
            <p:nvPr/>
          </p:nvSpPr>
          <p:spPr>
            <a:xfrm>
              <a:off x="3644768" y="4030581"/>
              <a:ext cx="37382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pic>
        <p:nvPicPr>
          <p:cNvPr id="55" name="그림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825" y="5403702"/>
            <a:ext cx="5381080" cy="55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182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표 18"/>
          <p:cNvGraphicFramePr>
            <a:graphicFrameLocks noGrp="1"/>
          </p:cNvGraphicFramePr>
          <p:nvPr>
            <p:extLst/>
          </p:nvPr>
        </p:nvGraphicFramePr>
        <p:xfrm>
          <a:off x="832233" y="4389015"/>
          <a:ext cx="22223709" cy="8449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465">
                  <a:extLst>
                    <a:ext uri="{9D8B030D-6E8A-4147-A177-3AD203B41FA5}">
                      <a16:colId xmlns:a16="http://schemas.microsoft.com/office/drawing/2014/main" val="4010960312"/>
                    </a:ext>
                  </a:extLst>
                </a:gridCol>
                <a:gridCol w="3511244">
                  <a:extLst>
                    <a:ext uri="{9D8B030D-6E8A-4147-A177-3AD203B41FA5}">
                      <a16:colId xmlns:a16="http://schemas.microsoft.com/office/drawing/2014/main" val="3436518736"/>
                    </a:ext>
                  </a:extLst>
                </a:gridCol>
              </a:tblGrid>
              <a:tr h="924466"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평가 항목</a:t>
                      </a: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9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평가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9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144497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탄생의 의미와 생명의 소중함을 알 수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085512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사춘기 몸과 마음의 변화와 대처 방법을 알고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, </a:t>
                      </a: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스스로 건강하게 관리할 수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498425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성역할 고정 관념을 알고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, </a:t>
                      </a: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일상생활에서 양성평등을 실천할 수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 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668378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디지털 매체를 안전하게 이용할 수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67571"/>
                  </a:ext>
                </a:extLst>
              </a:tr>
              <a:tr h="92446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온라인 </a:t>
                      </a:r>
                      <a:r>
                        <a:rPr lang="ko-KR" altLang="en-US" sz="5400" b="1" i="0" u="none" strike="noStrike" cap="none" spc="0" baseline="0" dirty="0" err="1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그루밍</a:t>
                      </a: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 성범죄의 위험에 대처할 수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573344"/>
                  </a:ext>
                </a:extLst>
              </a:tr>
            </a:tbl>
          </a:graphicData>
        </a:graphic>
      </p:graphicFrame>
      <p:grpSp>
        <p:nvGrpSpPr>
          <p:cNvPr id="26" name="그룹 25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27" name="모서리가 둥근 직사각형 26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CF338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11368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평가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30" name="그룹 29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35" name="오각형 34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6" name="갈매기형 수장 35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31" name="그룹 30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33" name="오각형 32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4" name="갈매기형 수장 33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32" name="직사각형 31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sp>
        <p:nvSpPr>
          <p:cNvPr id="37" name="직사각형 36"/>
          <p:cNvSpPr/>
          <p:nvPr/>
        </p:nvSpPr>
        <p:spPr>
          <a:xfrm>
            <a:off x="6487956" y="466725"/>
            <a:ext cx="15676335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건강한 관계와 성 단원을 배운 뒤 내가 얼마나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변화했는지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평가해 보세요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27852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직사각형 52"/>
          <p:cNvSpPr/>
          <p:nvPr/>
        </p:nvSpPr>
        <p:spPr>
          <a:xfrm>
            <a:off x="1638268" y="1821568"/>
            <a:ext cx="177104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➋ 부모님께서 나의 탄생을 위해 하셨던 일을 생각해 보고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빈칸을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채워 보세요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4" name="모서리가 둥근 직사각형 83"/>
          <p:cNvSpPr/>
          <p:nvPr/>
        </p:nvSpPr>
        <p:spPr>
          <a:xfrm>
            <a:off x="1802029" y="5051955"/>
            <a:ext cx="20779943" cy="7216225"/>
          </a:xfrm>
          <a:prstGeom prst="roundRect">
            <a:avLst>
              <a:gd name="adj" fmla="val 4727"/>
            </a:avLst>
          </a:prstGeom>
          <a:solidFill>
            <a:schemeClr val="bg1"/>
          </a:solidFill>
          <a:ln>
            <a:solidFill>
              <a:srgbClr val="F9C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직사각형 88"/>
          <p:cNvSpPr/>
          <p:nvPr/>
        </p:nvSpPr>
        <p:spPr>
          <a:xfrm>
            <a:off x="8634120" y="5234820"/>
            <a:ext cx="303811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 smtClean="0">
                <a:solidFill>
                  <a:srgbClr val="FF99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엄마는</a:t>
            </a:r>
            <a:endParaRPr lang="ko-KR" altLang="en-US" sz="5400" b="1" dirty="0">
              <a:solidFill>
                <a:srgbClr val="FF9933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8634120" y="8508771"/>
            <a:ext cx="228825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아빠는</a:t>
            </a:r>
            <a:endParaRPr lang="ko-KR" altLang="en-US" sz="54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634120" y="6518368"/>
            <a:ext cx="12885259" cy="1193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태아가 움직이는 것을 느끼고 </a:t>
            </a:r>
            <a:r>
              <a:rPr lang="ko-KR" altLang="en-US" sz="54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신기해했어요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8613238" y="9919147"/>
            <a:ext cx="1373469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엄마 배를 만지며 아기의 움직임을 기다렸어요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44" name="직선 연결선 43"/>
          <p:cNvCxnSpPr>
            <a:stCxn id="51" idx="3"/>
          </p:cNvCxnSpPr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부모님께 감사 편지 쓰기"/>
          <p:cNvSpPr txBox="1"/>
          <p:nvPr/>
        </p:nvSpPr>
        <p:spPr>
          <a:xfrm>
            <a:off x="4581101" y="685171"/>
            <a:ext cx="13816627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내가 태아였을 때 부모님께서 하신 일 알아보기</a:t>
            </a:r>
            <a:r>
              <a:rPr lang="ko-KR" altLang="en-US" sz="5500" dirty="0" smtClean="0">
                <a:solidFill>
                  <a:srgbClr val="59BAC8"/>
                </a:solidFill>
              </a:rPr>
              <a:t> </a:t>
            </a:r>
            <a:endParaRPr lang="ko-KR" altLang="en-US" sz="5500" dirty="0">
              <a:solidFill>
                <a:srgbClr val="59BAC8"/>
              </a:solidFill>
            </a:endParaRPr>
          </a:p>
          <a:p>
            <a:pPr>
              <a:lnSpc>
                <a:spcPct val="100000"/>
              </a:lnSpc>
            </a:pPr>
            <a:endParaRPr sz="5500" dirty="0"/>
          </a:p>
        </p:txBody>
      </p:sp>
      <p:grpSp>
        <p:nvGrpSpPr>
          <p:cNvPr id="50" name="그룹 49"/>
          <p:cNvGrpSpPr/>
          <p:nvPr/>
        </p:nvGrpSpPr>
        <p:grpSpPr>
          <a:xfrm>
            <a:off x="1393167" y="482985"/>
            <a:ext cx="2888301" cy="1391951"/>
            <a:chOff x="1672310" y="3629190"/>
            <a:chExt cx="2888301" cy="1391951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2" name="직사각형 51"/>
            <p:cNvSpPr/>
            <p:nvPr/>
          </p:nvSpPr>
          <p:spPr>
            <a:xfrm>
              <a:off x="3644768" y="4030581"/>
              <a:ext cx="37382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pic>
        <p:nvPicPr>
          <p:cNvPr id="55" name="그림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400" y="5888783"/>
            <a:ext cx="4626127" cy="54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680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모서리가 둥근 직사각형 18"/>
          <p:cNvSpPr/>
          <p:nvPr/>
        </p:nvSpPr>
        <p:spPr>
          <a:xfrm>
            <a:off x="1802029" y="5051955"/>
            <a:ext cx="20779943" cy="7027401"/>
          </a:xfrm>
          <a:prstGeom prst="roundRect">
            <a:avLst>
              <a:gd name="adj" fmla="val 4727"/>
            </a:avLst>
          </a:prstGeom>
          <a:solidFill>
            <a:schemeClr val="bg1"/>
          </a:solidFill>
          <a:ln>
            <a:solidFill>
              <a:srgbClr val="F9C7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>
            <a:off x="1638268" y="1821568"/>
            <a:ext cx="177104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➋ 부모님께서 나의 탄생을 위해 하셨던 일을 생각해 보고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빈칸을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채워 보세요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8634120" y="5234820"/>
            <a:ext cx="303811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 smtClean="0">
                <a:solidFill>
                  <a:srgbClr val="FF99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엄마는</a:t>
            </a:r>
            <a:endParaRPr lang="ko-KR" altLang="en-US" sz="5400" b="1" dirty="0">
              <a:solidFill>
                <a:srgbClr val="FF9933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8634120" y="8535655"/>
            <a:ext cx="228825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아빠는</a:t>
            </a:r>
            <a:endParaRPr lang="ko-KR" altLang="en-US" sz="54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634120" y="6518368"/>
            <a:ext cx="9437199" cy="1193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아기 옷과 물건들을 준비했어요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8613238" y="9697536"/>
            <a:ext cx="13734698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병원에 갈 짐을 미리 싸고 차를 준비했어요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44" name="직선 연결선 43"/>
          <p:cNvCxnSpPr>
            <a:stCxn id="51" idx="3"/>
          </p:cNvCxnSpPr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부모님께 감사 편지 쓰기"/>
          <p:cNvSpPr txBox="1"/>
          <p:nvPr/>
        </p:nvSpPr>
        <p:spPr>
          <a:xfrm>
            <a:off x="4581101" y="685171"/>
            <a:ext cx="13816627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내가 태아였을 때 부모님께서 하신 일 알아보기</a:t>
            </a:r>
            <a:r>
              <a:rPr lang="ko-KR" altLang="en-US" sz="5500" dirty="0" smtClean="0">
                <a:solidFill>
                  <a:srgbClr val="59BAC8"/>
                </a:solidFill>
              </a:rPr>
              <a:t> </a:t>
            </a:r>
            <a:endParaRPr lang="ko-KR" altLang="en-US" sz="5500" dirty="0">
              <a:solidFill>
                <a:srgbClr val="59BAC8"/>
              </a:solidFill>
            </a:endParaRPr>
          </a:p>
          <a:p>
            <a:pPr>
              <a:lnSpc>
                <a:spcPct val="100000"/>
              </a:lnSpc>
            </a:pPr>
            <a:endParaRPr sz="5500" dirty="0"/>
          </a:p>
        </p:txBody>
      </p:sp>
      <p:grpSp>
        <p:nvGrpSpPr>
          <p:cNvPr id="50" name="그룹 49"/>
          <p:cNvGrpSpPr/>
          <p:nvPr/>
        </p:nvGrpSpPr>
        <p:grpSpPr>
          <a:xfrm>
            <a:off x="1393167" y="482985"/>
            <a:ext cx="2888301" cy="1391951"/>
            <a:chOff x="1672310" y="3629190"/>
            <a:chExt cx="2888301" cy="1391951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2" name="직사각형 51"/>
            <p:cNvSpPr/>
            <p:nvPr/>
          </p:nvSpPr>
          <p:spPr>
            <a:xfrm>
              <a:off x="3644768" y="4030581"/>
              <a:ext cx="37382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1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pic>
        <p:nvPicPr>
          <p:cNvPr id="55" name="그림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720" y="6727455"/>
            <a:ext cx="5738709" cy="411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676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1096333" y="421241"/>
            <a:ext cx="22019866" cy="4240376"/>
            <a:chOff x="8369204" y="421241"/>
            <a:chExt cx="22019866" cy="4240376"/>
          </a:xfrm>
        </p:grpSpPr>
        <p:sp>
          <p:nvSpPr>
            <p:cNvPr id="5" name="직사각형 4"/>
            <p:cNvSpPr/>
            <p:nvPr/>
          </p:nvSpPr>
          <p:spPr>
            <a:xfrm>
              <a:off x="8424235" y="1522296"/>
              <a:ext cx="21964835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500" b="1" dirty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아래 단어들은 임신과 관련이 있습니다. 엄마와 내가 연결된 존재임을 나타내는 </a:t>
              </a:r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역사적 증거입니다</a:t>
              </a:r>
              <a:r>
                <a:rPr lang="ko-KR" altLang="en-US" sz="5500" b="1" dirty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내가 </a:t>
              </a:r>
              <a:r>
                <a:rPr lang="ko-KR" altLang="en-US" sz="5500" b="1" dirty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태아일 때 엄마의 몸에서 일어난 일들을 알맞게 연결해 보세요.</a:t>
              </a: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9653095" y="647210"/>
              <a:ext cx="7412607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엄마와 나의 역사 이야기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2"/>
            <a:srcRect r="81080"/>
            <a:stretch/>
          </p:blipFill>
          <p:spPr>
            <a:xfrm>
              <a:off x="8369204" y="421241"/>
              <a:ext cx="1184929" cy="1132145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1151364" y="4976269"/>
            <a:ext cx="4956996" cy="1389888"/>
            <a:chOff x="1151364" y="4976269"/>
            <a:chExt cx="4956996" cy="1389888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1151364" y="4976269"/>
              <a:ext cx="4956996" cy="1389888"/>
            </a:xfrm>
            <a:prstGeom prst="roundRect">
              <a:avLst/>
            </a:prstGeom>
            <a:solidFill>
              <a:srgbClr val="468FC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27746" y="5245969"/>
              <a:ext cx="1404232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입덧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9225380" y="4954926"/>
            <a:ext cx="14134248" cy="1389888"/>
            <a:chOff x="9225380" y="4954926"/>
            <a:chExt cx="8404251" cy="1389888"/>
          </a:xfrm>
        </p:grpSpPr>
        <p:sp>
          <p:nvSpPr>
            <p:cNvPr id="40" name="모서리가 둥근 직사각형 39"/>
            <p:cNvSpPr/>
            <p:nvPr/>
          </p:nvSpPr>
          <p:spPr>
            <a:xfrm>
              <a:off x="9225380" y="4954926"/>
              <a:ext cx="8404251" cy="1389888"/>
            </a:xfrm>
            <a:prstGeom prst="roundRect">
              <a:avLst/>
            </a:prstGeom>
            <a:solidFill>
              <a:schemeClr val="bg1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426368" y="5224626"/>
              <a:ext cx="4249033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태아를 보호하는 액체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1151364" y="7153311"/>
            <a:ext cx="4956996" cy="1389888"/>
            <a:chOff x="1151364" y="4976269"/>
            <a:chExt cx="4956996" cy="1389888"/>
          </a:xfrm>
        </p:grpSpPr>
        <p:sp>
          <p:nvSpPr>
            <p:cNvPr id="43" name="모서리가 둥근 직사각형 42"/>
            <p:cNvSpPr/>
            <p:nvPr/>
          </p:nvSpPr>
          <p:spPr>
            <a:xfrm>
              <a:off x="1151364" y="4976269"/>
              <a:ext cx="4956996" cy="1389888"/>
            </a:xfrm>
            <a:prstGeom prst="roundRect">
              <a:avLst/>
            </a:prstGeom>
            <a:solidFill>
              <a:srgbClr val="468FC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27746" y="5245969"/>
              <a:ext cx="1404232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태동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9225380" y="7131968"/>
            <a:ext cx="14134248" cy="1389888"/>
            <a:chOff x="9225380" y="4954926"/>
            <a:chExt cx="8404251" cy="1389888"/>
          </a:xfrm>
        </p:grpSpPr>
        <p:sp>
          <p:nvSpPr>
            <p:cNvPr id="46" name="모서리가 둥근 직사각형 45"/>
            <p:cNvSpPr/>
            <p:nvPr/>
          </p:nvSpPr>
          <p:spPr>
            <a:xfrm>
              <a:off x="9225380" y="4954926"/>
              <a:ext cx="8404251" cy="1389888"/>
            </a:xfrm>
            <a:prstGeom prst="roundRect">
              <a:avLst/>
            </a:prstGeom>
            <a:solidFill>
              <a:schemeClr val="bg1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506560" y="5224626"/>
              <a:ext cx="7810064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태아가 엄마의 자궁 속에서 움직이는 것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1151364" y="9372702"/>
            <a:ext cx="4956996" cy="1389888"/>
            <a:chOff x="1151364" y="4976269"/>
            <a:chExt cx="4956996" cy="1389888"/>
          </a:xfrm>
        </p:grpSpPr>
        <p:sp>
          <p:nvSpPr>
            <p:cNvPr id="49" name="모서리가 둥근 직사각형 48"/>
            <p:cNvSpPr/>
            <p:nvPr/>
          </p:nvSpPr>
          <p:spPr>
            <a:xfrm>
              <a:off x="1151364" y="4976269"/>
              <a:ext cx="4956996" cy="1389888"/>
            </a:xfrm>
            <a:prstGeom prst="roundRect">
              <a:avLst/>
            </a:prstGeom>
            <a:solidFill>
              <a:srgbClr val="468FC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927746" y="5245969"/>
              <a:ext cx="1404232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양수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1" name="그룹 50"/>
          <p:cNvGrpSpPr/>
          <p:nvPr/>
        </p:nvGrpSpPr>
        <p:grpSpPr>
          <a:xfrm>
            <a:off x="9225379" y="9351359"/>
            <a:ext cx="14134248" cy="1389888"/>
            <a:chOff x="9225380" y="4954926"/>
            <a:chExt cx="9343274" cy="1389888"/>
          </a:xfrm>
        </p:grpSpPr>
        <p:sp>
          <p:nvSpPr>
            <p:cNvPr id="52" name="모서리가 둥근 직사각형 51"/>
            <p:cNvSpPr/>
            <p:nvPr/>
          </p:nvSpPr>
          <p:spPr>
            <a:xfrm>
              <a:off x="9225380" y="4954926"/>
              <a:ext cx="9343274" cy="1389888"/>
            </a:xfrm>
            <a:prstGeom prst="roundRect">
              <a:avLst/>
            </a:prstGeom>
            <a:solidFill>
              <a:schemeClr val="bg1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426368" y="5224626"/>
              <a:ext cx="8981371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임신 초기에 입맛이 떨어지고 구토가 나는 증세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1151364" y="11549744"/>
            <a:ext cx="4956996" cy="1389888"/>
            <a:chOff x="1151364" y="4976269"/>
            <a:chExt cx="4956996" cy="1389888"/>
          </a:xfrm>
        </p:grpSpPr>
        <p:sp>
          <p:nvSpPr>
            <p:cNvPr id="55" name="모서리가 둥근 직사각형 54"/>
            <p:cNvSpPr/>
            <p:nvPr/>
          </p:nvSpPr>
          <p:spPr>
            <a:xfrm>
              <a:off x="1151364" y="4976269"/>
              <a:ext cx="4956996" cy="1389888"/>
            </a:xfrm>
            <a:prstGeom prst="roundRect">
              <a:avLst/>
            </a:prstGeom>
            <a:solidFill>
              <a:srgbClr val="468FC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927746" y="5245969"/>
              <a:ext cx="1404232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탯줄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7" name="그룹 56"/>
          <p:cNvGrpSpPr/>
          <p:nvPr/>
        </p:nvGrpSpPr>
        <p:grpSpPr>
          <a:xfrm>
            <a:off x="9225380" y="11528401"/>
            <a:ext cx="14134248" cy="1389888"/>
            <a:chOff x="9225380" y="4954926"/>
            <a:chExt cx="8404251" cy="1389888"/>
          </a:xfrm>
        </p:grpSpPr>
        <p:sp>
          <p:nvSpPr>
            <p:cNvPr id="58" name="모서리가 둥근 직사각형 57"/>
            <p:cNvSpPr/>
            <p:nvPr/>
          </p:nvSpPr>
          <p:spPr>
            <a:xfrm>
              <a:off x="9225380" y="4954926"/>
              <a:ext cx="8404251" cy="1389888"/>
            </a:xfrm>
            <a:prstGeom prst="roundRect">
              <a:avLst/>
            </a:prstGeom>
            <a:solidFill>
              <a:schemeClr val="bg1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426368" y="5224626"/>
              <a:ext cx="682931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태아가 영양분과 산소를 공급 받는 통로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0" name="타원 9"/>
          <p:cNvSpPr/>
          <p:nvPr/>
        </p:nvSpPr>
        <p:spPr>
          <a:xfrm>
            <a:off x="6410592" y="5431714"/>
            <a:ext cx="330958" cy="330958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0" name="타원 59"/>
          <p:cNvSpPr/>
          <p:nvPr/>
        </p:nvSpPr>
        <p:spPr>
          <a:xfrm>
            <a:off x="6410592" y="7682776"/>
            <a:ext cx="330958" cy="330958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1" name="타원 60"/>
          <p:cNvSpPr/>
          <p:nvPr/>
        </p:nvSpPr>
        <p:spPr>
          <a:xfrm>
            <a:off x="6421264" y="9847165"/>
            <a:ext cx="330958" cy="330958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2" name="타원 61"/>
          <p:cNvSpPr/>
          <p:nvPr/>
        </p:nvSpPr>
        <p:spPr>
          <a:xfrm>
            <a:off x="6421264" y="12098227"/>
            <a:ext cx="330958" cy="330958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3" name="타원 62"/>
          <p:cNvSpPr/>
          <p:nvPr/>
        </p:nvSpPr>
        <p:spPr>
          <a:xfrm>
            <a:off x="8513571" y="5433666"/>
            <a:ext cx="330958" cy="330958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4" name="타원 63"/>
          <p:cNvSpPr/>
          <p:nvPr/>
        </p:nvSpPr>
        <p:spPr>
          <a:xfrm>
            <a:off x="8513571" y="7684728"/>
            <a:ext cx="330958" cy="330958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5" name="타원 64"/>
          <p:cNvSpPr/>
          <p:nvPr/>
        </p:nvSpPr>
        <p:spPr>
          <a:xfrm>
            <a:off x="8524243" y="9849117"/>
            <a:ext cx="330958" cy="330958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6" name="타원 65"/>
          <p:cNvSpPr/>
          <p:nvPr/>
        </p:nvSpPr>
        <p:spPr>
          <a:xfrm>
            <a:off x="8524243" y="12100179"/>
            <a:ext cx="330958" cy="330958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6520908" y="5671213"/>
            <a:ext cx="2155698" cy="6488438"/>
            <a:chOff x="9674352" y="6473952"/>
            <a:chExt cx="1847088" cy="5559552"/>
          </a:xfrm>
        </p:grpSpPr>
        <p:cxnSp>
          <p:nvCxnSpPr>
            <p:cNvPr id="31" name="직선 연결선 30"/>
            <p:cNvCxnSpPr/>
            <p:nvPr/>
          </p:nvCxnSpPr>
          <p:spPr>
            <a:xfrm>
              <a:off x="9710928" y="6473952"/>
              <a:ext cx="1810512" cy="3749040"/>
            </a:xfrm>
            <a:prstGeom prst="lin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직선 연결선 31"/>
            <p:cNvCxnSpPr/>
            <p:nvPr/>
          </p:nvCxnSpPr>
          <p:spPr>
            <a:xfrm>
              <a:off x="9692640" y="8302752"/>
              <a:ext cx="1810512" cy="36576"/>
            </a:xfrm>
            <a:prstGeom prst="lin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직선 연결선 32"/>
            <p:cNvCxnSpPr/>
            <p:nvPr/>
          </p:nvCxnSpPr>
          <p:spPr>
            <a:xfrm flipV="1">
              <a:off x="9710928" y="6473952"/>
              <a:ext cx="1810512" cy="3749040"/>
            </a:xfrm>
            <a:prstGeom prst="lin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" name="직선 연결선 33"/>
            <p:cNvCxnSpPr/>
            <p:nvPr/>
          </p:nvCxnSpPr>
          <p:spPr>
            <a:xfrm>
              <a:off x="9674352" y="12033504"/>
              <a:ext cx="1828800" cy="0"/>
            </a:xfrm>
            <a:prstGeom prst="lin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1584279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3366998"/>
            <a:ext cx="18709364" cy="80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500" dirty="0"/>
              <a:t>신생아 돌보기 활동으로 부모님의 마음을 알아보세요</a:t>
            </a:r>
            <a:r>
              <a:rPr lang="en-US" altLang="ko-KR" sz="5500" dirty="0"/>
              <a:t>.</a:t>
            </a:r>
            <a:endParaRPr sz="5500" dirty="0"/>
          </a:p>
        </p:txBody>
      </p:sp>
      <p:grpSp>
        <p:nvGrpSpPr>
          <p:cNvPr id="2" name="그룹 1"/>
          <p:cNvGrpSpPr/>
          <p:nvPr/>
        </p:nvGrpSpPr>
        <p:grpSpPr>
          <a:xfrm>
            <a:off x="1393167" y="1777322"/>
            <a:ext cx="2888301" cy="1391951"/>
            <a:chOff x="1672310" y="3629190"/>
            <a:chExt cx="2888301" cy="1391951"/>
          </a:xfrm>
        </p:grpSpPr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8" name="직사각형 37"/>
            <p:cNvSpPr/>
            <p:nvPr/>
          </p:nvSpPr>
          <p:spPr>
            <a:xfrm>
              <a:off x="3595076" y="4030581"/>
              <a:ext cx="4732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pic>
        <p:nvPicPr>
          <p:cNvPr id="33" name="그림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780" y="3366998"/>
            <a:ext cx="1140867" cy="649417"/>
          </a:xfrm>
          <a:prstGeom prst="rect">
            <a:avLst/>
          </a:prstGeom>
        </p:spPr>
      </p:pic>
      <p:grpSp>
        <p:nvGrpSpPr>
          <p:cNvPr id="34" name="그룹 33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3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우리는 모두 소중한 존재입니다</a:t>
              </a:r>
              <a:endParaRPr lang="ko-KR" altLang="en-US" sz="5500" dirty="0"/>
            </a:p>
          </p:txBody>
        </p:sp>
        <p:grpSp>
          <p:nvGrpSpPr>
            <p:cNvPr id="40" name="그룹 3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41" name="타원 4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cxnSp>
        <p:nvCxnSpPr>
          <p:cNvPr id="43" name="직선 연결선 42"/>
          <p:cNvCxnSpPr>
            <a:stCxn id="46" idx="3"/>
          </p:cNvCxnSpPr>
          <p:nvPr/>
        </p:nvCxnSpPr>
        <p:spPr>
          <a:xfrm flipV="1">
            <a:off x="4281468" y="2444717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부모님께 감사 편지 쓰기"/>
          <p:cNvSpPr txBox="1"/>
          <p:nvPr/>
        </p:nvSpPr>
        <p:spPr>
          <a:xfrm>
            <a:off x="4581101" y="1950928"/>
            <a:ext cx="14712739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내가 </a:t>
            </a:r>
            <a:r>
              <a:rPr lang="ko-KR" altLang="en-US" sz="5500" dirty="0" smtClean="0">
                <a:solidFill>
                  <a:srgbClr val="59BAC8"/>
                </a:solidFill>
              </a:rPr>
              <a:t>신생아였을 </a:t>
            </a:r>
            <a:r>
              <a:rPr lang="ko-KR" altLang="en-US" sz="5500" dirty="0">
                <a:solidFill>
                  <a:srgbClr val="59BAC8"/>
                </a:solidFill>
              </a:rPr>
              <a:t>때 부모님께서 하신 일 알아보기</a:t>
            </a:r>
            <a:r>
              <a:rPr lang="ko-KR" altLang="en-US" sz="5500" dirty="0" smtClean="0">
                <a:solidFill>
                  <a:srgbClr val="59BAC8"/>
                </a:solidFill>
              </a:rPr>
              <a:t> </a:t>
            </a:r>
            <a:endParaRPr lang="ko-KR" altLang="en-US" sz="5500" dirty="0">
              <a:solidFill>
                <a:srgbClr val="59BAC8"/>
              </a:solidFill>
            </a:endParaRPr>
          </a:p>
          <a:p>
            <a:pPr>
              <a:lnSpc>
                <a:spcPct val="100000"/>
              </a:lnSpc>
            </a:pPr>
            <a:endParaRPr sz="5500" dirty="0"/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369581"/>
            <a:ext cx="2869884" cy="2869884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5"/>
          <a:srcRect l="5774" t="11062" r="53666" b="27084"/>
          <a:stretch/>
        </p:blipFill>
        <p:spPr>
          <a:xfrm>
            <a:off x="2501066" y="5628828"/>
            <a:ext cx="3867462" cy="3624903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336054" y="9253731"/>
            <a:ext cx="628750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속싸개를 다이아몬드 모양으로</a:t>
            </a:r>
          </a:p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펼쳐 놓는다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5"/>
          <a:srcRect l="57499" t="11062" r="1941" b="27084"/>
          <a:stretch/>
        </p:blipFill>
        <p:spPr>
          <a:xfrm>
            <a:off x="10383724" y="5465587"/>
            <a:ext cx="3867462" cy="3624903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8307355" y="9196234"/>
            <a:ext cx="776929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위쪽 모서리를 접는다.</a:t>
            </a:r>
          </a:p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아기의 머리가 속싸개의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위쪽 가운데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오도록 아기를 눕힌다.</a:t>
            </a: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6"/>
          <a:srcRect r="49312" b="30061"/>
          <a:stretch/>
        </p:blipFill>
        <p:spPr>
          <a:xfrm>
            <a:off x="17486084" y="5551554"/>
            <a:ext cx="4808869" cy="357795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076645" y="9196233"/>
            <a:ext cx="7627748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아기의 오른쪽(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엄마의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왼쪽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속싸개 모서리를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살짝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당겨 아기의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왼쪽 겨드랑이에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끼운다.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336054" y="4625357"/>
            <a:ext cx="6817892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신생아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속싸개 싸는 법 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3041228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393167" y="775330"/>
            <a:ext cx="2888301" cy="1391951"/>
            <a:chOff x="1672310" y="3629190"/>
            <a:chExt cx="2888301" cy="1391951"/>
          </a:xfrm>
        </p:grpSpPr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8" name="직사각형 37"/>
            <p:cNvSpPr/>
            <p:nvPr/>
          </p:nvSpPr>
          <p:spPr>
            <a:xfrm>
              <a:off x="3595076" y="4030581"/>
              <a:ext cx="4732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43" name="직선 연결선 42"/>
          <p:cNvCxnSpPr/>
          <p:nvPr/>
        </p:nvCxnSpPr>
        <p:spPr>
          <a:xfrm flipV="1">
            <a:off x="4281468" y="1442725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4" name="부모님께 감사 편지 쓰기"/>
          <p:cNvSpPr txBox="1"/>
          <p:nvPr/>
        </p:nvSpPr>
        <p:spPr>
          <a:xfrm>
            <a:off x="4581101" y="948936"/>
            <a:ext cx="14712739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내가 </a:t>
            </a:r>
            <a:r>
              <a:rPr lang="ko-KR" altLang="en-US" sz="5500" dirty="0" smtClean="0">
                <a:solidFill>
                  <a:srgbClr val="59BAC8"/>
                </a:solidFill>
              </a:rPr>
              <a:t>신생아였을 </a:t>
            </a:r>
            <a:r>
              <a:rPr lang="ko-KR" altLang="en-US" sz="5500" dirty="0">
                <a:solidFill>
                  <a:srgbClr val="59BAC8"/>
                </a:solidFill>
              </a:rPr>
              <a:t>때 부모님께서 하신 일 알아보기</a:t>
            </a:r>
            <a:r>
              <a:rPr lang="ko-KR" altLang="en-US" sz="5500" dirty="0" smtClean="0">
                <a:solidFill>
                  <a:srgbClr val="59BAC8"/>
                </a:solidFill>
              </a:rPr>
              <a:t> </a:t>
            </a:r>
            <a:endParaRPr lang="ko-KR" altLang="en-US" sz="5500" dirty="0">
              <a:solidFill>
                <a:srgbClr val="59BAC8"/>
              </a:solidFill>
            </a:endParaRPr>
          </a:p>
          <a:p>
            <a:pPr>
              <a:lnSpc>
                <a:spcPct val="100000"/>
              </a:lnSpc>
            </a:pPr>
            <a:endParaRPr sz="5500" dirty="0"/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67589"/>
            <a:ext cx="2869884" cy="2869884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3333227" y="3213837"/>
            <a:ext cx="17717547" cy="8934613"/>
            <a:chOff x="3149060" y="3213837"/>
            <a:chExt cx="17717547" cy="8934613"/>
          </a:xfrm>
        </p:grpSpPr>
        <p:grpSp>
          <p:nvGrpSpPr>
            <p:cNvPr id="5" name="그룹 4"/>
            <p:cNvGrpSpPr/>
            <p:nvPr/>
          </p:nvGrpSpPr>
          <p:grpSpPr>
            <a:xfrm>
              <a:off x="10993362" y="3599631"/>
              <a:ext cx="9873245" cy="8548819"/>
              <a:chOff x="10891949" y="5387696"/>
              <a:chExt cx="11394097" cy="9865659"/>
            </a:xfrm>
          </p:grpSpPr>
          <p:pic>
            <p:nvPicPr>
              <p:cNvPr id="28" name="그림 27"/>
              <p:cNvPicPr>
                <a:picLocks noChangeAspect="1"/>
              </p:cNvPicPr>
              <p:nvPr/>
            </p:nvPicPr>
            <p:blipFill rotWithShape="1">
              <a:blip r:embed="rId4"/>
              <a:srcRect b="30967"/>
              <a:stretch/>
            </p:blipFill>
            <p:spPr>
              <a:xfrm>
                <a:off x="13448890" y="5387696"/>
                <a:ext cx="6280213" cy="4686297"/>
              </a:xfrm>
              <a:prstGeom prst="rect">
                <a:avLst/>
              </a:prstGeom>
            </p:spPr>
          </p:pic>
          <p:sp>
            <p:nvSpPr>
              <p:cNvPr id="18" name="직사각형 17"/>
              <p:cNvSpPr/>
              <p:nvPr/>
            </p:nvSpPr>
            <p:spPr>
              <a:xfrm>
                <a:off x="10891949" y="10543592"/>
                <a:ext cx="11394097" cy="47097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아기의 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왼쪽(엄마의 오른쪽)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속싸개를 아기의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오른쪽으로</a:t>
                </a:r>
                <a:endPara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보내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덮어 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주고 풀리지 않게 고정한다.</a:t>
                </a:r>
              </a:p>
            </p:txBody>
          </p:sp>
        </p:grpSp>
        <p:grpSp>
          <p:nvGrpSpPr>
            <p:cNvPr id="6" name="그룹 5"/>
            <p:cNvGrpSpPr/>
            <p:nvPr/>
          </p:nvGrpSpPr>
          <p:grpSpPr>
            <a:xfrm>
              <a:off x="3149060" y="3213837"/>
              <a:ext cx="6619074" cy="8830389"/>
              <a:chOff x="3789139" y="4966854"/>
              <a:chExt cx="7638661" cy="10190601"/>
            </a:xfrm>
          </p:grpSpPr>
          <p:pic>
            <p:nvPicPr>
              <p:cNvPr id="49" name="그림 48"/>
              <p:cNvPicPr>
                <a:picLocks noChangeAspect="1"/>
              </p:cNvPicPr>
              <p:nvPr/>
            </p:nvPicPr>
            <p:blipFill rotWithShape="1">
              <a:blip r:embed="rId5"/>
              <a:srcRect l="49162" r="150" b="27877"/>
              <a:stretch/>
            </p:blipFill>
            <p:spPr>
              <a:xfrm>
                <a:off x="3789139" y="4966854"/>
                <a:ext cx="7268303" cy="5576738"/>
              </a:xfrm>
              <a:prstGeom prst="rect">
                <a:avLst/>
              </a:prstGeom>
            </p:spPr>
          </p:pic>
          <p:sp>
            <p:nvSpPr>
              <p:cNvPr id="4" name="직사각형 3"/>
              <p:cNvSpPr/>
              <p:nvPr/>
            </p:nvSpPr>
            <p:spPr>
              <a:xfrm>
                <a:off x="3789139" y="10543592"/>
                <a:ext cx="7638661" cy="4613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속싸개의 </a:t>
                </a:r>
                <a:r>
                  <a:rPr lang="ko-KR" altLang="en-US" sz="5400" b="1" dirty="0" err="1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아랫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부분을 위로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접어 올려서 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발이 나오지 않게 천을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등 뒤로 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보낸다.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67136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/>
          <p:cNvGrpSpPr/>
          <p:nvPr/>
        </p:nvGrpSpPr>
        <p:grpSpPr>
          <a:xfrm>
            <a:off x="5979654" y="4847037"/>
            <a:ext cx="12424693" cy="4021927"/>
            <a:chOff x="12593291" y="3822192"/>
            <a:chExt cx="12424693" cy="4021927"/>
          </a:xfrm>
        </p:grpSpPr>
        <p:sp>
          <p:nvSpPr>
            <p:cNvPr id="37" name="● 생명 탄생의 의미를 말할 수 있다.…"/>
            <p:cNvSpPr txBox="1"/>
            <p:nvPr/>
          </p:nvSpPr>
          <p:spPr>
            <a:xfrm>
              <a:off x="12593291" y="5247150"/>
              <a:ext cx="12424693" cy="25969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생명의 소중함을 알고 설명할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2.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생명을 보호하는 일을 실천할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38" name="그룹 37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41" name="그룹 40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43" name="직사각형 42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44" name="이등변 삼각형 43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42" name="직사각형 41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44603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2036060"/>
            <a:ext cx="17114890" cy="2225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신생아 돌보기 활동을 하며 느낀 점과 새롭게 배운 내용을 자유롭게 작성해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780" y="4172204"/>
            <a:ext cx="21707709" cy="855624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437484" y="5696044"/>
            <a:ext cx="20122300" cy="51809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신생아를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돌보는 일이 생각보다 조심스럽고 섬세한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손길이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필요하다는 것을 깨달았어요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속싸개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싸는 방법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올바르게 아기를 안는 자세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신생아가 편안함을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느끼는 방법 등을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배울 수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있었어요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780" y="2264026"/>
            <a:ext cx="1140867" cy="649417"/>
          </a:xfrm>
          <a:prstGeom prst="rect">
            <a:avLst/>
          </a:prstGeom>
        </p:spPr>
      </p:pic>
      <p:grpSp>
        <p:nvGrpSpPr>
          <p:cNvPr id="24" name="그룹 23"/>
          <p:cNvGrpSpPr/>
          <p:nvPr/>
        </p:nvGrpSpPr>
        <p:grpSpPr>
          <a:xfrm>
            <a:off x="1393167" y="646017"/>
            <a:ext cx="2888301" cy="1391951"/>
            <a:chOff x="1672310" y="3629190"/>
            <a:chExt cx="2888301" cy="1391951"/>
          </a:xfrm>
        </p:grpSpPr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26" name="직사각형 25"/>
            <p:cNvSpPr/>
            <p:nvPr/>
          </p:nvSpPr>
          <p:spPr>
            <a:xfrm>
              <a:off x="3595076" y="4030581"/>
              <a:ext cx="4732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27" name="직선 연결선 26"/>
          <p:cNvCxnSpPr/>
          <p:nvPr/>
        </p:nvCxnSpPr>
        <p:spPr>
          <a:xfrm flipV="1">
            <a:off x="4281468" y="1313412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부모님께 감사 편지 쓰기"/>
          <p:cNvSpPr txBox="1"/>
          <p:nvPr/>
        </p:nvSpPr>
        <p:spPr>
          <a:xfrm>
            <a:off x="4581101" y="819623"/>
            <a:ext cx="14712739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내가 </a:t>
            </a:r>
            <a:r>
              <a:rPr lang="ko-KR" altLang="en-US" sz="5500" dirty="0" smtClean="0">
                <a:solidFill>
                  <a:srgbClr val="59BAC8"/>
                </a:solidFill>
              </a:rPr>
              <a:t>신생아였을 </a:t>
            </a:r>
            <a:r>
              <a:rPr lang="ko-KR" altLang="en-US" sz="5500" dirty="0">
                <a:solidFill>
                  <a:srgbClr val="59BAC8"/>
                </a:solidFill>
              </a:rPr>
              <a:t>때 부모님께서 하신 일 알아보기</a:t>
            </a:r>
            <a:r>
              <a:rPr lang="ko-KR" altLang="en-US" sz="5500" dirty="0" smtClean="0">
                <a:solidFill>
                  <a:srgbClr val="59BAC8"/>
                </a:solidFill>
              </a:rPr>
              <a:t> </a:t>
            </a:r>
            <a:endParaRPr lang="ko-KR" altLang="en-US" sz="5500" dirty="0">
              <a:solidFill>
                <a:srgbClr val="59BAC8"/>
              </a:solidFill>
            </a:endParaRPr>
          </a:p>
          <a:p>
            <a:pPr>
              <a:lnSpc>
                <a:spcPct val="100000"/>
              </a:lnSpc>
            </a:pPr>
            <a:endParaRPr sz="5500" dirty="0"/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238276"/>
            <a:ext cx="2869884" cy="28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680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0" y="956148"/>
            <a:ext cx="23701248" cy="11098406"/>
            <a:chOff x="4181814" y="2381709"/>
            <a:chExt cx="20616857" cy="9785847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814" y="2381709"/>
              <a:ext cx="20616857" cy="9785847"/>
            </a:xfrm>
            <a:prstGeom prst="rect">
              <a:avLst/>
            </a:prstGeom>
          </p:spPr>
        </p:pic>
        <p:sp>
          <p:nvSpPr>
            <p:cNvPr id="10" name="직사각형 9"/>
            <p:cNvSpPr/>
            <p:nvPr/>
          </p:nvSpPr>
          <p:spPr>
            <a:xfrm>
              <a:off x="4732342" y="2770404"/>
              <a:ext cx="2786826" cy="198526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248" name="알맞은 말을 골라 초성 완성해보기"/>
          <p:cNvSpPr txBox="1"/>
          <p:nvPr/>
        </p:nvSpPr>
        <p:spPr>
          <a:xfrm>
            <a:off x="3888650" y="3046088"/>
            <a:ext cx="14438461" cy="122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 smtClean="0">
                <a:solidFill>
                  <a:srgbClr val="1AAB43"/>
                </a:solidFill>
              </a:rPr>
              <a:t>알맞은 말을 골라 초성 완성해 보세요</a:t>
            </a:r>
            <a:r>
              <a:rPr lang="en-US" altLang="ko-KR" sz="5400" dirty="0" smtClean="0">
                <a:solidFill>
                  <a:srgbClr val="1AAB43"/>
                </a:solidFill>
              </a:rPr>
              <a:t>.</a:t>
            </a:r>
            <a:endParaRPr lang="ko-KR" altLang="en-US" sz="5400" dirty="0" smtClean="0">
              <a:solidFill>
                <a:srgbClr val="1AAB43"/>
              </a:solidFill>
            </a:endParaRPr>
          </a:p>
          <a:p>
            <a:endParaRPr sz="5400" dirty="0">
              <a:solidFill>
                <a:srgbClr val="1AAB43"/>
              </a:solidFill>
            </a:endParaRPr>
          </a:p>
        </p:txBody>
      </p:sp>
      <p:sp>
        <p:nvSpPr>
          <p:cNvPr id="11" name="01 성의 발달"/>
          <p:cNvSpPr txBox="1"/>
          <p:nvPr/>
        </p:nvSpPr>
        <p:spPr>
          <a:xfrm>
            <a:off x="7638163" y="6433378"/>
            <a:ext cx="1387875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아기의                      이 뛰어요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18" y="1495871"/>
            <a:ext cx="3070941" cy="2113396"/>
          </a:xfrm>
          <a:prstGeom prst="rect">
            <a:avLst/>
          </a:prstGeom>
        </p:spPr>
      </p:pic>
      <p:grpSp>
        <p:nvGrpSpPr>
          <p:cNvPr id="17" name="그룹 16"/>
          <p:cNvGrpSpPr/>
          <p:nvPr/>
        </p:nvGrpSpPr>
        <p:grpSpPr>
          <a:xfrm>
            <a:off x="3767189" y="4632299"/>
            <a:ext cx="14229481" cy="1037678"/>
            <a:chOff x="3063978" y="5636234"/>
            <a:chExt cx="14229481" cy="1037678"/>
          </a:xfrm>
        </p:grpSpPr>
        <p:sp>
          <p:nvSpPr>
            <p:cNvPr id="13" name="모서리가 둥근 직사각형 12"/>
            <p:cNvSpPr/>
            <p:nvPr/>
          </p:nvSpPr>
          <p:spPr>
            <a:xfrm>
              <a:off x="4517759" y="5636234"/>
              <a:ext cx="12775700" cy="1037678"/>
            </a:xfrm>
            <a:prstGeom prst="roundRect">
              <a:avLst>
                <a:gd name="adj" fmla="val 50000"/>
              </a:avLst>
            </a:prstGeom>
            <a:solidFill>
              <a:srgbClr val="E1F2F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3063978" y="5723081"/>
              <a:ext cx="2074950" cy="897494"/>
            </a:xfrm>
            <a:prstGeom prst="roundRect">
              <a:avLst>
                <a:gd name="adj" fmla="val 50000"/>
              </a:avLst>
            </a:prstGeom>
            <a:solidFill>
              <a:srgbClr val="34A8C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83529" y="5754867"/>
              <a:ext cx="1866711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504021" y="5740266"/>
              <a:ext cx="2591578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태동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888470" y="5740266"/>
              <a:ext cx="2591578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골격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1118999" y="5740266"/>
              <a:ext cx="2591578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심장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3716577" y="5740266"/>
              <a:ext cx="2591578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머리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29" name="모서리가 둥근 직사각형 128"/>
          <p:cNvSpPr/>
          <p:nvPr/>
        </p:nvSpPr>
        <p:spPr>
          <a:xfrm>
            <a:off x="3835724" y="6370856"/>
            <a:ext cx="3510533" cy="996111"/>
          </a:xfrm>
          <a:prstGeom prst="roundRect">
            <a:avLst>
              <a:gd name="adj" fmla="val 50000"/>
            </a:avLst>
          </a:prstGeom>
          <a:solidFill>
            <a:srgbClr val="CFE68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4547372" y="6447571"/>
            <a:ext cx="1976503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136" name="01 성의 발달"/>
          <p:cNvSpPr txBox="1"/>
          <p:nvPr/>
        </p:nvSpPr>
        <p:spPr>
          <a:xfrm>
            <a:off x="7638163" y="7648837"/>
            <a:ext cx="1387875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엄마가                      을 느낄 수 있어요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0" name="01 성의 발달"/>
          <p:cNvSpPr txBox="1"/>
          <p:nvPr/>
        </p:nvSpPr>
        <p:spPr>
          <a:xfrm>
            <a:off x="7638163" y="8963867"/>
            <a:ext cx="1387875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아기의                      이 완성되요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4" name="01 성의 발달"/>
          <p:cNvSpPr txBox="1"/>
          <p:nvPr/>
        </p:nvSpPr>
        <p:spPr>
          <a:xfrm>
            <a:off x="7638163" y="10278897"/>
            <a:ext cx="1387875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아기의                      </a:t>
            </a:r>
            <a:r>
              <a:rPr lang="ko-KR" altLang="en-US" sz="54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아래로 방향을 돌려요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" name="모서리가 둥근 직사각형 41"/>
          <p:cNvSpPr/>
          <p:nvPr/>
        </p:nvSpPr>
        <p:spPr>
          <a:xfrm>
            <a:off x="3835724" y="7636176"/>
            <a:ext cx="3510533" cy="996111"/>
          </a:xfrm>
          <a:prstGeom prst="roundRect">
            <a:avLst>
              <a:gd name="adj" fmla="val 50000"/>
            </a:avLst>
          </a:prstGeom>
          <a:solidFill>
            <a:srgbClr val="CFE68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4243715" y="7690388"/>
            <a:ext cx="2784827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4~5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개월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43" name="모서리가 둥근 직사각형 42"/>
          <p:cNvSpPr/>
          <p:nvPr/>
        </p:nvSpPr>
        <p:spPr>
          <a:xfrm>
            <a:off x="3827440" y="8922576"/>
            <a:ext cx="3510533" cy="996111"/>
          </a:xfrm>
          <a:prstGeom prst="roundRect">
            <a:avLst>
              <a:gd name="adj" fmla="val 50000"/>
            </a:avLst>
          </a:prstGeom>
          <a:solidFill>
            <a:srgbClr val="CFE68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35431" y="8976788"/>
            <a:ext cx="2784827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6~8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개월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45" name="모서리가 둥근 직사각형 44"/>
          <p:cNvSpPr/>
          <p:nvPr/>
        </p:nvSpPr>
        <p:spPr>
          <a:xfrm>
            <a:off x="3833317" y="10317295"/>
            <a:ext cx="3522182" cy="996111"/>
          </a:xfrm>
          <a:prstGeom prst="roundRect">
            <a:avLst>
              <a:gd name="adj" fmla="val 50000"/>
            </a:avLst>
          </a:prstGeom>
          <a:solidFill>
            <a:srgbClr val="CFE68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042084" y="10371507"/>
            <a:ext cx="3188088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9~10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개월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9928173" y="6410783"/>
            <a:ext cx="3510533" cy="996111"/>
            <a:chOff x="17508531" y="6100201"/>
            <a:chExt cx="3510533" cy="996111"/>
          </a:xfrm>
        </p:grpSpPr>
        <p:sp>
          <p:nvSpPr>
            <p:cNvPr id="47" name="모서리가 둥근 직사각형 46"/>
            <p:cNvSpPr/>
            <p:nvPr/>
          </p:nvSpPr>
          <p:spPr>
            <a:xfrm>
              <a:off x="17508531" y="6100201"/>
              <a:ext cx="3510533" cy="996111"/>
            </a:xfrm>
            <a:prstGeom prst="roundRect">
              <a:avLst>
                <a:gd name="adj" fmla="val 50000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18493835" y="6172910"/>
              <a:ext cx="1737529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심장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49" name="그룹 48"/>
          <p:cNvGrpSpPr/>
          <p:nvPr/>
        </p:nvGrpSpPr>
        <p:grpSpPr>
          <a:xfrm>
            <a:off x="9909830" y="7603789"/>
            <a:ext cx="3510533" cy="996111"/>
            <a:chOff x="17508531" y="6100201"/>
            <a:chExt cx="3510533" cy="996111"/>
          </a:xfrm>
        </p:grpSpPr>
        <p:sp>
          <p:nvSpPr>
            <p:cNvPr id="50" name="모서리가 둥근 직사각형 49"/>
            <p:cNvSpPr/>
            <p:nvPr/>
          </p:nvSpPr>
          <p:spPr>
            <a:xfrm>
              <a:off x="17508531" y="6100201"/>
              <a:ext cx="3510533" cy="996111"/>
            </a:xfrm>
            <a:prstGeom prst="roundRect">
              <a:avLst>
                <a:gd name="adj" fmla="val 50000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8493835" y="6172910"/>
              <a:ext cx="1737529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태동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2" name="그룹 51"/>
          <p:cNvGrpSpPr/>
          <p:nvPr/>
        </p:nvGrpSpPr>
        <p:grpSpPr>
          <a:xfrm>
            <a:off x="9928173" y="8903976"/>
            <a:ext cx="3510533" cy="996111"/>
            <a:chOff x="17508531" y="6100201"/>
            <a:chExt cx="3510533" cy="996111"/>
          </a:xfrm>
        </p:grpSpPr>
        <p:sp>
          <p:nvSpPr>
            <p:cNvPr id="53" name="모서리가 둥근 직사각형 52"/>
            <p:cNvSpPr/>
            <p:nvPr/>
          </p:nvSpPr>
          <p:spPr>
            <a:xfrm>
              <a:off x="17508531" y="6100201"/>
              <a:ext cx="3510533" cy="996111"/>
            </a:xfrm>
            <a:prstGeom prst="roundRect">
              <a:avLst>
                <a:gd name="adj" fmla="val 50000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8493835" y="6172910"/>
              <a:ext cx="1737529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골격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9928173" y="10298695"/>
            <a:ext cx="3510533" cy="996111"/>
            <a:chOff x="17508531" y="6100201"/>
            <a:chExt cx="3510533" cy="996111"/>
          </a:xfrm>
        </p:grpSpPr>
        <p:sp>
          <p:nvSpPr>
            <p:cNvPr id="56" name="모서리가 둥근 직사각형 55"/>
            <p:cNvSpPr/>
            <p:nvPr/>
          </p:nvSpPr>
          <p:spPr>
            <a:xfrm>
              <a:off x="17508531" y="6100201"/>
              <a:ext cx="3510533" cy="996111"/>
            </a:xfrm>
            <a:prstGeom prst="roundRect">
              <a:avLst>
                <a:gd name="adj" fmla="val 50000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8493835" y="6172910"/>
              <a:ext cx="1737529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머리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4406139" y="5987153"/>
            <a:ext cx="15571723" cy="2550650"/>
            <a:chOff x="6921499" y="3192137"/>
            <a:chExt cx="15571723" cy="2550650"/>
          </a:xfrm>
        </p:grpSpPr>
        <p:sp>
          <p:nvSpPr>
            <p:cNvPr id="23" name="직사각형 22"/>
            <p:cNvSpPr/>
            <p:nvPr/>
          </p:nvSpPr>
          <p:spPr>
            <a:xfrm>
              <a:off x="9475469" y="3448016"/>
              <a:ext cx="13017753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사춘기 마음의 변화</a:t>
              </a: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25943A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25943A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25943A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1" name="직사각형 10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" name="이등변 삼각형 11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13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3368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그룹 41"/>
          <p:cNvGrpSpPr/>
          <p:nvPr/>
        </p:nvGrpSpPr>
        <p:grpSpPr>
          <a:xfrm>
            <a:off x="5403582" y="4792173"/>
            <a:ext cx="13576837" cy="4131655"/>
            <a:chOff x="12593291" y="3822192"/>
            <a:chExt cx="13576837" cy="4131655"/>
          </a:xfrm>
        </p:grpSpPr>
        <p:sp>
          <p:nvSpPr>
            <p:cNvPr id="43" name="● 생명 탄생의 의미를 말할 수 있다.…"/>
            <p:cNvSpPr txBox="1"/>
            <p:nvPr/>
          </p:nvSpPr>
          <p:spPr>
            <a:xfrm>
              <a:off x="12593291" y="5247150"/>
              <a:ext cx="13576837" cy="27066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사춘기 몸과 마음의 변화를 말할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2.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사춘기의 변화에 올바르게 대처할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44" name="그룹 43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45" name="그룹 44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47" name="직사각형 46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48" name="이등변 삼각형 47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46" name="직사각형 45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4992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다음 그림을 보면서 떠오르는 것을 이야기해 보세요."/>
          <p:cNvSpPr txBox="1"/>
          <p:nvPr/>
        </p:nvSpPr>
        <p:spPr>
          <a:xfrm>
            <a:off x="5608999" y="877705"/>
            <a:ext cx="17653337" cy="2519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두 사춘기 청소년의 모습을 보며</a:t>
            </a:r>
            <a:r>
              <a:rPr lang="en-US" altLang="ko-KR" sz="5400" dirty="0"/>
              <a:t>, </a:t>
            </a:r>
            <a:r>
              <a:rPr lang="ko-KR" altLang="en-US" sz="5400" dirty="0" smtClean="0"/>
              <a:t>사춘기를</a:t>
            </a:r>
            <a:r>
              <a:rPr lang="en-US" altLang="ko-KR" sz="5400" dirty="0"/>
              <a:t> </a:t>
            </a:r>
            <a:r>
              <a:rPr lang="ko-KR" altLang="en-US" sz="5400" dirty="0" smtClean="0"/>
              <a:t>어떻게 </a:t>
            </a:r>
            <a:r>
              <a:rPr lang="ko-KR" altLang="en-US" sz="5400" dirty="0"/>
              <a:t>보내면 좋을지 이야기해 보세요</a:t>
            </a:r>
            <a:r>
              <a:rPr lang="en-US" altLang="ko-KR" sz="5400" dirty="0"/>
              <a:t>.</a:t>
            </a:r>
            <a:endParaRPr sz="5400" dirty="0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689" y="2961419"/>
            <a:ext cx="11508535" cy="683224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7" y="-209632"/>
            <a:ext cx="4737610" cy="4308100"/>
          </a:xfrm>
          <a:prstGeom prst="rect">
            <a:avLst/>
          </a:prstGeom>
        </p:spPr>
      </p:pic>
      <p:sp>
        <p:nvSpPr>
          <p:cNvPr id="16" name="모서리가 둥근 직사각형 15"/>
          <p:cNvSpPr/>
          <p:nvPr/>
        </p:nvSpPr>
        <p:spPr>
          <a:xfrm>
            <a:off x="5608999" y="10005925"/>
            <a:ext cx="15623369" cy="2980870"/>
          </a:xfrm>
          <a:prstGeom prst="roundRect">
            <a:avLst/>
          </a:prstGeom>
          <a:solidFill>
            <a:srgbClr val="ACD0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94599" y="11064190"/>
            <a:ext cx="13910859" cy="8643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부모님과 싸우지 않고 </a:t>
            </a:r>
            <a:r>
              <a:rPr lang="ko-KR" altLang="en-US" sz="55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사이좋게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지내고 싶어요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1873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1066800" y="4646260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사람이나 동식물 따위가 자라서 점점 커짐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청소년기는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성장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 매우 빠른 시기이다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성장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이룰 성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成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길 장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長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15" name="가로로 말린 두루마리 모양 14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4C845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9" name="직사각형 18"/>
          <p:cNvSpPr/>
          <p:nvPr/>
        </p:nvSpPr>
        <p:spPr>
          <a:xfrm>
            <a:off x="1066800" y="973642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몸과 마음이 자라서 어른스럽게 됨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인간의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성숙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은 연령의 노쇠를 반드시 요구하지 않는다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1066800" y="774302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성숙</a:t>
            </a:r>
            <a:endParaRPr lang="en-US" altLang="ko-KR" sz="5500" b="1" dirty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이룰 성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成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익을 숙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熟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855758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1066800" y="4646260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신체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정서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지능 따위가 성장하거나 성숙함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음악은 아이의 정서적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발달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좋다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발달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필 발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發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통달할 달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達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15" name="가로로 말린 두루마리 모양 14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4C845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9" name="직사각형 18"/>
          <p:cNvSpPr/>
          <p:nvPr/>
        </p:nvSpPr>
        <p:spPr>
          <a:xfrm>
            <a:off x="1066800" y="973642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생물이 자기와 닮은 개체를 만들어 종족을 유지함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또는 그런 현상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콜레라는 어패류의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생식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으로 발병할 수 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1066800" y="774302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생식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날 생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生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불릴 식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殖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307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1066800" y="6420196"/>
            <a:ext cx="22140672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대략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12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세에서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 사이의 여성이 처음으로 시작하는 월경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초경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시작하는 여아들에게는 빈혈 예방을 위해 충분한 철분 섭취가</a:t>
            </a:r>
          </a:p>
          <a:p>
            <a:pPr algn="l">
              <a:lnSpc>
                <a:spcPct val="15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필요하다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066800" y="4426804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초경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처음 초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初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날 경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經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15" name="가로로 말린 두루마리 모양 14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4C845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4936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3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사춘기</a:t>
              </a:r>
              <a:r>
                <a:rPr lang="en-US" altLang="ko-KR" sz="5500" dirty="0" smtClean="0"/>
                <a:t>, </a:t>
              </a:r>
              <a:r>
                <a:rPr lang="ko-KR" altLang="en-US" sz="5500" dirty="0" smtClean="0"/>
                <a:t>몸과 마음이 함께 자라요</a:t>
              </a:r>
              <a:endParaRPr lang="ko-KR" altLang="en-US" sz="5500" dirty="0"/>
            </a:p>
          </p:txBody>
        </p:sp>
        <p:grpSp>
          <p:nvGrpSpPr>
            <p:cNvPr id="32" name="그룹 3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3" name="타원 3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35" name="그룹 34"/>
          <p:cNvGrpSpPr/>
          <p:nvPr/>
        </p:nvGrpSpPr>
        <p:grpSpPr>
          <a:xfrm>
            <a:off x="1727299" y="2063248"/>
            <a:ext cx="10408505" cy="1132145"/>
            <a:chOff x="8369204" y="421241"/>
            <a:chExt cx="10408505" cy="1132145"/>
          </a:xfrm>
        </p:grpSpPr>
        <p:sp>
          <p:nvSpPr>
            <p:cNvPr id="37" name="직사각형 36"/>
            <p:cNvSpPr/>
            <p:nvPr/>
          </p:nvSpPr>
          <p:spPr>
            <a:xfrm>
              <a:off x="9653095" y="647210"/>
              <a:ext cx="9124614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나는 어느 시기에 해당하나요</a:t>
              </a:r>
              <a:r>
                <a:rPr lang="en-US" altLang="ko-KR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 rotWithShape="1">
            <a:blip r:embed="rId3"/>
            <a:srcRect r="81080"/>
            <a:stretch/>
          </p:blipFill>
          <p:spPr>
            <a:xfrm>
              <a:off x="8369204" y="421241"/>
              <a:ext cx="1184929" cy="1132145"/>
            </a:xfrm>
            <a:prstGeom prst="rect">
              <a:avLst/>
            </a:prstGeom>
          </p:spPr>
        </p:pic>
      </p:grpSp>
      <p:grpSp>
        <p:nvGrpSpPr>
          <p:cNvPr id="3" name="그룹 2"/>
          <p:cNvGrpSpPr/>
          <p:nvPr/>
        </p:nvGrpSpPr>
        <p:grpSpPr>
          <a:xfrm>
            <a:off x="1348525" y="3888782"/>
            <a:ext cx="22397923" cy="6901137"/>
            <a:chOff x="3090214" y="3835614"/>
            <a:chExt cx="17801237" cy="4456192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4"/>
            <a:srcRect t="9787" b="39649"/>
            <a:stretch/>
          </p:blipFill>
          <p:spPr>
            <a:xfrm>
              <a:off x="3090214" y="3848160"/>
              <a:ext cx="17801237" cy="4443646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3224182" y="3835614"/>
              <a:ext cx="1078992" cy="40233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20" name="타원 19"/>
          <p:cNvSpPr/>
          <p:nvPr/>
        </p:nvSpPr>
        <p:spPr>
          <a:xfrm>
            <a:off x="9945400" y="4062655"/>
            <a:ext cx="4118072" cy="7892972"/>
          </a:xfrm>
          <a:prstGeom prst="ellipse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465048" y="10830775"/>
            <a:ext cx="2787943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신생아기</a:t>
            </a:r>
            <a:endParaRPr lang="ko-KR" altLang="en-US" sz="5400" dirty="0"/>
          </a:p>
        </p:txBody>
      </p:sp>
      <p:sp>
        <p:nvSpPr>
          <p:cNvPr id="16" name="직사각형 15"/>
          <p:cNvSpPr/>
          <p:nvPr/>
        </p:nvSpPr>
        <p:spPr>
          <a:xfrm>
            <a:off x="4606757" y="10830775"/>
            <a:ext cx="2787943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영유아기</a:t>
            </a:r>
            <a:endParaRPr lang="ko-KR" altLang="en-US" sz="5400" dirty="0"/>
          </a:p>
        </p:txBody>
      </p:sp>
      <p:sp>
        <p:nvSpPr>
          <p:cNvPr id="17" name="직사각형 16"/>
          <p:cNvSpPr/>
          <p:nvPr/>
        </p:nvSpPr>
        <p:spPr>
          <a:xfrm>
            <a:off x="8025917" y="10830775"/>
            <a:ext cx="2137124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아동기</a:t>
            </a:r>
            <a:endParaRPr lang="ko-KR" altLang="en-US" sz="5400" dirty="0"/>
          </a:p>
        </p:txBody>
      </p:sp>
      <p:sp>
        <p:nvSpPr>
          <p:cNvPr id="18" name="직사각형 17"/>
          <p:cNvSpPr/>
          <p:nvPr/>
        </p:nvSpPr>
        <p:spPr>
          <a:xfrm>
            <a:off x="10842216" y="10830775"/>
            <a:ext cx="2787943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청소년기</a:t>
            </a:r>
            <a:endParaRPr lang="ko-KR" altLang="en-US" sz="5400" dirty="0"/>
          </a:p>
        </p:txBody>
      </p:sp>
      <p:sp>
        <p:nvSpPr>
          <p:cNvPr id="21" name="직사각형 20"/>
          <p:cNvSpPr/>
          <p:nvPr/>
        </p:nvSpPr>
        <p:spPr>
          <a:xfrm>
            <a:off x="14309334" y="10830775"/>
            <a:ext cx="2137124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성년기</a:t>
            </a:r>
            <a:endParaRPr lang="ko-KR" altLang="en-US" sz="5400" dirty="0"/>
          </a:p>
        </p:txBody>
      </p:sp>
      <p:sp>
        <p:nvSpPr>
          <p:cNvPr id="22" name="직사각형 21"/>
          <p:cNvSpPr/>
          <p:nvPr/>
        </p:nvSpPr>
        <p:spPr>
          <a:xfrm>
            <a:off x="17365743" y="10830775"/>
            <a:ext cx="2137124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중년기</a:t>
            </a:r>
            <a:endParaRPr lang="ko-KR" altLang="en-US" sz="5400" dirty="0"/>
          </a:p>
        </p:txBody>
      </p:sp>
      <p:sp>
        <p:nvSpPr>
          <p:cNvPr id="23" name="직사각형 22"/>
          <p:cNvSpPr/>
          <p:nvPr/>
        </p:nvSpPr>
        <p:spPr>
          <a:xfrm>
            <a:off x="20523223" y="10830775"/>
            <a:ext cx="2137124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노년기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6039639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3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사춘기</a:t>
              </a:r>
              <a:r>
                <a:rPr lang="en-US" altLang="ko-KR" sz="5500" dirty="0"/>
                <a:t>, </a:t>
              </a:r>
              <a:r>
                <a:rPr lang="ko-KR" altLang="en-US" sz="5500" dirty="0"/>
                <a:t>몸과 마음이 함께 자라요</a:t>
              </a:r>
            </a:p>
          </p:txBody>
        </p:sp>
        <p:grpSp>
          <p:nvGrpSpPr>
            <p:cNvPr id="32" name="그룹 3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3" name="타원 3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35" name="그룹 34"/>
          <p:cNvGrpSpPr/>
          <p:nvPr/>
        </p:nvGrpSpPr>
        <p:grpSpPr>
          <a:xfrm>
            <a:off x="1727299" y="2063248"/>
            <a:ext cx="10408505" cy="1132145"/>
            <a:chOff x="8369204" y="421241"/>
            <a:chExt cx="10408505" cy="1132145"/>
          </a:xfrm>
        </p:grpSpPr>
        <p:sp>
          <p:nvSpPr>
            <p:cNvPr id="37" name="직사각형 36"/>
            <p:cNvSpPr/>
            <p:nvPr/>
          </p:nvSpPr>
          <p:spPr>
            <a:xfrm>
              <a:off x="9653095" y="647210"/>
              <a:ext cx="9124614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나는 어느 시기에 해당하나요</a:t>
              </a:r>
              <a:r>
                <a:rPr lang="en-US" altLang="ko-KR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 rotWithShape="1">
            <a:blip r:embed="rId3"/>
            <a:srcRect r="81080"/>
            <a:stretch/>
          </p:blipFill>
          <p:spPr>
            <a:xfrm>
              <a:off x="8369204" y="421241"/>
              <a:ext cx="1184929" cy="1132145"/>
            </a:xfrm>
            <a:prstGeom prst="rect">
              <a:avLst/>
            </a:prstGeom>
          </p:spPr>
        </p:pic>
      </p:grpSp>
      <p:grpSp>
        <p:nvGrpSpPr>
          <p:cNvPr id="5" name="그룹 4"/>
          <p:cNvGrpSpPr/>
          <p:nvPr/>
        </p:nvGrpSpPr>
        <p:grpSpPr>
          <a:xfrm>
            <a:off x="1946842" y="5038302"/>
            <a:ext cx="20490316" cy="5422434"/>
            <a:chOff x="1894196" y="4599390"/>
            <a:chExt cx="20490316" cy="5422434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1894196" y="4599390"/>
              <a:ext cx="20490316" cy="5422434"/>
            </a:xfrm>
            <a:prstGeom prst="roundRect">
              <a:avLst/>
            </a:prstGeom>
            <a:solidFill>
              <a:srgbClr val="F2F8F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2796615" y="4599390"/>
              <a:ext cx="18678378" cy="5078313"/>
              <a:chOff x="3011190" y="9638884"/>
              <a:chExt cx="16678540" cy="5078313"/>
            </a:xfrm>
          </p:grpSpPr>
          <p:sp>
            <p:nvSpPr>
              <p:cNvPr id="6" name="직사각형 5"/>
              <p:cNvSpPr/>
              <p:nvPr/>
            </p:nvSpPr>
            <p:spPr>
              <a:xfrm>
                <a:off x="3011190" y="9638884"/>
                <a:ext cx="16678540" cy="50783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200000"/>
                  </a:lnSpc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나는 지금 어디에 해당하는지 표시해 보세요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</a:p>
              <a:p>
                <a:pPr algn="l">
                  <a:lnSpc>
                    <a:spcPct val="20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이유는                                                                          </a:t>
                </a:r>
                <a:endPara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l">
                  <a:lnSpc>
                    <a:spcPct val="20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입니다</a:t>
                </a:r>
                <a:r>
                  <a:rPr lang="en-US" altLang="ko-KR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7" name="모서리가 둥근 직사각형 6"/>
              <p:cNvSpPr/>
              <p:nvPr/>
            </p:nvSpPr>
            <p:spPr>
              <a:xfrm>
                <a:off x="5070312" y="11787949"/>
                <a:ext cx="14619418" cy="1203166"/>
              </a:xfrm>
              <a:prstGeom prst="round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294621" y="11347044"/>
                <a:ext cx="13118192" cy="17645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l">
                  <a:lnSpc>
                    <a:spcPct val="200000"/>
                  </a:lnSpc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나는 현재 </a:t>
                </a:r>
                <a:r>
                  <a:rPr lang="en-US" altLang="ko-KR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13</a:t>
                </a: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세로 청소년기에 해당하기 때문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4546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다음 그림을 보면서 떠오르는 것을 이야기해 보세요."/>
          <p:cNvSpPr txBox="1"/>
          <p:nvPr/>
        </p:nvSpPr>
        <p:spPr>
          <a:xfrm>
            <a:off x="5608999" y="385213"/>
            <a:ext cx="20133394" cy="2519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6000" dirty="0"/>
              <a:t>병아리는 달걀에서 물고기는 알에서 태어납니다</a:t>
            </a:r>
            <a:r>
              <a:rPr lang="en-US" altLang="ko-KR" sz="6000" dirty="0"/>
              <a:t>.</a:t>
            </a:r>
          </a:p>
          <a:p>
            <a:r>
              <a:rPr lang="ko-KR" altLang="en-US" sz="6000" dirty="0"/>
              <a:t>우리는 어떻게 태어나고 </a:t>
            </a:r>
            <a:r>
              <a:rPr lang="ko-KR" altLang="en-US" sz="6000" dirty="0" err="1"/>
              <a:t>자랐을까요</a:t>
            </a:r>
            <a:r>
              <a:rPr lang="en-US" altLang="ko-KR" sz="6000" dirty="0"/>
              <a:t>?</a:t>
            </a:r>
            <a:endParaRPr sz="60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7" y="-209632"/>
            <a:ext cx="4737610" cy="43081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054" y="2905192"/>
            <a:ext cx="8447809" cy="6365144"/>
          </a:xfrm>
          <a:prstGeom prst="rect">
            <a:avLst/>
          </a:prstGeom>
        </p:spPr>
      </p:pic>
      <p:grpSp>
        <p:nvGrpSpPr>
          <p:cNvPr id="13" name="그룹 12"/>
          <p:cNvGrpSpPr/>
          <p:nvPr/>
        </p:nvGrpSpPr>
        <p:grpSpPr>
          <a:xfrm>
            <a:off x="5608999" y="9930455"/>
            <a:ext cx="15623369" cy="2980870"/>
            <a:chOff x="5907024" y="12019505"/>
            <a:chExt cx="11247635" cy="1111709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5907024" y="12019505"/>
              <a:ext cx="11247635" cy="1111709"/>
            </a:xfrm>
            <a:prstGeom prst="roundRect">
              <a:avLst/>
            </a:prstGeom>
            <a:solidFill>
              <a:srgbClr val="ACD0B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58620" y="12177439"/>
              <a:ext cx="8692982" cy="795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5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정자</a:t>
              </a:r>
              <a:r>
                <a:rPr lang="en-US" altLang="ko-KR" sz="55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5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난자가 수정하여 수정란이 만들어져서 내가 태어났습니다</a:t>
              </a:r>
              <a:r>
                <a:rPr lang="en-US" altLang="ko-KR" sz="55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사춘기 신체 변화의 과정을 알아봐요</a:t>
              </a:r>
              <a:endParaRPr lang="ko-KR" altLang="en-US" sz="5500" dirty="0"/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4124754" y="2415527"/>
            <a:ext cx="16134493" cy="10379712"/>
            <a:chOff x="1735399" y="2415527"/>
            <a:chExt cx="16134493" cy="10379712"/>
          </a:xfrm>
        </p:grpSpPr>
        <p:grpSp>
          <p:nvGrpSpPr>
            <p:cNvPr id="3" name="그룹 2"/>
            <p:cNvGrpSpPr/>
            <p:nvPr/>
          </p:nvGrpSpPr>
          <p:grpSpPr>
            <a:xfrm>
              <a:off x="6555505" y="4467198"/>
              <a:ext cx="2066543" cy="6565392"/>
              <a:chOff x="8613649" y="3749040"/>
              <a:chExt cx="2066543" cy="6565392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 rotWithShape="1">
              <a:blip r:embed="rId3"/>
              <a:srcRect l="24413" t="17766" r="60810" b="9980"/>
              <a:stretch/>
            </p:blipFill>
            <p:spPr>
              <a:xfrm>
                <a:off x="8613649" y="3785615"/>
                <a:ext cx="2066543" cy="6528817"/>
              </a:xfrm>
              <a:prstGeom prst="rect">
                <a:avLst/>
              </a:prstGeom>
            </p:spPr>
          </p:pic>
          <p:sp>
            <p:nvSpPr>
              <p:cNvPr id="2" name="직사각형 1"/>
              <p:cNvSpPr/>
              <p:nvPr/>
            </p:nvSpPr>
            <p:spPr>
              <a:xfrm>
                <a:off x="8622048" y="3749040"/>
                <a:ext cx="393936" cy="438912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5" name="그룹 4"/>
            <p:cNvGrpSpPr/>
            <p:nvPr/>
          </p:nvGrpSpPr>
          <p:grpSpPr>
            <a:xfrm>
              <a:off x="10581594" y="3998108"/>
              <a:ext cx="3298957" cy="7034483"/>
              <a:chOff x="9363456" y="3529584"/>
              <a:chExt cx="3298957" cy="7034483"/>
            </a:xfrm>
          </p:grpSpPr>
          <p:pic>
            <p:nvPicPr>
              <p:cNvPr id="34" name="그림 33"/>
              <p:cNvPicPr>
                <a:picLocks noChangeAspect="1"/>
              </p:cNvPicPr>
              <p:nvPr/>
            </p:nvPicPr>
            <p:blipFill rotWithShape="1">
              <a:blip r:embed="rId3"/>
              <a:srcRect l="59879" t="15003" r="21682" b="9980"/>
              <a:stretch/>
            </p:blipFill>
            <p:spPr>
              <a:xfrm>
                <a:off x="9363456" y="3785617"/>
                <a:ext cx="2578607" cy="6778450"/>
              </a:xfrm>
              <a:prstGeom prst="rect">
                <a:avLst/>
              </a:prstGeom>
            </p:spPr>
          </p:pic>
          <p:sp>
            <p:nvSpPr>
              <p:cNvPr id="4" name="직사각형 3"/>
              <p:cNvSpPr/>
              <p:nvPr/>
            </p:nvSpPr>
            <p:spPr>
              <a:xfrm>
                <a:off x="11265408" y="3529584"/>
                <a:ext cx="931337" cy="688546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11731076" y="8698841"/>
                <a:ext cx="931337" cy="688546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9363456" y="4763238"/>
                <a:ext cx="333792" cy="688546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8" name="그룹 7"/>
            <p:cNvGrpSpPr/>
            <p:nvPr/>
          </p:nvGrpSpPr>
          <p:grpSpPr>
            <a:xfrm>
              <a:off x="3969716" y="2415527"/>
              <a:ext cx="2546819" cy="2546819"/>
              <a:chOff x="1348525" y="4218130"/>
              <a:chExt cx="2546819" cy="2546819"/>
            </a:xfrm>
          </p:grpSpPr>
          <p:sp>
            <p:nvSpPr>
              <p:cNvPr id="6" name="타원 5"/>
              <p:cNvSpPr/>
              <p:nvPr/>
            </p:nvSpPr>
            <p:spPr>
              <a:xfrm>
                <a:off x="1348525" y="4218130"/>
                <a:ext cx="2546819" cy="2546819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594408" y="4443047"/>
                <a:ext cx="2055051" cy="2096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생식기</a:t>
                </a:r>
                <a:endPara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발달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38" name="그룹 37"/>
            <p:cNvGrpSpPr/>
            <p:nvPr/>
          </p:nvGrpSpPr>
          <p:grpSpPr>
            <a:xfrm>
              <a:off x="1735399" y="4809635"/>
              <a:ext cx="2546819" cy="2546819"/>
              <a:chOff x="1348525" y="4218130"/>
              <a:chExt cx="2546819" cy="2546819"/>
            </a:xfrm>
          </p:grpSpPr>
          <p:sp>
            <p:nvSpPr>
              <p:cNvPr id="39" name="타원 38"/>
              <p:cNvSpPr/>
              <p:nvPr/>
            </p:nvSpPr>
            <p:spPr>
              <a:xfrm>
                <a:off x="1348525" y="4218130"/>
                <a:ext cx="2546819" cy="2546819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919819" y="4443047"/>
                <a:ext cx="1404231" cy="2096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유방</a:t>
                </a:r>
                <a:endPara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발달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41" name="그룹 40"/>
            <p:cNvGrpSpPr/>
            <p:nvPr/>
          </p:nvGrpSpPr>
          <p:grpSpPr>
            <a:xfrm>
              <a:off x="2049140" y="7893955"/>
              <a:ext cx="2546819" cy="2546819"/>
              <a:chOff x="1348525" y="4218130"/>
              <a:chExt cx="2546819" cy="2546819"/>
            </a:xfrm>
          </p:grpSpPr>
          <p:sp>
            <p:nvSpPr>
              <p:cNvPr id="42" name="타원 41"/>
              <p:cNvSpPr/>
              <p:nvPr/>
            </p:nvSpPr>
            <p:spPr>
              <a:xfrm>
                <a:off x="1348525" y="4218130"/>
                <a:ext cx="2546819" cy="2546819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919819" y="4443047"/>
                <a:ext cx="1404231" cy="2096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월경</a:t>
                </a:r>
                <a:endPara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시작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44" name="그룹 43"/>
            <p:cNvGrpSpPr/>
            <p:nvPr/>
          </p:nvGrpSpPr>
          <p:grpSpPr>
            <a:xfrm>
              <a:off x="3709148" y="10248420"/>
              <a:ext cx="2546819" cy="2546819"/>
              <a:chOff x="1348525" y="4218130"/>
              <a:chExt cx="2546819" cy="2546819"/>
            </a:xfrm>
          </p:grpSpPr>
          <p:sp>
            <p:nvSpPr>
              <p:cNvPr id="45" name="타원 44"/>
              <p:cNvSpPr/>
              <p:nvPr/>
            </p:nvSpPr>
            <p:spPr>
              <a:xfrm>
                <a:off x="1348525" y="4218130"/>
                <a:ext cx="2546819" cy="2546819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919819" y="4941645"/>
                <a:ext cx="1404231" cy="10997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체모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9" name="그룹 8"/>
            <p:cNvGrpSpPr/>
            <p:nvPr/>
          </p:nvGrpSpPr>
          <p:grpSpPr>
            <a:xfrm flipH="1">
              <a:off x="13088756" y="2415527"/>
              <a:ext cx="4781136" cy="10379712"/>
              <a:chOff x="14976405" y="1947003"/>
              <a:chExt cx="4781136" cy="10379712"/>
            </a:xfrm>
          </p:grpSpPr>
          <p:grpSp>
            <p:nvGrpSpPr>
              <p:cNvPr id="50" name="그룹 49"/>
              <p:cNvGrpSpPr/>
              <p:nvPr/>
            </p:nvGrpSpPr>
            <p:grpSpPr>
              <a:xfrm>
                <a:off x="17210722" y="1947003"/>
                <a:ext cx="2546819" cy="2546819"/>
                <a:chOff x="1348525" y="4218130"/>
                <a:chExt cx="2546819" cy="2546819"/>
              </a:xfrm>
            </p:grpSpPr>
            <p:sp>
              <p:nvSpPr>
                <p:cNvPr id="51" name="타원 50"/>
                <p:cNvSpPr/>
                <p:nvPr/>
              </p:nvSpPr>
              <p:spPr>
                <a:xfrm>
                  <a:off x="1348525" y="4218130"/>
                  <a:ext cx="2546819" cy="2546819"/>
                </a:xfrm>
                <a:prstGeom prst="ellipse">
                  <a:avLst/>
                </a:prstGeom>
                <a:solidFill>
                  <a:srgbClr val="C3F2F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1594408" y="4443047"/>
                  <a:ext cx="2055051" cy="20969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400" rtl="0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ko-KR" altLang="en-US" sz="5400" b="1" i="0" u="none" strike="noStrike" cap="none" spc="0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sym typeface="Canela Text Regular"/>
                    </a:rPr>
                    <a:t>생식기</a:t>
                  </a:r>
                  <a:endPara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  <a:p>
                  <a:pPr marL="0" marR="0" indent="0" algn="ctr" defTabSz="2438400" rtl="0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ko-KR" altLang="en-US" sz="5400" b="1" i="0" u="none" strike="noStrike" cap="none" spc="0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sym typeface="Canela Text Regular"/>
                    </a:rPr>
                    <a:t>발달</a:t>
                  </a:r>
                  <a:endParaRPr kumimoji="0" lang="ko-KR" altLang="en-US" sz="5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</p:grpSp>
          <p:grpSp>
            <p:nvGrpSpPr>
              <p:cNvPr id="53" name="그룹 52"/>
              <p:cNvGrpSpPr/>
              <p:nvPr/>
            </p:nvGrpSpPr>
            <p:grpSpPr>
              <a:xfrm>
                <a:off x="14976405" y="4341111"/>
                <a:ext cx="2546819" cy="2546819"/>
                <a:chOff x="1348525" y="4218130"/>
                <a:chExt cx="2546819" cy="2546819"/>
              </a:xfrm>
            </p:grpSpPr>
            <p:sp>
              <p:nvSpPr>
                <p:cNvPr id="54" name="타원 53"/>
                <p:cNvSpPr/>
                <p:nvPr/>
              </p:nvSpPr>
              <p:spPr>
                <a:xfrm>
                  <a:off x="1348525" y="4218130"/>
                  <a:ext cx="2546819" cy="2546819"/>
                </a:xfrm>
                <a:prstGeom prst="ellipse">
                  <a:avLst/>
                </a:prstGeom>
                <a:solidFill>
                  <a:srgbClr val="C3F2F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1594408" y="4941645"/>
                  <a:ext cx="2055051" cy="109978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400" rtl="0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ko-KR" altLang="en-US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변성기</a:t>
                  </a:r>
                  <a:endParaRPr kumimoji="0" lang="ko-KR" altLang="en-US" sz="5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</p:grpSp>
          <p:grpSp>
            <p:nvGrpSpPr>
              <p:cNvPr id="56" name="그룹 55"/>
              <p:cNvGrpSpPr/>
              <p:nvPr/>
            </p:nvGrpSpPr>
            <p:grpSpPr>
              <a:xfrm>
                <a:off x="15290146" y="7425431"/>
                <a:ext cx="2546819" cy="2546819"/>
                <a:chOff x="1348525" y="4218130"/>
                <a:chExt cx="2546819" cy="2546819"/>
              </a:xfrm>
            </p:grpSpPr>
            <p:sp>
              <p:nvSpPr>
                <p:cNvPr id="57" name="타원 56"/>
                <p:cNvSpPr/>
                <p:nvPr/>
              </p:nvSpPr>
              <p:spPr>
                <a:xfrm>
                  <a:off x="1348525" y="4218130"/>
                  <a:ext cx="2546819" cy="2546819"/>
                </a:xfrm>
                <a:prstGeom prst="ellipse">
                  <a:avLst/>
                </a:prstGeom>
                <a:solidFill>
                  <a:srgbClr val="C3F2F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1919818" y="4443047"/>
                  <a:ext cx="1404231" cy="20969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400" rtl="0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ko-KR" altLang="en-US" sz="5400" b="1" i="0" u="none" strike="noStrike" cap="none" spc="0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sym typeface="Canela Text Regular"/>
                    </a:rPr>
                    <a:t>정자</a:t>
                  </a:r>
                  <a:endPara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  <a:p>
                  <a:pPr marL="0" marR="0" indent="0" algn="ctr" defTabSz="2438400" rtl="0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ko-KR" altLang="en-US" sz="54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생성</a:t>
                  </a:r>
                  <a:endParaRPr kumimoji="0" lang="ko-KR" altLang="en-US" sz="5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</p:grpSp>
          <p:grpSp>
            <p:nvGrpSpPr>
              <p:cNvPr id="59" name="그룹 58"/>
              <p:cNvGrpSpPr/>
              <p:nvPr/>
            </p:nvGrpSpPr>
            <p:grpSpPr>
              <a:xfrm>
                <a:off x="16950154" y="9779896"/>
                <a:ext cx="2546819" cy="2546819"/>
                <a:chOff x="1348525" y="4218130"/>
                <a:chExt cx="2546819" cy="2546819"/>
              </a:xfrm>
            </p:grpSpPr>
            <p:sp>
              <p:nvSpPr>
                <p:cNvPr id="60" name="타원 59"/>
                <p:cNvSpPr/>
                <p:nvPr/>
              </p:nvSpPr>
              <p:spPr>
                <a:xfrm>
                  <a:off x="1348525" y="4218130"/>
                  <a:ext cx="2546819" cy="2546819"/>
                </a:xfrm>
                <a:prstGeom prst="ellipse">
                  <a:avLst/>
                </a:prstGeom>
                <a:solidFill>
                  <a:srgbClr val="C3F2F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1919818" y="4941645"/>
                  <a:ext cx="1404231" cy="109978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400" rtl="0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ko-KR" altLang="en-US" sz="5400" b="1" i="0" u="none" strike="noStrike" cap="none" spc="0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sym typeface="Canela Text Regular"/>
                    </a:rPr>
                    <a:t>체모</a:t>
                  </a:r>
                  <a:endParaRPr kumimoji="0" lang="ko-KR" altLang="en-US" sz="54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423968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사춘기 신체 변화의 과정을 알아봐요</a:t>
              </a:r>
              <a:endParaRPr lang="ko-KR" altLang="en-US" sz="5500" dirty="0"/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3778400" y="5358315"/>
            <a:ext cx="16827201" cy="3083921"/>
            <a:chOff x="3927060" y="5358315"/>
            <a:chExt cx="16827201" cy="3083921"/>
          </a:xfrm>
        </p:grpSpPr>
        <p:grpSp>
          <p:nvGrpSpPr>
            <p:cNvPr id="13" name="그룹 12"/>
            <p:cNvGrpSpPr/>
            <p:nvPr/>
          </p:nvGrpSpPr>
          <p:grpSpPr>
            <a:xfrm>
              <a:off x="3927060" y="5773463"/>
              <a:ext cx="3962253" cy="2253624"/>
              <a:chOff x="9308591" y="3873857"/>
              <a:chExt cx="3962253" cy="2253624"/>
            </a:xfrm>
          </p:grpSpPr>
          <p:sp>
            <p:nvSpPr>
              <p:cNvPr id="11" name="모서리가 둥근 직사각형 10"/>
              <p:cNvSpPr/>
              <p:nvPr/>
            </p:nvSpPr>
            <p:spPr>
              <a:xfrm>
                <a:off x="9308591" y="3873857"/>
                <a:ext cx="3962253" cy="2253624"/>
              </a:xfrm>
              <a:prstGeom prst="round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521770" y="3873857"/>
                <a:ext cx="3550652" cy="2096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남녀의</a:t>
                </a:r>
                <a:endPara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공통적 변화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14" name="직사각형 13"/>
            <p:cNvSpPr/>
            <p:nvPr/>
          </p:nvSpPr>
          <p:spPr>
            <a:xfrm>
              <a:off x="8614728" y="5358315"/>
              <a:ext cx="12139533" cy="3083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indent="-6858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생식기가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커지고 성숙해진다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marL="685800" indent="-6858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겨드랑이와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생식기에 체모가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난다.</a:t>
              </a:r>
            </a:p>
            <a:p>
              <a:pPr marL="685800" indent="-6858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여드름이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나고 체형이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변한다.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5363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사춘기 마음의 변화를 살펴봐요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04" y="3568657"/>
            <a:ext cx="7870192" cy="7234836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 rot="19525301">
            <a:off x="4186687" y="3754359"/>
            <a:ext cx="400400" cy="19985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622048" y="1753016"/>
            <a:ext cx="12964866" cy="2570764"/>
            <a:chOff x="8159262" y="2250831"/>
            <a:chExt cx="14067692" cy="1407560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8159262" y="2250831"/>
              <a:ext cx="14067692" cy="1407560"/>
            </a:xfrm>
            <a:prstGeom prst="roundRect">
              <a:avLst>
                <a:gd name="adj" fmla="val 3540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8728677" y="2398497"/>
              <a:ext cx="12888405" cy="10970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어린애 취급을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하면 화가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난다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endPara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강요하는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것이 싫다.</a:t>
              </a: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8622048" y="4652184"/>
            <a:ext cx="12964866" cy="2570764"/>
            <a:chOff x="8159262" y="2250831"/>
            <a:chExt cx="14067692" cy="1407560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8159262" y="2250831"/>
              <a:ext cx="14067692" cy="1407560"/>
            </a:xfrm>
            <a:prstGeom prst="roundRect">
              <a:avLst>
                <a:gd name="adj" fmla="val 3540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8728677" y="2724587"/>
              <a:ext cx="12888405" cy="460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사소한 일에 짜증이 나고 반항심이 든다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59" name="그룹 58"/>
          <p:cNvGrpSpPr/>
          <p:nvPr/>
        </p:nvGrpSpPr>
        <p:grpSpPr>
          <a:xfrm>
            <a:off x="8622048" y="7551352"/>
            <a:ext cx="12964866" cy="2570764"/>
            <a:chOff x="8159262" y="2250831"/>
            <a:chExt cx="14067692" cy="1407560"/>
          </a:xfrm>
        </p:grpSpPr>
        <p:sp>
          <p:nvSpPr>
            <p:cNvPr id="60" name="모서리가 둥근 직사각형 59"/>
            <p:cNvSpPr/>
            <p:nvPr/>
          </p:nvSpPr>
          <p:spPr>
            <a:xfrm>
              <a:off x="8159262" y="2250831"/>
              <a:ext cx="14067692" cy="1407560"/>
            </a:xfrm>
            <a:prstGeom prst="roundRect">
              <a:avLst>
                <a:gd name="adj" fmla="val 3540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8728677" y="2713095"/>
              <a:ext cx="12888405" cy="460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인정받고 싶어서 과장된 행동을 한다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8622048" y="10450521"/>
            <a:ext cx="12964866" cy="2570764"/>
            <a:chOff x="8159262" y="2250831"/>
            <a:chExt cx="14067692" cy="1407560"/>
          </a:xfrm>
        </p:grpSpPr>
        <p:sp>
          <p:nvSpPr>
            <p:cNvPr id="63" name="모서리가 둥근 직사각형 62"/>
            <p:cNvSpPr/>
            <p:nvPr/>
          </p:nvSpPr>
          <p:spPr>
            <a:xfrm>
              <a:off x="8159262" y="2250831"/>
              <a:ext cx="14067692" cy="1407560"/>
            </a:xfrm>
            <a:prstGeom prst="roundRect">
              <a:avLst>
                <a:gd name="adj" fmla="val 3540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8728677" y="2385793"/>
              <a:ext cx="12888405" cy="10970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여러 가지 고민이 점점 늘어난다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endPara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혼자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있는 것이 좋다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84508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사춘기 마음의 변화를 살펴봐요</a:t>
              </a:r>
              <a:endParaRPr lang="ko-KR" altLang="en-US" sz="5500" dirty="0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04" y="3568657"/>
            <a:ext cx="7870192" cy="7234836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 rot="19525301">
            <a:off x="4186687" y="3754359"/>
            <a:ext cx="400400" cy="19985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8622048" y="2947334"/>
            <a:ext cx="12964866" cy="2570764"/>
            <a:chOff x="8159262" y="2250831"/>
            <a:chExt cx="14067692" cy="1407560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8159262" y="2250831"/>
              <a:ext cx="14067692" cy="1407560"/>
            </a:xfrm>
            <a:prstGeom prst="roundRect">
              <a:avLst>
                <a:gd name="adj" fmla="val 3540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8728677" y="2724587"/>
              <a:ext cx="12888405" cy="460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이성에게 관심이 생긴다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8622048" y="5846502"/>
            <a:ext cx="12964866" cy="2570764"/>
            <a:chOff x="8159262" y="2250831"/>
            <a:chExt cx="14067692" cy="1407560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8159262" y="2250831"/>
              <a:ext cx="14067692" cy="1407560"/>
            </a:xfrm>
            <a:prstGeom prst="roundRect">
              <a:avLst>
                <a:gd name="adj" fmla="val 3540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8728677" y="2391103"/>
              <a:ext cx="12888405" cy="10970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부모님보다 친구와 이야기하는 것이 편하다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59" name="그룹 58"/>
          <p:cNvGrpSpPr/>
          <p:nvPr/>
        </p:nvGrpSpPr>
        <p:grpSpPr>
          <a:xfrm>
            <a:off x="8622048" y="8745670"/>
            <a:ext cx="12964866" cy="2570764"/>
            <a:chOff x="8159262" y="2250831"/>
            <a:chExt cx="14067692" cy="1407560"/>
          </a:xfrm>
        </p:grpSpPr>
        <p:sp>
          <p:nvSpPr>
            <p:cNvPr id="60" name="모서리가 둥근 직사각형 59"/>
            <p:cNvSpPr/>
            <p:nvPr/>
          </p:nvSpPr>
          <p:spPr>
            <a:xfrm>
              <a:off x="8159262" y="2250831"/>
              <a:ext cx="14067692" cy="1407560"/>
            </a:xfrm>
            <a:prstGeom prst="roundRect">
              <a:avLst>
                <a:gd name="adj" fmla="val 3540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8728677" y="2406092"/>
              <a:ext cx="12888405" cy="10970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모든 일이 귀찮고 재미없다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endPara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변덕이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심하다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48027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사춘기 마음의 변화를 살펴봐요</a:t>
              </a:r>
              <a:endParaRPr lang="ko-KR" altLang="en-US" sz="5500" dirty="0"/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1735399" y="2164334"/>
            <a:ext cx="15533812" cy="10536729"/>
            <a:chOff x="1735399" y="2164334"/>
            <a:chExt cx="15533812" cy="10536729"/>
          </a:xfrm>
        </p:grpSpPr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3"/>
            <a:srcRect l="3326" t="11113" r="70816" b="54971"/>
            <a:stretch/>
          </p:blipFill>
          <p:spPr>
            <a:xfrm>
              <a:off x="1819361" y="4078753"/>
              <a:ext cx="3715512" cy="3863148"/>
            </a:xfrm>
            <a:prstGeom prst="rect">
              <a:avLst/>
            </a:prstGeom>
            <a:ln w="76200" cap="sq">
              <a:solidFill>
                <a:srgbClr val="25943A"/>
              </a:solidFill>
              <a:miter lim="800000"/>
            </a:ln>
            <a:effectLst/>
          </p:spPr>
        </p:pic>
        <p:sp>
          <p:nvSpPr>
            <p:cNvPr id="6" name="직사각형 5"/>
            <p:cNvSpPr/>
            <p:nvPr/>
          </p:nvSpPr>
          <p:spPr>
            <a:xfrm>
              <a:off x="7638048" y="10349374"/>
              <a:ext cx="8786380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나의 장점을 찾아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발전시켜요.</a:t>
              </a: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638048" y="5590212"/>
              <a:ext cx="9631163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화날 땐 </a:t>
              </a:r>
              <a:r>
                <a:rPr lang="ko-KR" altLang="en-US" sz="5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심호흡하고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열을 세어요.</a:t>
              </a:r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1819361" y="8837915"/>
              <a:ext cx="3715512" cy="3863148"/>
              <a:chOff x="8438388" y="4626864"/>
              <a:chExt cx="5522976" cy="5742432"/>
            </a:xfrm>
          </p:grpSpPr>
          <p:pic>
            <p:nvPicPr>
              <p:cNvPr id="15" name="그림 14"/>
              <p:cNvPicPr>
                <a:picLocks noChangeAspect="1"/>
              </p:cNvPicPr>
              <p:nvPr/>
            </p:nvPicPr>
            <p:blipFill rotWithShape="1">
              <a:blip r:embed="rId3"/>
              <a:srcRect l="36285" t="9483" r="32527" b="49611"/>
              <a:stretch/>
            </p:blipFill>
            <p:spPr>
              <a:xfrm>
                <a:off x="8438388" y="4626864"/>
                <a:ext cx="5522976" cy="5742432"/>
              </a:xfrm>
              <a:prstGeom prst="rect">
                <a:avLst/>
              </a:prstGeom>
              <a:ln w="76200" cap="sq">
                <a:solidFill>
                  <a:srgbClr val="25943A"/>
                </a:solidFill>
                <a:miter lim="800000"/>
              </a:ln>
              <a:effectLst/>
            </p:spPr>
          </p:pic>
          <p:sp>
            <p:nvSpPr>
              <p:cNvPr id="4" name="직사각형 3"/>
              <p:cNvSpPr/>
              <p:nvPr/>
            </p:nvSpPr>
            <p:spPr>
              <a:xfrm>
                <a:off x="8972550" y="4626864"/>
                <a:ext cx="3924300" cy="649986"/>
              </a:xfrm>
              <a:prstGeom prst="rect">
                <a:avLst/>
              </a:prstGeom>
              <a:solidFill>
                <a:srgbClr val="E8F1CB"/>
              </a:solidFill>
              <a:ln w="762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9" name="그룹 8"/>
            <p:cNvGrpSpPr/>
            <p:nvPr/>
          </p:nvGrpSpPr>
          <p:grpSpPr>
            <a:xfrm>
              <a:off x="1735399" y="2164334"/>
              <a:ext cx="8985100" cy="1440000"/>
              <a:chOff x="12065150" y="1608604"/>
              <a:chExt cx="8985100" cy="1440000"/>
            </a:xfrm>
          </p:grpSpPr>
          <p:sp>
            <p:nvSpPr>
              <p:cNvPr id="27" name="모서리가 둥근 직사각형 26"/>
              <p:cNvSpPr/>
              <p:nvPr/>
            </p:nvSpPr>
            <p:spPr>
              <a:xfrm>
                <a:off x="12065150" y="1608604"/>
                <a:ext cx="8985100" cy="1440000"/>
              </a:xfrm>
              <a:prstGeom prst="roundRect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2310544" y="1778710"/>
                <a:ext cx="8494313" cy="10997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마음의 변화에 대처하는 방법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78454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사춘기 마음의 변화를 살펴봐요</a:t>
              </a:r>
              <a:endParaRPr lang="ko-KR" altLang="en-US" sz="5500" dirty="0"/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3"/>
          <a:srcRect l="69114" t="7315" r="1965" b="54750"/>
          <a:stretch/>
        </p:blipFill>
        <p:spPr>
          <a:xfrm>
            <a:off x="1819361" y="4078753"/>
            <a:ext cx="3715512" cy="3863148"/>
          </a:xfrm>
          <a:prstGeom prst="rect">
            <a:avLst/>
          </a:prstGeom>
          <a:ln w="76200" cap="sq">
            <a:solidFill>
              <a:srgbClr val="25943A"/>
            </a:solidFill>
            <a:miter lim="800000"/>
          </a:ln>
          <a:effectLst/>
        </p:spPr>
      </p:pic>
      <p:sp>
        <p:nvSpPr>
          <p:cNvPr id="6" name="직사각형 5"/>
          <p:cNvSpPr/>
          <p:nvPr/>
        </p:nvSpPr>
        <p:spPr>
          <a:xfrm>
            <a:off x="7638048" y="9648982"/>
            <a:ext cx="6639959" cy="2003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실수를 반성한 뒤엔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마음에서 털어 버려요.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7638048" y="5590212"/>
            <a:ext cx="6833922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욕과 비속어를 안 써요.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1735399" y="2164334"/>
            <a:ext cx="8985100" cy="1440000"/>
            <a:chOff x="12065150" y="1608604"/>
            <a:chExt cx="8985100" cy="1440000"/>
          </a:xfrm>
        </p:grpSpPr>
        <p:sp>
          <p:nvSpPr>
            <p:cNvPr id="27" name="모서리가 둥근 직사각형 26"/>
            <p:cNvSpPr/>
            <p:nvPr/>
          </p:nvSpPr>
          <p:spPr>
            <a:xfrm>
              <a:off x="12065150" y="1608604"/>
              <a:ext cx="8985100" cy="1440000"/>
            </a:xfrm>
            <a:prstGeom prst="roundRect">
              <a:avLst/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310544" y="1778710"/>
              <a:ext cx="8494313" cy="1099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마음의 변화에 대처하는 방법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819361" y="8837915"/>
            <a:ext cx="3715512" cy="3863148"/>
            <a:chOff x="1819361" y="8837915"/>
            <a:chExt cx="3715512" cy="3863148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3"/>
            <a:srcRect l="3018" t="52958" r="67424" b="8273"/>
            <a:stretch/>
          </p:blipFill>
          <p:spPr>
            <a:xfrm>
              <a:off x="1819361" y="8837915"/>
              <a:ext cx="3715512" cy="3863148"/>
            </a:xfrm>
            <a:prstGeom prst="rect">
              <a:avLst/>
            </a:prstGeom>
            <a:ln w="76200" cap="sq">
              <a:solidFill>
                <a:srgbClr val="25943A"/>
              </a:solidFill>
              <a:miter lim="800000"/>
            </a:ln>
            <a:effectLst/>
          </p:spPr>
        </p:pic>
        <p:sp>
          <p:nvSpPr>
            <p:cNvPr id="2" name="직사각형 1"/>
            <p:cNvSpPr/>
            <p:nvPr/>
          </p:nvSpPr>
          <p:spPr>
            <a:xfrm>
              <a:off x="2686050" y="12439650"/>
              <a:ext cx="1905000" cy="261413"/>
            </a:xfrm>
            <a:prstGeom prst="rect">
              <a:avLst/>
            </a:prstGeom>
            <a:solidFill>
              <a:srgbClr val="FBDFE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71964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사춘기 마음의 변화를 살펴봐요</a:t>
              </a:r>
              <a:endParaRPr lang="ko-KR" altLang="en-US" sz="5500" dirty="0"/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6" name="직사각형 5"/>
          <p:cNvSpPr/>
          <p:nvPr/>
        </p:nvSpPr>
        <p:spPr>
          <a:xfrm>
            <a:off x="7743045" y="9648982"/>
            <a:ext cx="6429965" cy="2003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취미 생활을 함께하는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친구를 만들어요.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7822910" y="4918914"/>
            <a:ext cx="5795177" cy="2003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다른 사람의 말을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경청하고 공감해요.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1735399" y="2164334"/>
            <a:ext cx="8985100" cy="1440000"/>
            <a:chOff x="12065150" y="1608604"/>
            <a:chExt cx="8985100" cy="1440000"/>
          </a:xfrm>
        </p:grpSpPr>
        <p:sp>
          <p:nvSpPr>
            <p:cNvPr id="27" name="모서리가 둥근 직사각형 26"/>
            <p:cNvSpPr/>
            <p:nvPr/>
          </p:nvSpPr>
          <p:spPr>
            <a:xfrm>
              <a:off x="12065150" y="1608604"/>
              <a:ext cx="8985100" cy="1440000"/>
            </a:xfrm>
            <a:prstGeom prst="roundRect">
              <a:avLst/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310544" y="1778710"/>
              <a:ext cx="8494313" cy="1099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마음의 변화에 대처하는 방법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819361" y="4078753"/>
            <a:ext cx="3715512" cy="3865097"/>
            <a:chOff x="1819361" y="4078753"/>
            <a:chExt cx="3715512" cy="3865097"/>
          </a:xfrm>
        </p:grpSpPr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3"/>
            <a:srcRect l="37005" t="55696" r="35138" b="7765"/>
            <a:stretch/>
          </p:blipFill>
          <p:spPr>
            <a:xfrm>
              <a:off x="1819361" y="4078753"/>
              <a:ext cx="3715512" cy="3863148"/>
            </a:xfrm>
            <a:prstGeom prst="rect">
              <a:avLst/>
            </a:prstGeom>
            <a:ln w="76200" cap="sq">
              <a:solidFill>
                <a:srgbClr val="25943A"/>
              </a:solidFill>
              <a:miter lim="800000"/>
            </a:ln>
            <a:effectLst/>
          </p:spPr>
        </p:pic>
        <p:sp>
          <p:nvSpPr>
            <p:cNvPr id="4" name="직사각형 3"/>
            <p:cNvSpPr/>
            <p:nvPr/>
          </p:nvSpPr>
          <p:spPr>
            <a:xfrm>
              <a:off x="2686050" y="7600950"/>
              <a:ext cx="1905000" cy="342900"/>
            </a:xfrm>
            <a:prstGeom prst="rect">
              <a:avLst/>
            </a:prstGeom>
            <a:solidFill>
              <a:srgbClr val="E4F3F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1819361" y="4078753"/>
              <a:ext cx="657139" cy="251489"/>
            </a:xfrm>
            <a:prstGeom prst="rect">
              <a:avLst/>
            </a:prstGeom>
            <a:solidFill>
              <a:srgbClr val="E4F3F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1819361" y="8837915"/>
            <a:ext cx="3715512" cy="3863148"/>
            <a:chOff x="1819361" y="8837915"/>
            <a:chExt cx="3715512" cy="3863148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3"/>
            <a:srcRect l="68330" t="53467" r="1167" b="6524"/>
            <a:stretch/>
          </p:blipFill>
          <p:spPr>
            <a:xfrm>
              <a:off x="1819361" y="8837915"/>
              <a:ext cx="3715512" cy="3863148"/>
            </a:xfrm>
            <a:prstGeom prst="rect">
              <a:avLst/>
            </a:prstGeom>
            <a:ln w="76200" cap="sq">
              <a:solidFill>
                <a:srgbClr val="25943A"/>
              </a:solidFill>
              <a:miter lim="800000"/>
            </a:ln>
            <a:effectLst/>
          </p:spPr>
        </p:pic>
        <p:sp>
          <p:nvSpPr>
            <p:cNvPr id="10" name="직사각형 9"/>
            <p:cNvSpPr/>
            <p:nvPr/>
          </p:nvSpPr>
          <p:spPr>
            <a:xfrm>
              <a:off x="2476500" y="12249150"/>
              <a:ext cx="2419350" cy="451913"/>
            </a:xfrm>
            <a:prstGeom prst="rect">
              <a:avLst/>
            </a:prstGeom>
            <a:solidFill>
              <a:srgbClr val="FBDFE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79918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41" name="직사각형 40"/>
            <p:cNvSpPr/>
            <p:nvPr/>
          </p:nvSpPr>
          <p:spPr>
            <a:xfrm>
              <a:off x="3586259" y="4030581"/>
              <a:ext cx="4908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44" name="직선 연결선 43"/>
          <p:cNvCxnSpPr>
            <a:stCxn id="47" idx="3"/>
          </p:cNvCxnSpPr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부모님께 감사 편지 쓰기"/>
          <p:cNvSpPr txBox="1"/>
          <p:nvPr/>
        </p:nvSpPr>
        <p:spPr>
          <a:xfrm>
            <a:off x="4581101" y="685171"/>
            <a:ext cx="10970653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>
                <a:solidFill>
                  <a:srgbClr val="59BAC8"/>
                </a:solidFill>
              </a:rPr>
              <a:t>사춘기를 겪는 친구에게 조언 해주기</a:t>
            </a:r>
            <a:endParaRPr sz="5500" dirty="0"/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2179551" y="3680457"/>
            <a:ext cx="19247405" cy="7762381"/>
            <a:chOff x="7508631" y="1921324"/>
            <a:chExt cx="11517923" cy="4645120"/>
          </a:xfrm>
        </p:grpSpPr>
        <p:sp>
          <p:nvSpPr>
            <p:cNvPr id="2" name="모서리가 둥근 사각형 설명선 1"/>
            <p:cNvSpPr/>
            <p:nvPr/>
          </p:nvSpPr>
          <p:spPr>
            <a:xfrm>
              <a:off x="7508631" y="1921324"/>
              <a:ext cx="11517923" cy="4645120"/>
            </a:xfrm>
            <a:prstGeom prst="wedgeRoundRectCallout">
              <a:avLst>
                <a:gd name="adj1" fmla="val -35140"/>
                <a:gd name="adj2" fmla="val 62962"/>
                <a:gd name="adj3" fmla="val 16667"/>
              </a:avLst>
            </a:prstGeom>
            <a:solidFill>
              <a:srgbClr val="FDECD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8038540" y="2364952"/>
              <a:ext cx="10029494" cy="1248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다른 사람들이 나를 어떻게 볼까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걱정이 많아지면서 자신감이 자꾸 떨어져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8021688" y="3887719"/>
              <a:ext cx="10491808" cy="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" name="직사각형 5"/>
            <p:cNvSpPr/>
            <p:nvPr/>
          </p:nvSpPr>
          <p:spPr>
            <a:xfrm>
              <a:off x="8038540" y="4602719"/>
              <a:ext cx="10458104" cy="1248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다른 사람들은 너를 네가 생각하는 것보다 훨씬 좋게 보고 있을 거야. 너무 걱정하지 말고 자신감을 가져 봐!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4331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41" name="직사각형 40"/>
            <p:cNvSpPr/>
            <p:nvPr/>
          </p:nvSpPr>
          <p:spPr>
            <a:xfrm>
              <a:off x="3586259" y="4030581"/>
              <a:ext cx="4908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44" name="직선 연결선 43"/>
          <p:cNvCxnSpPr>
            <a:stCxn id="47" idx="3"/>
          </p:cNvCxnSpPr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부모님께 감사 편지 쓰기"/>
          <p:cNvSpPr txBox="1"/>
          <p:nvPr/>
        </p:nvSpPr>
        <p:spPr>
          <a:xfrm>
            <a:off x="4581101" y="685171"/>
            <a:ext cx="10970653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>
                <a:solidFill>
                  <a:srgbClr val="59BAC8"/>
                </a:solidFill>
              </a:rPr>
              <a:t>사춘기를 겪는 친구에게 조언 해주기</a:t>
            </a:r>
            <a:endParaRPr sz="5500" dirty="0"/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2179551" y="2793636"/>
            <a:ext cx="19201273" cy="8690151"/>
            <a:chOff x="7508631" y="1921324"/>
            <a:chExt cx="11490317" cy="5200311"/>
          </a:xfrm>
        </p:grpSpPr>
        <p:sp>
          <p:nvSpPr>
            <p:cNvPr id="2" name="모서리가 둥근 사각형 설명선 1"/>
            <p:cNvSpPr/>
            <p:nvPr/>
          </p:nvSpPr>
          <p:spPr>
            <a:xfrm>
              <a:off x="7508631" y="1921324"/>
              <a:ext cx="11490317" cy="5200311"/>
            </a:xfrm>
            <a:prstGeom prst="wedgeRoundRectCallout">
              <a:avLst>
                <a:gd name="adj1" fmla="val -35140"/>
                <a:gd name="adj2" fmla="val 62962"/>
                <a:gd name="adj3" fmla="val 16667"/>
              </a:avLst>
            </a:prstGeom>
            <a:solidFill>
              <a:srgbClr val="FDECD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8038540" y="2125367"/>
              <a:ext cx="9985122" cy="1845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나는 요즘 변덕쟁이가 된 거 같아.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슬펐다가 즐거웠다가, 갑자기 화가 나기도 하고… </a:t>
              </a:r>
              <a:endParaRPr lang="en-US" altLang="ko-KR" sz="5400" b="1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내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감정을 종잡을 수 없어.</a:t>
              </a:r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8021688" y="4163415"/>
              <a:ext cx="10491808" cy="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" name="직사각형 5"/>
            <p:cNvSpPr/>
            <p:nvPr/>
          </p:nvSpPr>
          <p:spPr>
            <a:xfrm>
              <a:off x="8038540" y="4709690"/>
              <a:ext cx="10458104" cy="1845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사춘기 때는 감정이 자꾸 변하는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게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자연스러운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일이야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endPara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힘들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땐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혼자 고민하지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말고 친한 친구나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가족과 이야기를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나누면 좋을 거야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3725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41" name="직사각형 40"/>
            <p:cNvSpPr/>
            <p:nvPr/>
          </p:nvSpPr>
          <p:spPr>
            <a:xfrm>
              <a:off x="3586259" y="4030581"/>
              <a:ext cx="4908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44" name="직선 연결선 43"/>
          <p:cNvCxnSpPr>
            <a:stCxn id="47" idx="3"/>
          </p:cNvCxnSpPr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부모님께 감사 편지 쓰기"/>
          <p:cNvSpPr txBox="1"/>
          <p:nvPr/>
        </p:nvSpPr>
        <p:spPr>
          <a:xfrm>
            <a:off x="4581101" y="685171"/>
            <a:ext cx="10970653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>
                <a:solidFill>
                  <a:srgbClr val="59BAC8"/>
                </a:solidFill>
              </a:rPr>
              <a:t>사춘기를 겪는 친구에게 조언 해주기</a:t>
            </a:r>
            <a:endParaRPr sz="5500" dirty="0"/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2179551" y="2276324"/>
            <a:ext cx="19382001" cy="9705543"/>
            <a:chOff x="7508631" y="1081071"/>
            <a:chExt cx="11598467" cy="5807936"/>
          </a:xfrm>
        </p:grpSpPr>
        <p:sp>
          <p:nvSpPr>
            <p:cNvPr id="2" name="모서리가 둥근 사각형 설명선 1"/>
            <p:cNvSpPr/>
            <p:nvPr/>
          </p:nvSpPr>
          <p:spPr>
            <a:xfrm>
              <a:off x="7508631" y="1081071"/>
              <a:ext cx="11598467" cy="5807936"/>
            </a:xfrm>
            <a:prstGeom prst="wedgeRoundRectCallout">
              <a:avLst>
                <a:gd name="adj1" fmla="val -35140"/>
                <a:gd name="adj2" fmla="val 62962"/>
                <a:gd name="adj3" fmla="val 16667"/>
              </a:avLst>
            </a:prstGeom>
            <a:solidFill>
              <a:srgbClr val="FDECD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8038540" y="1343435"/>
              <a:ext cx="10029494" cy="2392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나는 지금 영어 학원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수학 학원을 다녀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근데 난 방송 댄스 학원을 다니고 싶거든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엄마는 토요일에 논술 학원까지 다니라고 해서 화가 나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!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엄마에게 어떻게 말하면 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좋을까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난 지금 폭발하기 일보 </a:t>
              </a:r>
              <a:r>
                <a:rPr lang="ko-KR" altLang="en-US" sz="5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직전이야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!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8021688" y="4172258"/>
              <a:ext cx="10491808" cy="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" name="직사각형 5"/>
            <p:cNvSpPr/>
            <p:nvPr/>
          </p:nvSpPr>
          <p:spPr>
            <a:xfrm>
              <a:off x="8038540" y="4744988"/>
              <a:ext cx="10458104" cy="1198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하고 싶은 것을 솔직하게 부모님께 이야기해 보면 어떨까?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부모님도 네 마음을 이해하고 네가 행복한 걸 원하실 거야.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86591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066800" y="4544391"/>
            <a:ext cx="52387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25943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아기 수첩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아기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손 수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手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가르칠 교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敎</a:t>
            </a:r>
            <a:endParaRPr lang="ko-KR" altLang="en-US" sz="5500" b="1" dirty="0">
              <a:solidFill>
                <a:srgbClr val="CF338B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353300" y="4544391"/>
            <a:ext cx="160401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아기를 양육하는 데에 필요한 정보가 기록되어 있는 수첩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예방 접종 기록이 적힌 </a:t>
            </a:r>
            <a:r>
              <a:rPr lang="ko-KR" altLang="en-US" sz="5500" b="1" dirty="0" smtClean="0">
                <a:solidFill>
                  <a:srgbClr val="25943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아기 수첩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을 가져오면 더욱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정확한 예방 접종 상담이 가능하며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홍보물도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증정할 예정이다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066800" y="1565126"/>
            <a:ext cx="4876800" cy="2115550"/>
            <a:chOff x="21526499" y="4242816"/>
            <a:chExt cx="2339757" cy="1014984"/>
          </a:xfrm>
        </p:grpSpPr>
        <p:sp>
          <p:nvSpPr>
            <p:cNvPr id="9" name="가로로 말린 두루마리 모양 8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4C845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250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41" name="직사각형 40"/>
            <p:cNvSpPr/>
            <p:nvPr/>
          </p:nvSpPr>
          <p:spPr>
            <a:xfrm>
              <a:off x="3586259" y="4030581"/>
              <a:ext cx="4908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44" name="직선 연결선 43"/>
          <p:cNvCxnSpPr>
            <a:stCxn id="47" idx="3"/>
          </p:cNvCxnSpPr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부모님께 감사 편지 쓰기"/>
          <p:cNvSpPr txBox="1"/>
          <p:nvPr/>
        </p:nvSpPr>
        <p:spPr>
          <a:xfrm>
            <a:off x="4581101" y="685171"/>
            <a:ext cx="10970653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>
                <a:solidFill>
                  <a:srgbClr val="59BAC8"/>
                </a:solidFill>
              </a:rPr>
              <a:t>사춘기를 겪는 친구에게 조언 해주기</a:t>
            </a:r>
            <a:endParaRPr sz="5500" dirty="0"/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grpSp>
        <p:nvGrpSpPr>
          <p:cNvPr id="21" name="그룹 20"/>
          <p:cNvGrpSpPr/>
          <p:nvPr/>
        </p:nvGrpSpPr>
        <p:grpSpPr>
          <a:xfrm>
            <a:off x="2179551" y="3680457"/>
            <a:ext cx="19247405" cy="7762381"/>
            <a:chOff x="7508631" y="1921324"/>
            <a:chExt cx="11517923" cy="4645120"/>
          </a:xfrm>
        </p:grpSpPr>
        <p:sp>
          <p:nvSpPr>
            <p:cNvPr id="22" name="모서리가 둥근 사각형 설명선 21"/>
            <p:cNvSpPr/>
            <p:nvPr/>
          </p:nvSpPr>
          <p:spPr>
            <a:xfrm>
              <a:off x="7508631" y="1921324"/>
              <a:ext cx="11517923" cy="4645120"/>
            </a:xfrm>
            <a:prstGeom prst="wedgeRoundRectCallout">
              <a:avLst>
                <a:gd name="adj1" fmla="val -35140"/>
                <a:gd name="adj2" fmla="val 62962"/>
                <a:gd name="adj3" fmla="val 16667"/>
              </a:avLst>
            </a:prstGeom>
            <a:solidFill>
              <a:srgbClr val="EDF7F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8038540" y="2427140"/>
              <a:ext cx="9985122" cy="1198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나에게 고민이 생겼어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 고민을 누구에게 말하면 좋을까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cxnSp>
          <p:nvCxnSpPr>
            <p:cNvPr id="24" name="직선 연결선 23"/>
            <p:cNvCxnSpPr/>
            <p:nvPr/>
          </p:nvCxnSpPr>
          <p:spPr>
            <a:xfrm>
              <a:off x="8021688" y="3959345"/>
              <a:ext cx="10491808" cy="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5" name="직사각형 24"/>
            <p:cNvSpPr/>
            <p:nvPr/>
          </p:nvSpPr>
          <p:spPr>
            <a:xfrm>
              <a:off x="8038540" y="4699971"/>
              <a:ext cx="10458104" cy="1198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고민은 혼자 끙끙 앓지 말고 너를 잘 이해해 주는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친구나 가족과 이야기를 나누면 마음이 훨씬 편해질 거야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5086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41" name="직사각형 40"/>
            <p:cNvSpPr/>
            <p:nvPr/>
          </p:nvSpPr>
          <p:spPr>
            <a:xfrm>
              <a:off x="3586259" y="4030581"/>
              <a:ext cx="4908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44" name="직선 연결선 43"/>
          <p:cNvCxnSpPr>
            <a:stCxn id="47" idx="3"/>
          </p:cNvCxnSpPr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부모님께 감사 편지 쓰기"/>
          <p:cNvSpPr txBox="1"/>
          <p:nvPr/>
        </p:nvSpPr>
        <p:spPr>
          <a:xfrm>
            <a:off x="4581101" y="685171"/>
            <a:ext cx="10970653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smtClean="0">
                <a:solidFill>
                  <a:srgbClr val="59BAC8"/>
                </a:solidFill>
              </a:rPr>
              <a:t>사춘기를 겪는 친구에게 조언 해주기</a:t>
            </a:r>
            <a:endParaRPr sz="5500" dirty="0"/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grpSp>
        <p:nvGrpSpPr>
          <p:cNvPr id="21" name="그룹 20"/>
          <p:cNvGrpSpPr/>
          <p:nvPr/>
        </p:nvGrpSpPr>
        <p:grpSpPr>
          <a:xfrm>
            <a:off x="2179551" y="3680457"/>
            <a:ext cx="19247405" cy="7762381"/>
            <a:chOff x="7508631" y="1921324"/>
            <a:chExt cx="11517923" cy="4645120"/>
          </a:xfrm>
        </p:grpSpPr>
        <p:sp>
          <p:nvSpPr>
            <p:cNvPr id="22" name="모서리가 둥근 사각형 설명선 21"/>
            <p:cNvSpPr/>
            <p:nvPr/>
          </p:nvSpPr>
          <p:spPr>
            <a:xfrm>
              <a:off x="7508631" y="1921324"/>
              <a:ext cx="11517923" cy="4645120"/>
            </a:xfrm>
            <a:prstGeom prst="wedgeRoundRectCallout">
              <a:avLst>
                <a:gd name="adj1" fmla="val -35140"/>
                <a:gd name="adj2" fmla="val 62962"/>
                <a:gd name="adj3" fmla="val 16667"/>
              </a:avLst>
            </a:prstGeom>
            <a:solidFill>
              <a:srgbClr val="EDF7F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8038540" y="2666456"/>
              <a:ext cx="9985122" cy="6022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나는 요즘 모든 것이 귀찮고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재미가 없어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</p:txBody>
        </p:sp>
        <p:cxnSp>
          <p:nvCxnSpPr>
            <p:cNvPr id="24" name="직선 연결선 23"/>
            <p:cNvCxnSpPr/>
            <p:nvPr/>
          </p:nvCxnSpPr>
          <p:spPr>
            <a:xfrm>
              <a:off x="8021688" y="3959345"/>
              <a:ext cx="10491808" cy="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5" name="직사각형 24"/>
            <p:cNvSpPr/>
            <p:nvPr/>
          </p:nvSpPr>
          <p:spPr>
            <a:xfrm>
              <a:off x="8038540" y="4535814"/>
              <a:ext cx="10458104" cy="1198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재미없을 때는 새로운 취미나 활동을 찾아보면 좋겠어. 네가 흥미를 느낄 수 있는 재미있는 활동을 발견할 수도 있어!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2599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그룹 50"/>
          <p:cNvGrpSpPr/>
          <p:nvPr/>
        </p:nvGrpSpPr>
        <p:grpSpPr>
          <a:xfrm>
            <a:off x="382812" y="402869"/>
            <a:ext cx="23644419" cy="10418289"/>
            <a:chOff x="4181814" y="2381709"/>
            <a:chExt cx="20616857" cy="9785847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814" y="2381709"/>
              <a:ext cx="20616857" cy="9785847"/>
            </a:xfrm>
            <a:prstGeom prst="rect">
              <a:avLst/>
            </a:prstGeom>
          </p:spPr>
        </p:pic>
        <p:sp>
          <p:nvSpPr>
            <p:cNvPr id="53" name="직사각형 52"/>
            <p:cNvSpPr/>
            <p:nvPr/>
          </p:nvSpPr>
          <p:spPr>
            <a:xfrm>
              <a:off x="4732342" y="2770404"/>
              <a:ext cx="2786826" cy="198526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54" name="알맞은 말을 골라 초성 완성해보기"/>
          <p:cNvSpPr txBox="1"/>
          <p:nvPr/>
        </p:nvSpPr>
        <p:spPr>
          <a:xfrm>
            <a:off x="4385815" y="2288095"/>
            <a:ext cx="17358617" cy="2449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5400" dirty="0">
                <a:solidFill>
                  <a:srgbClr val="1AAB43"/>
                </a:solidFill>
              </a:rPr>
              <a:t>사춘기를 맞이한</a:t>
            </a:r>
            <a:r>
              <a:rPr lang="en-US" altLang="ko-KR" sz="5400" dirty="0">
                <a:solidFill>
                  <a:srgbClr val="1AAB43"/>
                </a:solidFill>
              </a:rPr>
              <a:t>(</a:t>
            </a:r>
            <a:r>
              <a:rPr lang="ko-KR" altLang="en-US" sz="5400" dirty="0">
                <a:solidFill>
                  <a:srgbClr val="1AAB43"/>
                </a:solidFill>
              </a:rPr>
              <a:t>맞이할</a:t>
            </a:r>
            <a:r>
              <a:rPr lang="en-US" altLang="ko-KR" sz="5400" dirty="0">
                <a:solidFill>
                  <a:srgbClr val="1AAB43"/>
                </a:solidFill>
              </a:rPr>
              <a:t>) </a:t>
            </a:r>
            <a:r>
              <a:rPr lang="ko-KR" altLang="en-US" sz="5400" dirty="0">
                <a:solidFill>
                  <a:srgbClr val="1AAB43"/>
                </a:solidFill>
              </a:rPr>
              <a:t>나를 응원하고 격려하는 </a:t>
            </a:r>
            <a:endParaRPr lang="en-US" altLang="ko-KR" sz="5400" dirty="0" smtClean="0">
              <a:solidFill>
                <a:srgbClr val="1AAB43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solidFill>
                  <a:srgbClr val="1AAB43"/>
                </a:solidFill>
              </a:rPr>
              <a:t>편지를 </a:t>
            </a:r>
            <a:r>
              <a:rPr lang="ko-KR" altLang="en-US" sz="5400" dirty="0">
                <a:solidFill>
                  <a:srgbClr val="1AAB43"/>
                </a:solidFill>
              </a:rPr>
              <a:t>써 보세요</a:t>
            </a:r>
            <a:r>
              <a:rPr lang="en-US" altLang="ko-KR" sz="5400" dirty="0">
                <a:solidFill>
                  <a:srgbClr val="1AAB43"/>
                </a:solidFill>
              </a:rPr>
              <a:t>.</a:t>
            </a:r>
            <a:endParaRPr sz="5400" dirty="0">
              <a:solidFill>
                <a:srgbClr val="1AAB43"/>
              </a:solidFill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83" y="737878"/>
            <a:ext cx="3070941" cy="2113396"/>
          </a:xfrm>
          <a:prstGeom prst="rect">
            <a:avLst/>
          </a:prstGeom>
        </p:spPr>
      </p:pic>
      <p:sp>
        <p:nvSpPr>
          <p:cNvPr id="73" name="모서리가 둥근 직사각형 72"/>
          <p:cNvSpPr/>
          <p:nvPr/>
        </p:nvSpPr>
        <p:spPr>
          <a:xfrm>
            <a:off x="4385815" y="5272945"/>
            <a:ext cx="17358618" cy="633993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928607" y="6000308"/>
            <a:ext cx="14273032" cy="5088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사춘기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참 낯설고 힘들 때도 있지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괜찮아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 모든 건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네가 더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멋진 어른으로 자라는 과정이야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혼란스러워도 너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 을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믿고 사랑해 줘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넌 충분히 소중하고 빛나는 존재야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언제나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너를 </a:t>
            </a:r>
            <a:r>
              <a:rPr lang="ko-KR" altLang="en-US" sz="54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응원할게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97609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4323461" y="6316337"/>
            <a:ext cx="15737079" cy="2550650"/>
            <a:chOff x="6921499" y="3192137"/>
            <a:chExt cx="15737079" cy="2550650"/>
          </a:xfrm>
        </p:grpSpPr>
        <p:sp>
          <p:nvSpPr>
            <p:cNvPr id="23" name="직사각형 22"/>
            <p:cNvSpPr/>
            <p:nvPr/>
          </p:nvSpPr>
          <p:spPr>
            <a:xfrm>
              <a:off x="9475470" y="3448016"/>
              <a:ext cx="13183108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이성 친구와의 예절</a:t>
              </a: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25943A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25943A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25943A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1" name="직사각형 10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" name="이등변 삼각형 11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18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14992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4159998" y="4828749"/>
            <a:ext cx="16064005" cy="4058503"/>
            <a:chOff x="12593291" y="3822192"/>
            <a:chExt cx="16064005" cy="4058503"/>
          </a:xfrm>
        </p:grpSpPr>
        <p:sp>
          <p:nvSpPr>
            <p:cNvPr id="23" name="● 생명 탄생의 의미를 말할 수 있다.…"/>
            <p:cNvSpPr txBox="1"/>
            <p:nvPr/>
          </p:nvSpPr>
          <p:spPr>
            <a:xfrm>
              <a:off x="12593291" y="5247150"/>
              <a:ext cx="16064005" cy="26335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이성 교제의 의미를 말할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2.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이성 친구 사이에 지켜야 할 예절을 실천할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29" name="그룹 28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37" name="직사각형 36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8" name="이등변 삼각형 37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0" name="직사각형 29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0112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모서리가 둥근 직사각형 15"/>
          <p:cNvSpPr/>
          <p:nvPr/>
        </p:nvSpPr>
        <p:spPr>
          <a:xfrm>
            <a:off x="5206663" y="9985992"/>
            <a:ext cx="15623369" cy="2980870"/>
          </a:xfrm>
          <a:prstGeom prst="roundRect">
            <a:avLst/>
          </a:prstGeom>
          <a:solidFill>
            <a:srgbClr val="ACD0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4656" y="10409470"/>
            <a:ext cx="12688594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친구에게 좋아한다는 편지를 받았어요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그때 어떻게 해야할지 몰라서 당황했어요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다음 그림을 보면서 떠오르는 것을 이야기해 보세요."/>
          <p:cNvSpPr txBox="1"/>
          <p:nvPr/>
        </p:nvSpPr>
        <p:spPr>
          <a:xfrm>
            <a:off x="5206663" y="661868"/>
            <a:ext cx="18209459" cy="2063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다음과 같은 경험이 있는지 생각해 보고</a:t>
            </a:r>
            <a:r>
              <a:rPr lang="en-US" altLang="ko-KR" sz="5400" dirty="0"/>
              <a:t>, </a:t>
            </a:r>
            <a:r>
              <a:rPr lang="ko-KR" altLang="en-US" sz="5400" dirty="0" smtClean="0"/>
              <a:t>그때 </a:t>
            </a:r>
            <a:r>
              <a:rPr lang="ko-KR" altLang="en-US" sz="5400" dirty="0"/>
              <a:t>어떤 기분이 들었는지 이야기해 </a:t>
            </a:r>
            <a:r>
              <a:rPr lang="ko-KR" altLang="en-US" sz="5400" dirty="0" smtClean="0"/>
              <a:t>보세요</a:t>
            </a:r>
            <a:r>
              <a:rPr lang="en-US" altLang="ko-KR" sz="5400" dirty="0" smtClean="0"/>
              <a:t>.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507" y="2724912"/>
            <a:ext cx="9407074" cy="667512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7" y="-209632"/>
            <a:ext cx="4737610" cy="4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315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066800" y="4544391"/>
            <a:ext cx="523875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25943A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이성 친구</a:t>
            </a:r>
            <a:endParaRPr lang="en-US" altLang="ko-KR" sz="5500" b="1" dirty="0" smtClean="0">
              <a:solidFill>
                <a:srgbClr val="25943A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다를 이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異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성품 성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性</a:t>
            </a:r>
            <a:endParaRPr lang="en-US" altLang="ko-KR" sz="5500" b="1" dirty="0" smtClean="0">
              <a:solidFill>
                <a:srgbClr val="CF338B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친할 친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親</a:t>
            </a:r>
            <a:endParaRPr lang="ko-KR" altLang="en-US" sz="5500" b="1" dirty="0">
              <a:solidFill>
                <a:srgbClr val="CF338B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 구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舊</a:t>
            </a:r>
            <a:endParaRPr lang="ko-KR" altLang="en-US" sz="5500" b="1" dirty="0">
              <a:solidFill>
                <a:srgbClr val="CF338B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353300" y="4544391"/>
            <a:ext cx="160401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性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 다른 친구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그는 사람됨보다 외모에 비중을 두고 </a:t>
            </a: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이성 친구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사귄다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066800" y="1565126"/>
            <a:ext cx="4876800" cy="2115550"/>
            <a:chOff x="21526499" y="4242816"/>
            <a:chExt cx="2339757" cy="1014984"/>
          </a:xfrm>
        </p:grpSpPr>
        <p:sp>
          <p:nvSpPr>
            <p:cNvPr id="9" name="가로로 말린 두루마리 모양 8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4C845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3000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t="3931"/>
          <a:stretch/>
        </p:blipFill>
        <p:spPr>
          <a:xfrm>
            <a:off x="834027" y="6280444"/>
            <a:ext cx="22629477" cy="6695944"/>
          </a:xfrm>
          <a:prstGeom prst="rect">
            <a:avLst/>
          </a:prstGeom>
        </p:spPr>
      </p:pic>
      <p:sp>
        <p:nvSpPr>
          <p:cNvPr id="2" name="모서리가 둥근 직사각형 1"/>
          <p:cNvSpPr/>
          <p:nvPr/>
        </p:nvSpPr>
        <p:spPr>
          <a:xfrm>
            <a:off x="1207008" y="4232836"/>
            <a:ext cx="6638544" cy="2160000"/>
          </a:xfrm>
          <a:prstGeom prst="roundRect">
            <a:avLst/>
          </a:prstGeom>
          <a:solidFill>
            <a:srgbClr val="A0D7E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9311" y="4199212"/>
            <a:ext cx="5262140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자기 생각을 솔직하게 말하기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이성에 관심이 생겨요</a:t>
              </a:r>
              <a:endParaRPr lang="ko-KR" altLang="en-US" sz="5500" dirty="0"/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2" name="그룹 41"/>
          <p:cNvGrpSpPr/>
          <p:nvPr/>
        </p:nvGrpSpPr>
        <p:grpSpPr>
          <a:xfrm>
            <a:off x="467704" y="2693128"/>
            <a:ext cx="15040994" cy="1061831"/>
            <a:chOff x="467704" y="645520"/>
            <a:chExt cx="15040994" cy="1061831"/>
          </a:xfrm>
        </p:grpSpPr>
        <p:sp>
          <p:nvSpPr>
            <p:cNvPr id="4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이성 친구 사이에 예절을 지켜요</a:t>
              </a:r>
            </a:p>
          </p:txBody>
        </p:sp>
        <p:grpSp>
          <p:nvGrpSpPr>
            <p:cNvPr id="44" name="그룹 4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46" name="타원 45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50" name="모서리가 둥근 직사각형 49"/>
          <p:cNvSpPr/>
          <p:nvPr/>
        </p:nvSpPr>
        <p:spPr>
          <a:xfrm>
            <a:off x="8870154" y="4216796"/>
            <a:ext cx="6638544" cy="2160000"/>
          </a:xfrm>
          <a:prstGeom prst="roundRect">
            <a:avLst/>
          </a:prstGeom>
          <a:solidFill>
            <a:srgbClr val="A0D7E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494255" y="4199212"/>
            <a:ext cx="5503110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상대방이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싫어하는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행동은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하지 않기</a:t>
            </a:r>
          </a:p>
        </p:txBody>
      </p:sp>
      <p:sp>
        <p:nvSpPr>
          <p:cNvPr id="53" name="모서리가 둥근 직사각형 52"/>
          <p:cNvSpPr/>
          <p:nvPr/>
        </p:nvSpPr>
        <p:spPr>
          <a:xfrm>
            <a:off x="16533300" y="4216796"/>
            <a:ext cx="6638544" cy="2160000"/>
          </a:xfrm>
          <a:prstGeom prst="roundRect">
            <a:avLst/>
          </a:prstGeom>
          <a:solidFill>
            <a:srgbClr val="A0D7E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348887" y="4199212"/>
            <a:ext cx="4945099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지나친 신체 접촉 안 하기</a:t>
            </a:r>
          </a:p>
        </p:txBody>
      </p:sp>
    </p:spTree>
    <p:extLst>
      <p:ext uri="{BB962C8B-B14F-4D97-AF65-F5344CB8AC3E}">
        <p14:creationId xmlns:p14="http://schemas.microsoft.com/office/powerpoint/2010/main" val="6724706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619" y="5489977"/>
            <a:ext cx="22483173" cy="6470375"/>
          </a:xfrm>
          <a:prstGeom prst="rect">
            <a:avLst/>
          </a:prstGeom>
        </p:spPr>
      </p:pic>
      <p:sp>
        <p:nvSpPr>
          <p:cNvPr id="2" name="모서리가 둥근 직사각형 1"/>
          <p:cNvSpPr/>
          <p:nvPr/>
        </p:nvSpPr>
        <p:spPr>
          <a:xfrm>
            <a:off x="1207008" y="3446452"/>
            <a:ext cx="6638544" cy="2160000"/>
          </a:xfrm>
          <a:prstGeom prst="roundRect">
            <a:avLst/>
          </a:prstGeom>
          <a:solidFill>
            <a:srgbClr val="A0D7E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9301" y="3487810"/>
            <a:ext cx="7413957" cy="20231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비싼 선물보다는 마음이 </a:t>
            </a:r>
            <a:r>
              <a:rPr lang="ko-KR" altLang="en-US" sz="5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담긴 </a:t>
            </a:r>
            <a:r>
              <a:rPr lang="ko-KR" altLang="en-US" sz="5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선물 나누기</a:t>
            </a:r>
          </a:p>
        </p:txBody>
      </p:sp>
      <p:grpSp>
        <p:nvGrpSpPr>
          <p:cNvPr id="42" name="그룹 41"/>
          <p:cNvGrpSpPr/>
          <p:nvPr/>
        </p:nvGrpSpPr>
        <p:grpSpPr>
          <a:xfrm>
            <a:off x="467704" y="640967"/>
            <a:ext cx="15040994" cy="1061831"/>
            <a:chOff x="467704" y="645520"/>
            <a:chExt cx="15040994" cy="1061831"/>
          </a:xfrm>
        </p:grpSpPr>
        <p:sp>
          <p:nvSpPr>
            <p:cNvPr id="4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이성 친구 사이에 예절을 지켜요</a:t>
              </a:r>
            </a:p>
          </p:txBody>
        </p:sp>
        <p:grpSp>
          <p:nvGrpSpPr>
            <p:cNvPr id="44" name="그룹 4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46" name="타원 45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50" name="모서리가 둥근 직사각형 49"/>
          <p:cNvSpPr/>
          <p:nvPr/>
        </p:nvSpPr>
        <p:spPr>
          <a:xfrm>
            <a:off x="8870154" y="3430412"/>
            <a:ext cx="6638544" cy="2160000"/>
          </a:xfrm>
          <a:prstGeom prst="roundRect">
            <a:avLst/>
          </a:prstGeom>
          <a:solidFill>
            <a:srgbClr val="A0D7E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599395" y="3392993"/>
            <a:ext cx="5180061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서로의 비밀을 지켜 주기</a:t>
            </a:r>
          </a:p>
        </p:txBody>
      </p:sp>
      <p:sp>
        <p:nvSpPr>
          <p:cNvPr id="53" name="모서리가 둥근 직사각형 52"/>
          <p:cNvSpPr/>
          <p:nvPr/>
        </p:nvSpPr>
        <p:spPr>
          <a:xfrm>
            <a:off x="16533300" y="3430412"/>
            <a:ext cx="6638544" cy="2160000"/>
          </a:xfrm>
          <a:prstGeom prst="roundRect">
            <a:avLst/>
          </a:prstGeom>
          <a:solidFill>
            <a:srgbClr val="A0D7E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426427" y="3430412"/>
            <a:ext cx="4852289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밤늦은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시간까지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만나지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않기</a:t>
            </a:r>
          </a:p>
        </p:txBody>
      </p:sp>
    </p:spTree>
    <p:extLst>
      <p:ext uri="{BB962C8B-B14F-4D97-AF65-F5344CB8AC3E}">
        <p14:creationId xmlns:p14="http://schemas.microsoft.com/office/powerpoint/2010/main" val="502685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t="4624"/>
          <a:stretch/>
        </p:blipFill>
        <p:spPr>
          <a:xfrm>
            <a:off x="1116788" y="5497188"/>
            <a:ext cx="22428309" cy="6316860"/>
          </a:xfrm>
          <a:prstGeom prst="rect">
            <a:avLst/>
          </a:prstGeom>
        </p:spPr>
      </p:pic>
      <p:sp>
        <p:nvSpPr>
          <p:cNvPr id="2" name="모서리가 둥근 직사각형 1"/>
          <p:cNvSpPr/>
          <p:nvPr/>
        </p:nvSpPr>
        <p:spPr>
          <a:xfrm>
            <a:off x="1348525" y="3446452"/>
            <a:ext cx="6638544" cy="2160000"/>
          </a:xfrm>
          <a:prstGeom prst="roundRect">
            <a:avLst/>
          </a:prstGeom>
          <a:solidFill>
            <a:srgbClr val="A0D7E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6242" y="3773651"/>
            <a:ext cx="5503110" cy="10997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부모님께 소개하기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467704" y="640967"/>
            <a:ext cx="15040994" cy="1061831"/>
            <a:chOff x="467704" y="645520"/>
            <a:chExt cx="15040994" cy="1061831"/>
          </a:xfrm>
        </p:grpSpPr>
        <p:sp>
          <p:nvSpPr>
            <p:cNvPr id="4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이성 친구 사이에 예절을 지켜요</a:t>
              </a:r>
            </a:p>
          </p:txBody>
        </p:sp>
        <p:grpSp>
          <p:nvGrpSpPr>
            <p:cNvPr id="44" name="그룹 4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46" name="타원 45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50" name="모서리가 둥근 직사각형 49"/>
          <p:cNvSpPr/>
          <p:nvPr/>
        </p:nvSpPr>
        <p:spPr>
          <a:xfrm>
            <a:off x="9011671" y="3430412"/>
            <a:ext cx="6638544" cy="2160000"/>
          </a:xfrm>
          <a:prstGeom prst="roundRect">
            <a:avLst/>
          </a:prstGeom>
          <a:solidFill>
            <a:srgbClr val="A0D7E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991714" y="3400204"/>
            <a:ext cx="4395434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싸웠을 때 먼저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사과하기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3" name="모서리가 둥근 직사각형 52"/>
          <p:cNvSpPr/>
          <p:nvPr/>
        </p:nvSpPr>
        <p:spPr>
          <a:xfrm>
            <a:off x="16533300" y="3430412"/>
            <a:ext cx="6638544" cy="2160000"/>
          </a:xfrm>
          <a:prstGeom prst="roundRect">
            <a:avLst/>
          </a:prstGeom>
          <a:solidFill>
            <a:srgbClr val="A0D7E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8077251" y="3400204"/>
            <a:ext cx="3550651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친구의 말에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경청하기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83197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182" y="5142843"/>
            <a:ext cx="3548112" cy="354452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직사각형 14"/>
          <p:cNvSpPr/>
          <p:nvPr/>
        </p:nvSpPr>
        <p:spPr>
          <a:xfrm>
            <a:off x="5601698" y="3408135"/>
            <a:ext cx="17550910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수정 후 약 12주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수정 후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):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심장박동이 시작되고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신경계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뇌와 척수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 형성된다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6~7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긍정적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부정적 소리에 반응한다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손과 발가락 모양이 형성되고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귀와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콧구멍이 생긴다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태아의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크기는 약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1.6cm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 된다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나는 소중한 사람이에요</a:t>
              </a:r>
              <a:endParaRPr lang="ko-KR" altLang="en-US" sz="5500" dirty="0"/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6503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직선 연결선 26"/>
          <p:cNvCxnSpPr>
            <a:stCxn id="29" idx="3"/>
          </p:cNvCxnSpPr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8" name="그룹 27"/>
          <p:cNvGrpSpPr/>
          <p:nvPr/>
        </p:nvGrpSpPr>
        <p:grpSpPr>
          <a:xfrm>
            <a:off x="1393167" y="482985"/>
            <a:ext cx="2888301" cy="1391951"/>
            <a:chOff x="1672310" y="3629190"/>
            <a:chExt cx="2888301" cy="1391951"/>
          </a:xfrm>
        </p:grpSpPr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0" name="직사각형 29"/>
            <p:cNvSpPr/>
            <p:nvPr/>
          </p:nvSpPr>
          <p:spPr>
            <a:xfrm>
              <a:off x="3586259" y="4030581"/>
              <a:ext cx="4908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4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sp>
        <p:nvSpPr>
          <p:cNvPr id="41" name="세상에서 나를 가장 사랑하고 정성껏 키워 주시는 부모님께 감사한 마음을 담아 편지를 써 보세요."/>
          <p:cNvSpPr txBox="1"/>
          <p:nvPr/>
        </p:nvSpPr>
        <p:spPr>
          <a:xfrm>
            <a:off x="2742443" y="1705824"/>
            <a:ext cx="18526502" cy="3026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내가 중요하게 생각하는 예절을 중요도에 따라 순서대로 번호를 적어 보세요</a:t>
            </a:r>
            <a:r>
              <a:rPr lang="en-US" altLang="ko-KR" sz="5500" dirty="0" smtClean="0"/>
              <a:t>. </a:t>
            </a:r>
            <a:r>
              <a:rPr lang="ko-KR" altLang="en-US" sz="5500" dirty="0" smtClean="0"/>
              <a:t>어떤 </a:t>
            </a:r>
            <a:r>
              <a:rPr lang="ko-KR" altLang="en-US" sz="5500" dirty="0"/>
              <a:t>예절이 가장 중요하다고 생각하는지 고민해 보고</a:t>
            </a:r>
            <a:r>
              <a:rPr lang="en-US" altLang="ko-KR" sz="5500" dirty="0"/>
              <a:t>, </a:t>
            </a:r>
            <a:r>
              <a:rPr lang="ko-KR" altLang="en-US" sz="5500" dirty="0"/>
              <a:t>나만의 순위를 정해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576" y="1890349"/>
            <a:ext cx="1140867" cy="649417"/>
          </a:xfrm>
          <a:prstGeom prst="rect">
            <a:avLst/>
          </a:prstGeom>
        </p:spPr>
      </p:pic>
      <p:sp>
        <p:nvSpPr>
          <p:cNvPr id="21" name="부모님께 감사 편지 쓰기"/>
          <p:cNvSpPr txBox="1"/>
          <p:nvPr/>
        </p:nvSpPr>
        <p:spPr>
          <a:xfrm>
            <a:off x="4581101" y="685171"/>
            <a:ext cx="12701059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이성 교제 예절 중 나의 우선순위 선택하기</a:t>
            </a:r>
          </a:p>
          <a:p>
            <a:pPr>
              <a:lnSpc>
                <a:spcPct val="100000"/>
              </a:lnSpc>
            </a:pPr>
            <a:endParaRPr sz="5500" dirty="0"/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grpSp>
        <p:nvGrpSpPr>
          <p:cNvPr id="13" name="그룹 12"/>
          <p:cNvGrpSpPr/>
          <p:nvPr/>
        </p:nvGrpSpPr>
        <p:grpSpPr>
          <a:xfrm>
            <a:off x="1752600" y="5258862"/>
            <a:ext cx="13783798" cy="1174198"/>
            <a:chOff x="1919225" y="7620000"/>
            <a:chExt cx="6138925" cy="912412"/>
          </a:xfrm>
        </p:grpSpPr>
        <p:sp>
          <p:nvSpPr>
            <p:cNvPr id="14" name="직사각형 13"/>
            <p:cNvSpPr/>
            <p:nvPr/>
          </p:nvSpPr>
          <p:spPr>
            <a:xfrm>
              <a:off x="1919225" y="7620000"/>
              <a:ext cx="6138925" cy="790697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rgbClr val="59BAC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3738954" y="7692182"/>
              <a:ext cx="2432205" cy="8402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이성 교제 예절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1752600" y="6276421"/>
            <a:ext cx="13783798" cy="2850388"/>
          </a:xfrm>
          <a:prstGeom prst="rect">
            <a:avLst/>
          </a:prstGeom>
          <a:solidFill>
            <a:schemeClr val="bg1"/>
          </a:solidFill>
          <a:ln w="19050" cap="flat">
            <a:solidFill>
              <a:srgbClr val="59BAC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304729" y="6640160"/>
            <a:ext cx="1267954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자신의 감정이나 의견을 솔직하고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정확하게 표현하기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5536398" y="5258860"/>
            <a:ext cx="3989600" cy="1174199"/>
            <a:chOff x="1851963" y="7620000"/>
            <a:chExt cx="6206187" cy="912413"/>
          </a:xfrm>
        </p:grpSpPr>
        <p:sp>
          <p:nvSpPr>
            <p:cNvPr id="18" name="직사각형 17"/>
            <p:cNvSpPr/>
            <p:nvPr/>
          </p:nvSpPr>
          <p:spPr>
            <a:xfrm>
              <a:off x="1851963" y="7620000"/>
              <a:ext cx="6206187" cy="790697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rgbClr val="59BAC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089966" y="7692183"/>
              <a:ext cx="5730182" cy="8402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나의 선택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15536398" y="6269434"/>
            <a:ext cx="3989600" cy="2857375"/>
            <a:chOff x="2004362" y="8563096"/>
            <a:chExt cx="9614253" cy="1728000"/>
          </a:xfrm>
        </p:grpSpPr>
        <p:sp>
          <p:nvSpPr>
            <p:cNvPr id="26" name="직사각형 25"/>
            <p:cNvSpPr/>
            <p:nvPr/>
          </p:nvSpPr>
          <p:spPr>
            <a:xfrm>
              <a:off x="2004362" y="8563096"/>
              <a:ext cx="9614253" cy="1728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rgbClr val="59BAC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6424928" y="9039636"/>
              <a:ext cx="4655642" cy="65889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예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①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19525998" y="5258860"/>
            <a:ext cx="3989600" cy="1174199"/>
            <a:chOff x="1851963" y="7620000"/>
            <a:chExt cx="6206187" cy="912413"/>
          </a:xfrm>
        </p:grpSpPr>
        <p:sp>
          <p:nvSpPr>
            <p:cNvPr id="40" name="직사각형 39"/>
            <p:cNvSpPr/>
            <p:nvPr/>
          </p:nvSpPr>
          <p:spPr>
            <a:xfrm>
              <a:off x="1851963" y="7620000"/>
              <a:ext cx="6206187" cy="790697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rgbClr val="59BAC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2327968" y="7692183"/>
              <a:ext cx="5254176" cy="8402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짝의 선택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19525998" y="6269434"/>
            <a:ext cx="3989600" cy="2857375"/>
            <a:chOff x="2004362" y="8563096"/>
            <a:chExt cx="9614253" cy="1728000"/>
          </a:xfrm>
        </p:grpSpPr>
        <p:sp>
          <p:nvSpPr>
            <p:cNvPr id="44" name="직사각형 43"/>
            <p:cNvSpPr/>
            <p:nvPr/>
          </p:nvSpPr>
          <p:spPr>
            <a:xfrm>
              <a:off x="2004362" y="8563096"/>
              <a:ext cx="9614253" cy="1728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rgbClr val="59BAC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6225572" y="9039636"/>
              <a:ext cx="4655642" cy="65889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예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④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74" name="직사각형 73"/>
          <p:cNvSpPr/>
          <p:nvPr/>
        </p:nvSpPr>
        <p:spPr>
          <a:xfrm>
            <a:off x="1752600" y="9126807"/>
            <a:ext cx="13783798" cy="2850388"/>
          </a:xfrm>
          <a:prstGeom prst="rect">
            <a:avLst/>
          </a:prstGeom>
          <a:solidFill>
            <a:schemeClr val="bg1"/>
          </a:solidFill>
          <a:ln w="19050" cap="flat">
            <a:solidFill>
              <a:srgbClr val="59BAC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75" name="직사각형 74"/>
          <p:cNvSpPr/>
          <p:nvPr/>
        </p:nvSpPr>
        <p:spPr>
          <a:xfrm>
            <a:off x="2304729" y="9949364"/>
            <a:ext cx="1267954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상대방이 싫어하는 행동은 하지 않기</a:t>
            </a:r>
          </a:p>
        </p:txBody>
      </p:sp>
      <p:grpSp>
        <p:nvGrpSpPr>
          <p:cNvPr id="76" name="그룹 75"/>
          <p:cNvGrpSpPr/>
          <p:nvPr/>
        </p:nvGrpSpPr>
        <p:grpSpPr>
          <a:xfrm>
            <a:off x="15536398" y="9119820"/>
            <a:ext cx="3989600" cy="2857375"/>
            <a:chOff x="2004362" y="8563096"/>
            <a:chExt cx="9614253" cy="1728000"/>
          </a:xfrm>
        </p:grpSpPr>
        <p:sp>
          <p:nvSpPr>
            <p:cNvPr id="77" name="직사각형 76"/>
            <p:cNvSpPr/>
            <p:nvPr/>
          </p:nvSpPr>
          <p:spPr>
            <a:xfrm>
              <a:off x="2004362" y="8563096"/>
              <a:ext cx="9614253" cy="1728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rgbClr val="59BAC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6424928" y="9039636"/>
              <a:ext cx="4655642" cy="65889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예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⑥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79" name="그룹 78"/>
          <p:cNvGrpSpPr/>
          <p:nvPr/>
        </p:nvGrpSpPr>
        <p:grpSpPr>
          <a:xfrm>
            <a:off x="19525998" y="9119820"/>
            <a:ext cx="3989600" cy="2857375"/>
            <a:chOff x="2004362" y="8563096"/>
            <a:chExt cx="9614253" cy="1728000"/>
          </a:xfrm>
        </p:grpSpPr>
        <p:sp>
          <p:nvSpPr>
            <p:cNvPr id="80" name="직사각형 79"/>
            <p:cNvSpPr/>
            <p:nvPr/>
          </p:nvSpPr>
          <p:spPr>
            <a:xfrm>
              <a:off x="2004362" y="8563096"/>
              <a:ext cx="9614253" cy="1728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rgbClr val="59BAC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6225572" y="9039636"/>
              <a:ext cx="4655642" cy="65889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예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⑤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05581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직선 연결선 26"/>
          <p:cNvCxnSpPr>
            <a:stCxn id="29" idx="3"/>
          </p:cNvCxnSpPr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8" name="그룹 27"/>
          <p:cNvGrpSpPr/>
          <p:nvPr/>
        </p:nvGrpSpPr>
        <p:grpSpPr>
          <a:xfrm>
            <a:off x="1393167" y="482985"/>
            <a:ext cx="2888301" cy="1391951"/>
            <a:chOff x="1672310" y="3629190"/>
            <a:chExt cx="2888301" cy="1391951"/>
          </a:xfrm>
        </p:grpSpPr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0" name="직사각형 29"/>
            <p:cNvSpPr/>
            <p:nvPr/>
          </p:nvSpPr>
          <p:spPr>
            <a:xfrm>
              <a:off x="3586259" y="4030581"/>
              <a:ext cx="4908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4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sp>
        <p:nvSpPr>
          <p:cNvPr id="21" name="부모님께 감사 편지 쓰기"/>
          <p:cNvSpPr txBox="1"/>
          <p:nvPr/>
        </p:nvSpPr>
        <p:spPr>
          <a:xfrm>
            <a:off x="4581101" y="685171"/>
            <a:ext cx="12701059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이성 교제 예절 중 나의 우선순위 선택하기</a:t>
            </a:r>
          </a:p>
          <a:p>
            <a:pPr>
              <a:lnSpc>
                <a:spcPct val="100000"/>
              </a:lnSpc>
            </a:pPr>
            <a:endParaRPr sz="5500" dirty="0"/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1752600" y="3078914"/>
            <a:ext cx="13783798" cy="2850388"/>
          </a:xfrm>
          <a:prstGeom prst="rect">
            <a:avLst/>
          </a:prstGeom>
          <a:solidFill>
            <a:schemeClr val="bg1"/>
          </a:solidFill>
          <a:ln w="19050" cap="flat">
            <a:solidFill>
              <a:srgbClr val="59BAC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304729" y="3943022"/>
            <a:ext cx="1267954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서로 존중하고 배려하기</a:t>
            </a:r>
          </a:p>
        </p:txBody>
      </p:sp>
      <p:grpSp>
        <p:nvGrpSpPr>
          <p:cNvPr id="24" name="그룹 23"/>
          <p:cNvGrpSpPr/>
          <p:nvPr/>
        </p:nvGrpSpPr>
        <p:grpSpPr>
          <a:xfrm>
            <a:off x="15536398" y="3071927"/>
            <a:ext cx="3989600" cy="2857375"/>
            <a:chOff x="2004362" y="8563096"/>
            <a:chExt cx="9614253" cy="1728000"/>
          </a:xfrm>
        </p:grpSpPr>
        <p:sp>
          <p:nvSpPr>
            <p:cNvPr id="26" name="직사각형 25"/>
            <p:cNvSpPr/>
            <p:nvPr/>
          </p:nvSpPr>
          <p:spPr>
            <a:xfrm>
              <a:off x="2004362" y="8563096"/>
              <a:ext cx="9614253" cy="1728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rgbClr val="59BAC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6424928" y="9039636"/>
              <a:ext cx="4655642" cy="65889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예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②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19525998" y="3071927"/>
            <a:ext cx="3989600" cy="2857375"/>
            <a:chOff x="2004362" y="8563096"/>
            <a:chExt cx="9614253" cy="1728000"/>
          </a:xfrm>
        </p:grpSpPr>
        <p:sp>
          <p:nvSpPr>
            <p:cNvPr id="44" name="직사각형 43"/>
            <p:cNvSpPr/>
            <p:nvPr/>
          </p:nvSpPr>
          <p:spPr>
            <a:xfrm>
              <a:off x="2004362" y="8563096"/>
              <a:ext cx="9614253" cy="1728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rgbClr val="59BAC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6225572" y="9039636"/>
              <a:ext cx="4655642" cy="65889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예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⑥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74" name="직사각형 73"/>
          <p:cNvSpPr/>
          <p:nvPr/>
        </p:nvSpPr>
        <p:spPr>
          <a:xfrm>
            <a:off x="1752600" y="5929300"/>
            <a:ext cx="13783798" cy="2850388"/>
          </a:xfrm>
          <a:prstGeom prst="rect">
            <a:avLst/>
          </a:prstGeom>
          <a:solidFill>
            <a:schemeClr val="bg1"/>
          </a:solidFill>
          <a:ln w="19050" cap="flat">
            <a:solidFill>
              <a:srgbClr val="59BAC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75" name="직사각형 74"/>
          <p:cNvSpPr/>
          <p:nvPr/>
        </p:nvSpPr>
        <p:spPr>
          <a:xfrm>
            <a:off x="2304729" y="6751857"/>
            <a:ext cx="1267954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비싼 선물보다는 마음이 담긴 선물 나누기</a:t>
            </a:r>
          </a:p>
        </p:txBody>
      </p:sp>
      <p:grpSp>
        <p:nvGrpSpPr>
          <p:cNvPr id="76" name="그룹 75"/>
          <p:cNvGrpSpPr/>
          <p:nvPr/>
        </p:nvGrpSpPr>
        <p:grpSpPr>
          <a:xfrm>
            <a:off x="15536398" y="5922313"/>
            <a:ext cx="3989600" cy="2857375"/>
            <a:chOff x="2004362" y="8563096"/>
            <a:chExt cx="9614253" cy="1728000"/>
          </a:xfrm>
        </p:grpSpPr>
        <p:sp>
          <p:nvSpPr>
            <p:cNvPr id="77" name="직사각형 76"/>
            <p:cNvSpPr/>
            <p:nvPr/>
          </p:nvSpPr>
          <p:spPr>
            <a:xfrm>
              <a:off x="2004362" y="8563096"/>
              <a:ext cx="9614253" cy="1728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rgbClr val="59BAC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6424928" y="9039636"/>
              <a:ext cx="4655642" cy="65889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예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③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79" name="그룹 78"/>
          <p:cNvGrpSpPr/>
          <p:nvPr/>
        </p:nvGrpSpPr>
        <p:grpSpPr>
          <a:xfrm>
            <a:off x="19525998" y="5922313"/>
            <a:ext cx="3989600" cy="2857375"/>
            <a:chOff x="2004362" y="8563096"/>
            <a:chExt cx="9614253" cy="1728000"/>
          </a:xfrm>
        </p:grpSpPr>
        <p:sp>
          <p:nvSpPr>
            <p:cNvPr id="80" name="직사각형 79"/>
            <p:cNvSpPr/>
            <p:nvPr/>
          </p:nvSpPr>
          <p:spPr>
            <a:xfrm>
              <a:off x="2004362" y="8563096"/>
              <a:ext cx="9614253" cy="1728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rgbClr val="59BAC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6225572" y="9039636"/>
              <a:ext cx="4655642" cy="65889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예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①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38" name="직사각형 37"/>
          <p:cNvSpPr/>
          <p:nvPr/>
        </p:nvSpPr>
        <p:spPr>
          <a:xfrm>
            <a:off x="1752600" y="8786675"/>
            <a:ext cx="13783798" cy="2850388"/>
          </a:xfrm>
          <a:prstGeom prst="rect">
            <a:avLst/>
          </a:prstGeom>
          <a:solidFill>
            <a:schemeClr val="bg1"/>
          </a:solidFill>
          <a:ln w="19050" cap="flat">
            <a:solidFill>
              <a:srgbClr val="59BAC8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2304729" y="9609232"/>
            <a:ext cx="1267954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서로의 비밀 지켜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7" name="그룹 46"/>
          <p:cNvGrpSpPr/>
          <p:nvPr/>
        </p:nvGrpSpPr>
        <p:grpSpPr>
          <a:xfrm>
            <a:off x="15536398" y="8779688"/>
            <a:ext cx="3989600" cy="2857375"/>
            <a:chOff x="2004362" y="8563096"/>
            <a:chExt cx="9614253" cy="1728000"/>
          </a:xfrm>
        </p:grpSpPr>
        <p:sp>
          <p:nvSpPr>
            <p:cNvPr id="48" name="직사각형 47"/>
            <p:cNvSpPr/>
            <p:nvPr/>
          </p:nvSpPr>
          <p:spPr>
            <a:xfrm>
              <a:off x="2004362" y="8563096"/>
              <a:ext cx="9614253" cy="1728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rgbClr val="59BAC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6424928" y="9039636"/>
              <a:ext cx="4655642" cy="65889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예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④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19525998" y="8779688"/>
            <a:ext cx="3989600" cy="2857375"/>
            <a:chOff x="2004362" y="8563096"/>
            <a:chExt cx="9614253" cy="1728000"/>
          </a:xfrm>
        </p:grpSpPr>
        <p:sp>
          <p:nvSpPr>
            <p:cNvPr id="51" name="직사각형 50"/>
            <p:cNvSpPr/>
            <p:nvPr/>
          </p:nvSpPr>
          <p:spPr>
            <a:xfrm>
              <a:off x="2004362" y="8563096"/>
              <a:ext cx="9614253" cy="1728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rgbClr val="59BAC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6225572" y="9039636"/>
              <a:ext cx="4655642" cy="65889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예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4638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직선 연결선 26"/>
          <p:cNvCxnSpPr>
            <a:stCxn id="29" idx="3"/>
          </p:cNvCxnSpPr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8" name="그룹 27"/>
          <p:cNvGrpSpPr/>
          <p:nvPr/>
        </p:nvGrpSpPr>
        <p:grpSpPr>
          <a:xfrm>
            <a:off x="1393167" y="482985"/>
            <a:ext cx="2888301" cy="1391951"/>
            <a:chOff x="1672310" y="3629190"/>
            <a:chExt cx="2888301" cy="1391951"/>
          </a:xfrm>
        </p:grpSpPr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0" name="직사각형 29"/>
            <p:cNvSpPr/>
            <p:nvPr/>
          </p:nvSpPr>
          <p:spPr>
            <a:xfrm>
              <a:off x="3586259" y="4030581"/>
              <a:ext cx="4908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4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sp>
        <p:nvSpPr>
          <p:cNvPr id="21" name="부모님께 감사 편지 쓰기"/>
          <p:cNvSpPr txBox="1"/>
          <p:nvPr/>
        </p:nvSpPr>
        <p:spPr>
          <a:xfrm>
            <a:off x="4581101" y="685171"/>
            <a:ext cx="12701059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이성 교제 예절 중 나의 우선순위 선택하기</a:t>
            </a:r>
          </a:p>
          <a:p>
            <a:pPr>
              <a:lnSpc>
                <a:spcPct val="100000"/>
              </a:lnSpc>
            </a:pPr>
            <a:endParaRPr sz="5500" dirty="0"/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1752600" y="3283985"/>
            <a:ext cx="21762998" cy="9578510"/>
            <a:chOff x="1752600" y="2973708"/>
            <a:chExt cx="21762998" cy="11435020"/>
          </a:xfrm>
        </p:grpSpPr>
        <p:sp>
          <p:nvSpPr>
            <p:cNvPr id="22" name="직사각형 21"/>
            <p:cNvSpPr/>
            <p:nvPr/>
          </p:nvSpPr>
          <p:spPr>
            <a:xfrm>
              <a:off x="1752600" y="2980695"/>
              <a:ext cx="13783798" cy="2850388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rgbClr val="59BAC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2304729" y="3844803"/>
              <a:ext cx="12679540" cy="1006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전화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문자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SNS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예절 지키기</a:t>
              </a: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15536398" y="2973708"/>
              <a:ext cx="3989600" cy="2857375"/>
              <a:chOff x="2004362" y="8563096"/>
              <a:chExt cx="9614253" cy="1728000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2004362" y="8563096"/>
                <a:ext cx="9614253" cy="1728000"/>
              </a:xfrm>
              <a:prstGeom prst="rect">
                <a:avLst/>
              </a:prstGeom>
              <a:solidFill>
                <a:schemeClr val="bg1"/>
              </a:solidFill>
              <a:ln w="19050" cap="flat">
                <a:solidFill>
                  <a:srgbClr val="59BAC8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6424928" y="9039636"/>
                <a:ext cx="4655642" cy="658894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예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⑦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43" name="그룹 42"/>
            <p:cNvGrpSpPr/>
            <p:nvPr/>
          </p:nvGrpSpPr>
          <p:grpSpPr>
            <a:xfrm>
              <a:off x="19525998" y="2973708"/>
              <a:ext cx="3989600" cy="2857375"/>
              <a:chOff x="2004362" y="8563096"/>
              <a:chExt cx="9614253" cy="1728000"/>
            </a:xfrm>
          </p:grpSpPr>
          <p:sp>
            <p:nvSpPr>
              <p:cNvPr id="44" name="직사각형 43"/>
              <p:cNvSpPr/>
              <p:nvPr/>
            </p:nvSpPr>
            <p:spPr>
              <a:xfrm>
                <a:off x="2004362" y="8563096"/>
                <a:ext cx="9614253" cy="1728000"/>
              </a:xfrm>
              <a:prstGeom prst="rect">
                <a:avLst/>
              </a:prstGeom>
              <a:solidFill>
                <a:schemeClr val="bg1"/>
              </a:solidFill>
              <a:ln w="19050" cap="flat">
                <a:solidFill>
                  <a:srgbClr val="59BAC8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6225572" y="9039636"/>
                <a:ext cx="4655642" cy="658894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예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③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74" name="직사각형 73"/>
            <p:cNvSpPr/>
            <p:nvPr/>
          </p:nvSpPr>
          <p:spPr>
            <a:xfrm>
              <a:off x="1752600" y="5831081"/>
              <a:ext cx="13783798" cy="2850388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rgbClr val="59BAC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2304729" y="6653638"/>
              <a:ext cx="12679540" cy="1006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부모님과 친구에게 소개하기</a:t>
              </a:r>
            </a:p>
          </p:txBody>
        </p:sp>
        <p:grpSp>
          <p:nvGrpSpPr>
            <p:cNvPr id="76" name="그룹 75"/>
            <p:cNvGrpSpPr/>
            <p:nvPr/>
          </p:nvGrpSpPr>
          <p:grpSpPr>
            <a:xfrm>
              <a:off x="15536398" y="5824094"/>
              <a:ext cx="3989600" cy="2857375"/>
              <a:chOff x="2004362" y="8563096"/>
              <a:chExt cx="9614253" cy="1728000"/>
            </a:xfrm>
          </p:grpSpPr>
          <p:sp>
            <p:nvSpPr>
              <p:cNvPr id="77" name="직사각형 76"/>
              <p:cNvSpPr/>
              <p:nvPr/>
            </p:nvSpPr>
            <p:spPr>
              <a:xfrm>
                <a:off x="2004362" y="8563096"/>
                <a:ext cx="9614253" cy="1728000"/>
              </a:xfrm>
              <a:prstGeom prst="rect">
                <a:avLst/>
              </a:prstGeom>
              <a:solidFill>
                <a:schemeClr val="bg1"/>
              </a:solidFill>
              <a:ln w="19050" cap="flat">
                <a:solidFill>
                  <a:srgbClr val="59BAC8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78" name="직사각형 77"/>
              <p:cNvSpPr/>
              <p:nvPr/>
            </p:nvSpPr>
            <p:spPr>
              <a:xfrm>
                <a:off x="6424928" y="9039636"/>
                <a:ext cx="4655642" cy="658894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예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⑨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79" name="그룹 78"/>
            <p:cNvGrpSpPr/>
            <p:nvPr/>
          </p:nvGrpSpPr>
          <p:grpSpPr>
            <a:xfrm>
              <a:off x="19525998" y="5824094"/>
              <a:ext cx="3989600" cy="2857375"/>
              <a:chOff x="2004362" y="8563096"/>
              <a:chExt cx="9614253" cy="1728000"/>
            </a:xfrm>
          </p:grpSpPr>
          <p:sp>
            <p:nvSpPr>
              <p:cNvPr id="80" name="직사각형 79"/>
              <p:cNvSpPr/>
              <p:nvPr/>
            </p:nvSpPr>
            <p:spPr>
              <a:xfrm>
                <a:off x="2004362" y="8563096"/>
                <a:ext cx="9614253" cy="1728000"/>
              </a:xfrm>
              <a:prstGeom prst="rect">
                <a:avLst/>
              </a:prstGeom>
              <a:solidFill>
                <a:schemeClr val="bg1"/>
              </a:solidFill>
              <a:ln w="19050" cap="flat">
                <a:solidFill>
                  <a:srgbClr val="59BAC8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81" name="직사각형 80"/>
              <p:cNvSpPr/>
              <p:nvPr/>
            </p:nvSpPr>
            <p:spPr>
              <a:xfrm>
                <a:off x="6225572" y="9039636"/>
                <a:ext cx="4655642" cy="658894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예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 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⑨</a:t>
                </a:r>
              </a:p>
            </p:txBody>
          </p:sp>
        </p:grpSp>
        <p:sp>
          <p:nvSpPr>
            <p:cNvPr id="32" name="직사각형 31"/>
            <p:cNvSpPr/>
            <p:nvPr/>
          </p:nvSpPr>
          <p:spPr>
            <a:xfrm>
              <a:off x="1752600" y="8685212"/>
              <a:ext cx="13783798" cy="2850388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rgbClr val="59BAC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2304729" y="9572062"/>
              <a:ext cx="12679540" cy="1006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싸웠을 때 먼저 사과하기</a:t>
              </a:r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15536398" y="8700967"/>
              <a:ext cx="3989600" cy="2857375"/>
              <a:chOff x="2004362" y="8563096"/>
              <a:chExt cx="9614253" cy="1728000"/>
            </a:xfrm>
          </p:grpSpPr>
          <p:sp>
            <p:nvSpPr>
              <p:cNvPr id="35" name="직사각형 34"/>
              <p:cNvSpPr/>
              <p:nvPr/>
            </p:nvSpPr>
            <p:spPr>
              <a:xfrm>
                <a:off x="2004362" y="8563096"/>
                <a:ext cx="9614253" cy="1728000"/>
              </a:xfrm>
              <a:prstGeom prst="rect">
                <a:avLst/>
              </a:prstGeom>
              <a:solidFill>
                <a:schemeClr val="bg1"/>
              </a:solidFill>
              <a:ln w="19050" cap="flat">
                <a:solidFill>
                  <a:srgbClr val="59BAC8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6424928" y="9039636"/>
                <a:ext cx="4655642" cy="658894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예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⑧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37" name="그룹 36"/>
            <p:cNvGrpSpPr/>
            <p:nvPr/>
          </p:nvGrpSpPr>
          <p:grpSpPr>
            <a:xfrm>
              <a:off x="19525998" y="8700967"/>
              <a:ext cx="3989600" cy="2857375"/>
              <a:chOff x="2004362" y="8563096"/>
              <a:chExt cx="9614253" cy="1728000"/>
            </a:xfrm>
          </p:grpSpPr>
          <p:sp>
            <p:nvSpPr>
              <p:cNvPr id="38" name="직사각형 37"/>
              <p:cNvSpPr/>
              <p:nvPr/>
            </p:nvSpPr>
            <p:spPr>
              <a:xfrm>
                <a:off x="2004362" y="8563096"/>
                <a:ext cx="9614253" cy="1728000"/>
              </a:xfrm>
              <a:prstGeom prst="rect">
                <a:avLst/>
              </a:prstGeom>
              <a:solidFill>
                <a:schemeClr val="bg1"/>
              </a:solidFill>
              <a:ln w="19050" cap="flat">
                <a:solidFill>
                  <a:srgbClr val="59BAC8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9" name="직사각형 38"/>
              <p:cNvSpPr/>
              <p:nvPr/>
            </p:nvSpPr>
            <p:spPr>
              <a:xfrm>
                <a:off x="6225572" y="9039636"/>
                <a:ext cx="4655642" cy="60863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예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⑧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40" name="직사각형 39"/>
            <p:cNvSpPr/>
            <p:nvPr/>
          </p:nvSpPr>
          <p:spPr>
            <a:xfrm>
              <a:off x="1752600" y="11558340"/>
              <a:ext cx="13783798" cy="2850388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rgbClr val="59BAC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2304729" y="12380897"/>
              <a:ext cx="12679540" cy="1006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작은 일에도 관심 갖기</a:t>
              </a:r>
            </a:p>
          </p:txBody>
        </p:sp>
        <p:grpSp>
          <p:nvGrpSpPr>
            <p:cNvPr id="42" name="그룹 41"/>
            <p:cNvGrpSpPr/>
            <p:nvPr/>
          </p:nvGrpSpPr>
          <p:grpSpPr>
            <a:xfrm>
              <a:off x="15536398" y="11551353"/>
              <a:ext cx="3989600" cy="2857375"/>
              <a:chOff x="2004362" y="8563096"/>
              <a:chExt cx="9614253" cy="1728000"/>
            </a:xfrm>
          </p:grpSpPr>
          <p:sp>
            <p:nvSpPr>
              <p:cNvPr id="45" name="직사각형 44"/>
              <p:cNvSpPr/>
              <p:nvPr/>
            </p:nvSpPr>
            <p:spPr>
              <a:xfrm>
                <a:off x="2004362" y="8563096"/>
                <a:ext cx="9614253" cy="1728000"/>
              </a:xfrm>
              <a:prstGeom prst="rect">
                <a:avLst/>
              </a:prstGeom>
              <a:solidFill>
                <a:schemeClr val="bg1"/>
              </a:solidFill>
              <a:ln w="19050" cap="flat">
                <a:solidFill>
                  <a:srgbClr val="59BAC8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6424928" y="9039636"/>
                <a:ext cx="4655642" cy="658894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예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⑤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48" name="그룹 47"/>
            <p:cNvGrpSpPr/>
            <p:nvPr/>
          </p:nvGrpSpPr>
          <p:grpSpPr>
            <a:xfrm>
              <a:off x="19525998" y="11551353"/>
              <a:ext cx="3989600" cy="2857375"/>
              <a:chOff x="2004362" y="8563096"/>
              <a:chExt cx="9614253" cy="1728000"/>
            </a:xfrm>
          </p:grpSpPr>
          <p:sp>
            <p:nvSpPr>
              <p:cNvPr id="49" name="직사각형 48"/>
              <p:cNvSpPr/>
              <p:nvPr/>
            </p:nvSpPr>
            <p:spPr>
              <a:xfrm>
                <a:off x="2004362" y="8563096"/>
                <a:ext cx="9614253" cy="1728000"/>
              </a:xfrm>
              <a:prstGeom prst="rect">
                <a:avLst/>
              </a:prstGeom>
              <a:solidFill>
                <a:schemeClr val="bg1"/>
              </a:solidFill>
              <a:ln w="19050" cap="flat">
                <a:solidFill>
                  <a:srgbClr val="59BAC8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0" name="직사각형 49"/>
              <p:cNvSpPr/>
              <p:nvPr/>
            </p:nvSpPr>
            <p:spPr>
              <a:xfrm>
                <a:off x="6225572" y="9039636"/>
                <a:ext cx="4655642" cy="658894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예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⑦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32089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2055151" y="592619"/>
            <a:ext cx="2078079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슬기로운 이성 교제에 대한 나의 생각을 정리하고</a:t>
            </a:r>
            <a:r>
              <a:rPr lang="en-US" altLang="ko-KR" sz="5500" b="1" dirty="0" smtClean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 smtClean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 </a:t>
            </a:r>
            <a:r>
              <a: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장점과 단점을 구분해 보세요</a:t>
            </a:r>
            <a:r>
              <a:rPr lang="en-US" altLang="ko-KR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rgbClr val="115C9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3"/>
          <a:srcRect r="81080"/>
          <a:stretch/>
        </p:blipFill>
        <p:spPr>
          <a:xfrm>
            <a:off x="771261" y="587389"/>
            <a:ext cx="1184929" cy="1132145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917565" y="2761929"/>
            <a:ext cx="21507779" cy="1006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□ 상대가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나의 장점을 알아주어 자신감이 커진다.</a:t>
            </a:r>
          </a:p>
          <a:p>
            <a:pPr algn="l">
              <a:lnSpc>
                <a:spcPct val="20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□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이성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친구에게만 몰입하면 다른 친구와 멀어진다.</a:t>
            </a:r>
          </a:p>
          <a:p>
            <a:pPr algn="l">
              <a:lnSpc>
                <a:spcPct val="20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□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새로운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감정과 생각을 통해 다른 사람을 깊이 이해할 수 있다.</a:t>
            </a:r>
          </a:p>
          <a:p>
            <a:pPr algn="l">
              <a:lnSpc>
                <a:spcPct val="20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□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이성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친구와의 지나친 신체 접촉은 성적인 사고로 이어질 수 있다.</a:t>
            </a:r>
          </a:p>
          <a:p>
            <a:pPr algn="l">
              <a:lnSpc>
                <a:spcPct val="20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□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이성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친구와의 교제를 통해 감정 조절 능력이 길러질 수 있다.</a:t>
            </a:r>
          </a:p>
          <a:p>
            <a:pPr algn="l">
              <a:lnSpc>
                <a:spcPct val="20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□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이성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교제에 집중하게 되면 학업에 소홀해질 수 있다.</a:t>
            </a:r>
          </a:p>
        </p:txBody>
      </p:sp>
      <p:grpSp>
        <p:nvGrpSpPr>
          <p:cNvPr id="32" name="그룹 31"/>
          <p:cNvGrpSpPr/>
          <p:nvPr/>
        </p:nvGrpSpPr>
        <p:grpSpPr>
          <a:xfrm>
            <a:off x="15863589" y="3144100"/>
            <a:ext cx="2491637" cy="1312802"/>
            <a:chOff x="11612880" y="6805994"/>
            <a:chExt cx="1499616" cy="790123"/>
          </a:xfrm>
        </p:grpSpPr>
        <p:sp>
          <p:nvSpPr>
            <p:cNvPr id="33" name="모서리가 둥근 직사각형 32"/>
            <p:cNvSpPr/>
            <p:nvPr/>
          </p:nvSpPr>
          <p:spPr>
            <a:xfrm>
              <a:off x="11612880" y="6805994"/>
              <a:ext cx="1499616" cy="790123"/>
            </a:xfrm>
            <a:prstGeom prst="roundRect">
              <a:avLst>
                <a:gd name="adj" fmla="val 50000"/>
              </a:avLst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905488" y="6945118"/>
              <a:ext cx="914400" cy="511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장점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16574398" y="4786090"/>
            <a:ext cx="2491637" cy="1312802"/>
            <a:chOff x="11612880" y="6805994"/>
            <a:chExt cx="1499616" cy="790123"/>
          </a:xfrm>
        </p:grpSpPr>
        <p:sp>
          <p:nvSpPr>
            <p:cNvPr id="36" name="모서리가 둥근 직사각형 35"/>
            <p:cNvSpPr/>
            <p:nvPr/>
          </p:nvSpPr>
          <p:spPr>
            <a:xfrm>
              <a:off x="11612880" y="6805994"/>
              <a:ext cx="1499616" cy="790123"/>
            </a:xfrm>
            <a:prstGeom prst="roundRect">
              <a:avLst>
                <a:gd name="adj" fmla="val 50000"/>
              </a:avLst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905488" y="6945118"/>
              <a:ext cx="914400" cy="511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단점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20163264" y="6498103"/>
            <a:ext cx="2491637" cy="1312802"/>
            <a:chOff x="11612880" y="6805994"/>
            <a:chExt cx="1499616" cy="790123"/>
          </a:xfrm>
        </p:grpSpPr>
        <p:sp>
          <p:nvSpPr>
            <p:cNvPr id="39" name="모서리가 둥근 직사각형 38"/>
            <p:cNvSpPr/>
            <p:nvPr/>
          </p:nvSpPr>
          <p:spPr>
            <a:xfrm>
              <a:off x="11612880" y="6805994"/>
              <a:ext cx="1499616" cy="790123"/>
            </a:xfrm>
            <a:prstGeom prst="roundRect">
              <a:avLst>
                <a:gd name="adj" fmla="val 50000"/>
              </a:avLst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905488" y="6945118"/>
              <a:ext cx="914400" cy="511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장점</a:t>
              </a:r>
              <a:endParaRPr kumimoji="0" lang="ko-KR" altLang="en-US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20830483" y="8222080"/>
            <a:ext cx="2491637" cy="1312802"/>
            <a:chOff x="11612880" y="6805994"/>
            <a:chExt cx="1499616" cy="790123"/>
          </a:xfrm>
        </p:grpSpPr>
        <p:sp>
          <p:nvSpPr>
            <p:cNvPr id="42" name="모서리가 둥근 직사각형 41"/>
            <p:cNvSpPr/>
            <p:nvPr/>
          </p:nvSpPr>
          <p:spPr>
            <a:xfrm>
              <a:off x="11612880" y="6805994"/>
              <a:ext cx="1499616" cy="790123"/>
            </a:xfrm>
            <a:prstGeom prst="roundRect">
              <a:avLst>
                <a:gd name="adj" fmla="val 50000"/>
              </a:avLst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1905488" y="6945118"/>
              <a:ext cx="914400" cy="511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단점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19890203" y="9824922"/>
            <a:ext cx="2491637" cy="1312802"/>
            <a:chOff x="11612880" y="6805994"/>
            <a:chExt cx="1499616" cy="790123"/>
          </a:xfrm>
        </p:grpSpPr>
        <p:sp>
          <p:nvSpPr>
            <p:cNvPr id="45" name="모서리가 둥근 직사각형 44"/>
            <p:cNvSpPr/>
            <p:nvPr/>
          </p:nvSpPr>
          <p:spPr>
            <a:xfrm>
              <a:off x="11612880" y="6805994"/>
              <a:ext cx="1499616" cy="790123"/>
            </a:xfrm>
            <a:prstGeom prst="roundRect">
              <a:avLst>
                <a:gd name="adj" fmla="val 50000"/>
              </a:avLst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1905488" y="6945118"/>
              <a:ext cx="914400" cy="511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장점</a:t>
              </a:r>
              <a:endParaRPr kumimoji="0" lang="ko-KR" altLang="en-US" sz="5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17398566" y="11319423"/>
            <a:ext cx="2491637" cy="1312802"/>
            <a:chOff x="11612880" y="6805994"/>
            <a:chExt cx="1499616" cy="790123"/>
          </a:xfrm>
        </p:grpSpPr>
        <p:sp>
          <p:nvSpPr>
            <p:cNvPr id="48" name="모서리가 둥근 직사각형 47"/>
            <p:cNvSpPr/>
            <p:nvPr/>
          </p:nvSpPr>
          <p:spPr>
            <a:xfrm>
              <a:off x="11612880" y="6805994"/>
              <a:ext cx="1499616" cy="790123"/>
            </a:xfrm>
            <a:prstGeom prst="roundRect">
              <a:avLst>
                <a:gd name="adj" fmla="val 50000"/>
              </a:avLst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1905488" y="6945118"/>
              <a:ext cx="914400" cy="511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단점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7797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그룹 31"/>
          <p:cNvGrpSpPr/>
          <p:nvPr/>
        </p:nvGrpSpPr>
        <p:grpSpPr>
          <a:xfrm>
            <a:off x="1393167" y="1652228"/>
            <a:ext cx="2888301" cy="1391951"/>
            <a:chOff x="1672310" y="3629190"/>
            <a:chExt cx="2888301" cy="1391951"/>
          </a:xfrm>
        </p:grpSpPr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4" name="직사각형 33"/>
            <p:cNvSpPr/>
            <p:nvPr/>
          </p:nvSpPr>
          <p:spPr>
            <a:xfrm>
              <a:off x="3586259" y="4030581"/>
              <a:ext cx="4908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5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sp>
        <p:nvSpPr>
          <p:cNvPr id="42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2996907"/>
            <a:ext cx="18709364" cy="1891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이성 친구와 </a:t>
            </a:r>
            <a:r>
              <a:rPr lang="ko-KR" altLang="en-US" sz="5500" dirty="0" smtClean="0"/>
              <a:t>만날 때 </a:t>
            </a:r>
            <a:r>
              <a:rPr lang="ko-KR" altLang="en-US" sz="5500" dirty="0"/>
              <a:t>때때로 불편한 상황이 생길 수 있습니다</a:t>
            </a:r>
            <a:r>
              <a:rPr lang="en-US" altLang="ko-KR" sz="5500" dirty="0"/>
              <a:t>. </a:t>
            </a:r>
            <a:endParaRPr lang="en-US" altLang="ko-KR" sz="5500" dirty="0" smtClean="0"/>
          </a:p>
          <a:p>
            <a:pPr>
              <a:lnSpc>
                <a:spcPct val="120000"/>
              </a:lnSpc>
            </a:pPr>
            <a:r>
              <a:rPr lang="ko-KR" altLang="en-US" sz="5500" dirty="0" smtClean="0"/>
              <a:t>아래의 </a:t>
            </a:r>
            <a:r>
              <a:rPr lang="ko-KR" altLang="en-US" sz="5500" dirty="0"/>
              <a:t>상황을 읽고</a:t>
            </a:r>
            <a:r>
              <a:rPr lang="en-US" altLang="ko-KR" sz="5500" dirty="0"/>
              <a:t>, </a:t>
            </a:r>
            <a:r>
              <a:rPr lang="ko-KR" altLang="en-US" sz="5500" dirty="0"/>
              <a:t>어떻게 </a:t>
            </a:r>
            <a:r>
              <a:rPr lang="ko-KR" altLang="en-US" sz="5500" dirty="0" smtClean="0"/>
              <a:t>대처하면 좋을지 </a:t>
            </a:r>
            <a:r>
              <a:rPr lang="ko-KR" altLang="en-US" sz="5500" dirty="0"/>
              <a:t>자신의 의견을 적어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cxnSp>
        <p:nvCxnSpPr>
          <p:cNvPr id="43" name="직선 연결선 42"/>
          <p:cNvCxnSpPr/>
          <p:nvPr/>
        </p:nvCxnSpPr>
        <p:spPr>
          <a:xfrm flipV="1">
            <a:off x="4281468" y="2348203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8" name="그림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543" y="3231204"/>
            <a:ext cx="1140867" cy="649417"/>
          </a:xfrm>
          <a:prstGeom prst="rect">
            <a:avLst/>
          </a:prstGeom>
        </p:spPr>
      </p:pic>
      <p:sp>
        <p:nvSpPr>
          <p:cNvPr id="60" name="모서리가 둥근 직사각형 59"/>
          <p:cNvSpPr/>
          <p:nvPr/>
        </p:nvSpPr>
        <p:spPr>
          <a:xfrm>
            <a:off x="3564241" y="6057900"/>
            <a:ext cx="19963828" cy="7200900"/>
          </a:xfrm>
          <a:prstGeom prst="roundRect">
            <a:avLst>
              <a:gd name="adj" fmla="val 9152"/>
            </a:avLst>
          </a:prstGeom>
          <a:solidFill>
            <a:srgbClr val="EFE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이등변 삼각형 60"/>
          <p:cNvSpPr/>
          <p:nvPr/>
        </p:nvSpPr>
        <p:spPr>
          <a:xfrm rot="16200000">
            <a:off x="2806673" y="8008288"/>
            <a:ext cx="937388" cy="1033023"/>
          </a:xfrm>
          <a:prstGeom prst="triangle">
            <a:avLst/>
          </a:prstGeom>
          <a:solidFill>
            <a:srgbClr val="EFE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모서리가 둥근 직사각형 61"/>
          <p:cNvSpPr/>
          <p:nvPr/>
        </p:nvSpPr>
        <p:spPr>
          <a:xfrm>
            <a:off x="3892339" y="9527778"/>
            <a:ext cx="19370554" cy="3445271"/>
          </a:xfrm>
          <a:prstGeom prst="roundRect">
            <a:avLst>
              <a:gd name="adj" fmla="val 228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4" name="그림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77" y="7579741"/>
            <a:ext cx="1890116" cy="1890116"/>
          </a:xfrm>
          <a:prstGeom prst="rect">
            <a:avLst/>
          </a:prstGeom>
        </p:spPr>
      </p:pic>
      <p:sp>
        <p:nvSpPr>
          <p:cNvPr id="53" name="부모님께 감사 편지 쓰기"/>
          <p:cNvSpPr txBox="1"/>
          <p:nvPr/>
        </p:nvSpPr>
        <p:spPr>
          <a:xfrm>
            <a:off x="4581101" y="1843129"/>
            <a:ext cx="10927123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이성 친구와의 불편한 상황 대처하기</a:t>
            </a:r>
          </a:p>
          <a:p>
            <a:pPr>
              <a:lnSpc>
                <a:spcPct val="100000"/>
              </a:lnSpc>
            </a:pPr>
            <a:endParaRPr sz="5500" dirty="0"/>
          </a:p>
        </p:txBody>
      </p:sp>
      <p:pic>
        <p:nvPicPr>
          <p:cNvPr id="85" name="그림 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261782"/>
            <a:ext cx="2869884" cy="2869884"/>
          </a:xfrm>
          <a:prstGeom prst="rect">
            <a:avLst/>
          </a:prstGeom>
        </p:spPr>
      </p:pic>
      <p:sp>
        <p:nvSpPr>
          <p:cNvPr id="63" name="직사각형 62"/>
          <p:cNvSpPr/>
          <p:nvPr/>
        </p:nvSpPr>
        <p:spPr>
          <a:xfrm>
            <a:off x="3892339" y="6198992"/>
            <a:ext cx="18937031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rgbClr val="59BAC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고백을 거절하고 싶을 때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이성 친구에게 고백을 받았는데, 저는 그 친구를 좋아하지 않아요. 어떻게 하죠?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4263737" y="10165784"/>
            <a:ext cx="18565633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솔직하게 내 마음을 이야기해요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예의 있게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“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너의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마음은 고맙지만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지금은 좋은 친구로 지내고 싶어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.”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라고 말해요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5400" dirty="0">
              <a:solidFill>
                <a:schemeClr val="tx1"/>
              </a:solidFill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467704" y="640967"/>
            <a:ext cx="15040994" cy="1061831"/>
            <a:chOff x="467704" y="645520"/>
            <a:chExt cx="15040994" cy="1061831"/>
          </a:xfrm>
        </p:grpSpPr>
        <p:sp>
          <p:nvSpPr>
            <p:cNvPr id="25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이성 </a:t>
              </a:r>
              <a:r>
                <a:rPr lang="ko-KR" altLang="en-US" sz="5500" dirty="0" smtClean="0"/>
                <a:t>친구와 이별할 때 예의가 필요해요</a:t>
              </a:r>
              <a:endParaRPr lang="ko-KR" altLang="en-US" sz="5500" dirty="0"/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7" name="타원 26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66402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 flipH="1">
            <a:off x="709642" y="4865165"/>
            <a:ext cx="20769213" cy="7200900"/>
            <a:chOff x="2758856" y="4865165"/>
            <a:chExt cx="20769213" cy="7200900"/>
          </a:xfrm>
        </p:grpSpPr>
        <p:sp>
          <p:nvSpPr>
            <p:cNvPr id="22" name="모서리가 둥근 직사각형 21"/>
            <p:cNvSpPr/>
            <p:nvPr/>
          </p:nvSpPr>
          <p:spPr>
            <a:xfrm>
              <a:off x="3564241" y="4865165"/>
              <a:ext cx="19963828" cy="7200900"/>
            </a:xfrm>
            <a:prstGeom prst="roundRect">
              <a:avLst>
                <a:gd name="adj" fmla="val 9152"/>
              </a:avLst>
            </a:prstGeom>
            <a:solidFill>
              <a:srgbClr val="FFF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이등변 삼각형 38"/>
            <p:cNvSpPr/>
            <p:nvPr/>
          </p:nvSpPr>
          <p:spPr>
            <a:xfrm rot="16200000">
              <a:off x="2806674" y="6409813"/>
              <a:ext cx="937388" cy="1033023"/>
            </a:xfrm>
            <a:prstGeom prst="triangle">
              <a:avLst/>
            </a:prstGeom>
            <a:solidFill>
              <a:srgbClr val="FFF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1393167" y="2120260"/>
            <a:ext cx="2888301" cy="1391951"/>
            <a:chOff x="1672310" y="3629190"/>
            <a:chExt cx="2888301" cy="1391951"/>
          </a:xfrm>
        </p:grpSpPr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4" name="직사각형 33"/>
            <p:cNvSpPr/>
            <p:nvPr/>
          </p:nvSpPr>
          <p:spPr>
            <a:xfrm>
              <a:off x="3586259" y="4030581"/>
              <a:ext cx="4908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5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43" name="직선 연결선 42"/>
          <p:cNvCxnSpPr/>
          <p:nvPr/>
        </p:nvCxnSpPr>
        <p:spPr>
          <a:xfrm flipV="1">
            <a:off x="4281468" y="2816235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3" name="부모님께 감사 편지 쓰기"/>
          <p:cNvSpPr txBox="1"/>
          <p:nvPr/>
        </p:nvSpPr>
        <p:spPr>
          <a:xfrm>
            <a:off x="4581101" y="2311161"/>
            <a:ext cx="10927123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이성 친구와의 불편한 상황 대처하기</a:t>
            </a:r>
          </a:p>
          <a:p>
            <a:pPr>
              <a:lnSpc>
                <a:spcPct val="100000"/>
              </a:lnSpc>
            </a:pPr>
            <a:endParaRPr sz="5500" dirty="0"/>
          </a:p>
        </p:txBody>
      </p:sp>
      <p:pic>
        <p:nvPicPr>
          <p:cNvPr id="85" name="그림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729814"/>
            <a:ext cx="2869884" cy="2869884"/>
          </a:xfrm>
          <a:prstGeom prst="rect">
            <a:avLst/>
          </a:prstGeom>
        </p:spPr>
      </p:pic>
      <p:sp>
        <p:nvSpPr>
          <p:cNvPr id="23" name="모서리가 둥근 직사각형 22"/>
          <p:cNvSpPr/>
          <p:nvPr/>
        </p:nvSpPr>
        <p:spPr>
          <a:xfrm>
            <a:off x="1006279" y="8090178"/>
            <a:ext cx="19370554" cy="3660840"/>
          </a:xfrm>
          <a:prstGeom prst="roundRect">
            <a:avLst>
              <a:gd name="adj" fmla="val 228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1186059" y="5006257"/>
            <a:ext cx="19635730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rgbClr val="59BAC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불편한 신체 접촉을 요구할 때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이성 친구가 자꾸만 껴안으려고 해요. 저는 불편한데, 어떻게 하면 좋을까요?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1408739" y="8486335"/>
            <a:ext cx="18565633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상대방에게 분명하게 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나는 네가 이러는게 불편해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몸을 만지지 말아줘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.”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라고 이야기해요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 후에도 계속 믿을 만한 어른에게 알리고 도움을 청해요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467704" y="640967"/>
            <a:ext cx="15040994" cy="1061831"/>
            <a:chOff x="467704" y="645520"/>
            <a:chExt cx="15040994" cy="1061831"/>
          </a:xfrm>
        </p:grpSpPr>
        <p:sp>
          <p:nvSpPr>
            <p:cNvPr id="2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이성 </a:t>
              </a:r>
              <a:r>
                <a:rPr lang="ko-KR" altLang="en-US" sz="5500" dirty="0" smtClean="0"/>
                <a:t>친구와 이별할 때 예의가 필요해요</a:t>
              </a:r>
              <a:endParaRPr lang="ko-KR" altLang="en-US" sz="5500" dirty="0"/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47" name="그림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7588" y="5956563"/>
            <a:ext cx="1829482" cy="197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186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그룹 31"/>
          <p:cNvGrpSpPr/>
          <p:nvPr/>
        </p:nvGrpSpPr>
        <p:grpSpPr>
          <a:xfrm>
            <a:off x="1393167" y="2120260"/>
            <a:ext cx="2888301" cy="1391951"/>
            <a:chOff x="1672310" y="3629190"/>
            <a:chExt cx="2888301" cy="1391951"/>
          </a:xfrm>
        </p:grpSpPr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4" name="직사각형 33"/>
            <p:cNvSpPr/>
            <p:nvPr/>
          </p:nvSpPr>
          <p:spPr>
            <a:xfrm>
              <a:off x="3586259" y="4030581"/>
              <a:ext cx="4908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5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43" name="직선 연결선 42"/>
          <p:cNvCxnSpPr/>
          <p:nvPr/>
        </p:nvCxnSpPr>
        <p:spPr>
          <a:xfrm flipV="1">
            <a:off x="4281468" y="2816235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모서리가 둥근 직사각형 61"/>
          <p:cNvSpPr/>
          <p:nvPr/>
        </p:nvSpPr>
        <p:spPr>
          <a:xfrm>
            <a:off x="3910070" y="8174545"/>
            <a:ext cx="19041370" cy="2327776"/>
          </a:xfrm>
          <a:prstGeom prst="roundRect">
            <a:avLst>
              <a:gd name="adj" fmla="val 228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부모님께 감사 편지 쓰기"/>
          <p:cNvSpPr txBox="1"/>
          <p:nvPr/>
        </p:nvSpPr>
        <p:spPr>
          <a:xfrm>
            <a:off x="4581101" y="2311161"/>
            <a:ext cx="10927123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이성 친구와의 불편한 상황 대처하기</a:t>
            </a:r>
          </a:p>
          <a:p>
            <a:pPr>
              <a:lnSpc>
                <a:spcPct val="100000"/>
              </a:lnSpc>
            </a:pPr>
            <a:endParaRPr sz="5500" dirty="0"/>
          </a:p>
        </p:txBody>
      </p:sp>
      <p:pic>
        <p:nvPicPr>
          <p:cNvPr id="85" name="그림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729814"/>
            <a:ext cx="2869884" cy="2869884"/>
          </a:xfrm>
          <a:prstGeom prst="rect">
            <a:avLst/>
          </a:prstGeom>
        </p:spPr>
      </p:pic>
      <p:sp>
        <p:nvSpPr>
          <p:cNvPr id="22" name="모서리가 둥근 직사각형 21"/>
          <p:cNvSpPr/>
          <p:nvPr/>
        </p:nvSpPr>
        <p:spPr>
          <a:xfrm>
            <a:off x="3564241" y="4865165"/>
            <a:ext cx="19963828" cy="7200900"/>
          </a:xfrm>
          <a:prstGeom prst="roundRect">
            <a:avLst>
              <a:gd name="adj" fmla="val 9152"/>
            </a:avLst>
          </a:prstGeom>
          <a:solidFill>
            <a:srgbClr val="EFE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3892339" y="7395018"/>
            <a:ext cx="19370554" cy="4356000"/>
          </a:xfrm>
          <a:prstGeom prst="roundRect">
            <a:avLst>
              <a:gd name="adj" fmla="val 228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77" y="6387006"/>
            <a:ext cx="1890116" cy="1890116"/>
          </a:xfrm>
          <a:prstGeom prst="rect">
            <a:avLst/>
          </a:prstGeom>
        </p:spPr>
      </p:pic>
      <p:sp>
        <p:nvSpPr>
          <p:cNvPr id="25" name="직사각형 24"/>
          <p:cNvSpPr/>
          <p:nvPr/>
        </p:nvSpPr>
        <p:spPr>
          <a:xfrm>
            <a:off x="3892339" y="5006257"/>
            <a:ext cx="1963573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rgbClr val="59BAC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이성 친구와 헤어지려고 할 때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이성 친구와 사귀고 있는데, 헤어지고 싶어요. 어떻게 해야 할까요?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4427387" y="8070982"/>
            <a:ext cx="18565633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상대방의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마음이 상하지 않도록 솔직하고 친절하게 내 생각을 말해요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“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그동안 즐거웠는데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지금은 친구로 지내는 게 더 좋을 것 같아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.”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라고 이야기해요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467704" y="640967"/>
            <a:ext cx="15040994" cy="1061831"/>
            <a:chOff x="467704" y="645520"/>
            <a:chExt cx="15040994" cy="1061831"/>
          </a:xfrm>
        </p:grpSpPr>
        <p:sp>
          <p:nvSpPr>
            <p:cNvPr id="2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이성 </a:t>
              </a:r>
              <a:r>
                <a:rPr lang="ko-KR" altLang="en-US" sz="5500" dirty="0" smtClean="0"/>
                <a:t>친구와 이별할 때 예의가 필요해요</a:t>
              </a:r>
              <a:endParaRPr lang="ko-KR" altLang="en-US" sz="5500" dirty="0"/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36" name="이등변 삼각형 35"/>
          <p:cNvSpPr/>
          <p:nvPr/>
        </p:nvSpPr>
        <p:spPr>
          <a:xfrm rot="16200000">
            <a:off x="2806674" y="6409813"/>
            <a:ext cx="937388" cy="1033023"/>
          </a:xfrm>
          <a:prstGeom prst="triangle">
            <a:avLst/>
          </a:prstGeom>
          <a:solidFill>
            <a:srgbClr val="EFE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09723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 flipH="1">
            <a:off x="709642" y="4865165"/>
            <a:ext cx="20769213" cy="7200900"/>
            <a:chOff x="2758856" y="4865165"/>
            <a:chExt cx="20769213" cy="7200900"/>
          </a:xfrm>
        </p:grpSpPr>
        <p:sp>
          <p:nvSpPr>
            <p:cNvPr id="22" name="모서리가 둥근 직사각형 21"/>
            <p:cNvSpPr/>
            <p:nvPr/>
          </p:nvSpPr>
          <p:spPr>
            <a:xfrm>
              <a:off x="3564241" y="4865165"/>
              <a:ext cx="19963828" cy="7200900"/>
            </a:xfrm>
            <a:prstGeom prst="roundRect">
              <a:avLst>
                <a:gd name="adj" fmla="val 9152"/>
              </a:avLst>
            </a:prstGeom>
            <a:solidFill>
              <a:srgbClr val="FFF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이등변 삼각형 38"/>
            <p:cNvSpPr/>
            <p:nvPr/>
          </p:nvSpPr>
          <p:spPr>
            <a:xfrm rot="16200000">
              <a:off x="2806674" y="6409813"/>
              <a:ext cx="937388" cy="1033023"/>
            </a:xfrm>
            <a:prstGeom prst="triangle">
              <a:avLst/>
            </a:prstGeom>
            <a:solidFill>
              <a:srgbClr val="FFF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1393167" y="2120260"/>
            <a:ext cx="2888301" cy="1391951"/>
            <a:chOff x="1672310" y="3629190"/>
            <a:chExt cx="2888301" cy="1391951"/>
          </a:xfrm>
        </p:grpSpPr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4" name="직사각형 33"/>
            <p:cNvSpPr/>
            <p:nvPr/>
          </p:nvSpPr>
          <p:spPr>
            <a:xfrm>
              <a:off x="3586259" y="4030581"/>
              <a:ext cx="4908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5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43" name="직선 연결선 42"/>
          <p:cNvCxnSpPr/>
          <p:nvPr/>
        </p:nvCxnSpPr>
        <p:spPr>
          <a:xfrm flipV="1">
            <a:off x="4281468" y="2816235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3" name="부모님께 감사 편지 쓰기"/>
          <p:cNvSpPr txBox="1"/>
          <p:nvPr/>
        </p:nvSpPr>
        <p:spPr>
          <a:xfrm>
            <a:off x="4581101" y="2311161"/>
            <a:ext cx="10927123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이성 친구와의 불편한 상황 대처하기</a:t>
            </a:r>
          </a:p>
          <a:p>
            <a:pPr>
              <a:lnSpc>
                <a:spcPct val="100000"/>
              </a:lnSpc>
            </a:pPr>
            <a:endParaRPr sz="5500" dirty="0"/>
          </a:p>
        </p:txBody>
      </p:sp>
      <p:pic>
        <p:nvPicPr>
          <p:cNvPr id="85" name="그림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729814"/>
            <a:ext cx="2869884" cy="2869884"/>
          </a:xfrm>
          <a:prstGeom prst="rect">
            <a:avLst/>
          </a:prstGeom>
        </p:spPr>
      </p:pic>
      <p:sp>
        <p:nvSpPr>
          <p:cNvPr id="23" name="모서리가 둥근 직사각형 22"/>
          <p:cNvSpPr/>
          <p:nvPr/>
        </p:nvSpPr>
        <p:spPr>
          <a:xfrm>
            <a:off x="1006279" y="8090178"/>
            <a:ext cx="19370554" cy="3660840"/>
          </a:xfrm>
          <a:prstGeom prst="roundRect">
            <a:avLst>
              <a:gd name="adj" fmla="val 228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1186059" y="5006257"/>
            <a:ext cx="18788313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rgbClr val="59BAC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고백을 거절당했을 때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좋아하는 이성 친구에게 고백을 했는데, 친구가 거절했어요. 어떻게 하죠?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1408739" y="8918785"/>
            <a:ext cx="18565633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솔직히 말해 줘서 고마워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네 </a:t>
            </a:r>
            <a:r>
              <a:rPr lang="ko-KR" altLang="en-US" sz="5400" b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마음을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존중해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앞으로도 편한 친구로 잘 지냈으면 좋겠어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.”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라고 밝게 말해줘요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467704" y="640967"/>
            <a:ext cx="15040994" cy="1061831"/>
            <a:chOff x="467704" y="645520"/>
            <a:chExt cx="15040994" cy="1061831"/>
          </a:xfrm>
        </p:grpSpPr>
        <p:sp>
          <p:nvSpPr>
            <p:cNvPr id="28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이성 </a:t>
              </a:r>
              <a:r>
                <a:rPr lang="ko-KR" altLang="en-US" sz="5500" dirty="0" smtClean="0"/>
                <a:t>친구와 이별할 때 예의가 필요해요</a:t>
              </a:r>
              <a:endParaRPr lang="ko-KR" altLang="en-US" sz="5500" dirty="0"/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47" name="그림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7588" y="5956563"/>
            <a:ext cx="1829482" cy="197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590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686" y="832872"/>
            <a:ext cx="23644419" cy="10418289"/>
          </a:xfrm>
          <a:prstGeom prst="rect">
            <a:avLst/>
          </a:prstGeom>
        </p:spPr>
      </p:pic>
      <p:sp>
        <p:nvSpPr>
          <p:cNvPr id="24" name="모서리가 둥근 직사각형 23"/>
          <p:cNvSpPr/>
          <p:nvPr/>
        </p:nvSpPr>
        <p:spPr>
          <a:xfrm>
            <a:off x="2171700" y="7761432"/>
            <a:ext cx="13256514" cy="3060000"/>
          </a:xfrm>
          <a:prstGeom prst="roundRect">
            <a:avLst>
              <a:gd name="adj" fmla="val 20862"/>
            </a:avLst>
          </a:prstGeom>
          <a:solidFill>
            <a:srgbClr val="CFE68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458686" y="1246688"/>
            <a:ext cx="3196068" cy="21135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8" name="알맞은 말을 골라 초성 완성해보기"/>
          <p:cNvSpPr txBox="1"/>
          <p:nvPr/>
        </p:nvSpPr>
        <p:spPr>
          <a:xfrm>
            <a:off x="3757165" y="2702657"/>
            <a:ext cx="17358617" cy="122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>
                <a:solidFill>
                  <a:srgbClr val="1AAB43"/>
                </a:solidFill>
              </a:rPr>
              <a:t>다음 문장을 읽고 맞으면 </a:t>
            </a:r>
            <a:r>
              <a:rPr lang="en-US" altLang="ko-KR" sz="5400" dirty="0" smtClean="0">
                <a:solidFill>
                  <a:srgbClr val="1AAB43"/>
                </a:solidFill>
              </a:rPr>
              <a:t>O, </a:t>
            </a:r>
            <a:r>
              <a:rPr lang="ko-KR" altLang="en-US" sz="5400" dirty="0" smtClean="0">
                <a:solidFill>
                  <a:srgbClr val="1AAB43"/>
                </a:solidFill>
              </a:rPr>
              <a:t>틀리면 </a:t>
            </a:r>
            <a:r>
              <a:rPr lang="en-US" altLang="ko-KR" sz="5400" dirty="0" smtClean="0">
                <a:solidFill>
                  <a:srgbClr val="1AAB43"/>
                </a:solidFill>
              </a:rPr>
              <a:t>X</a:t>
            </a:r>
            <a:r>
              <a:rPr lang="ko-KR" altLang="en-US" sz="5400" dirty="0" smtClean="0">
                <a:solidFill>
                  <a:srgbClr val="1AAB43"/>
                </a:solidFill>
              </a:rPr>
              <a:t> </a:t>
            </a:r>
            <a:r>
              <a:rPr lang="ko-KR" altLang="en-US" sz="5400" dirty="0">
                <a:solidFill>
                  <a:srgbClr val="1AAB43"/>
                </a:solidFill>
              </a:rPr>
              <a:t>에 표시해 보세요</a:t>
            </a:r>
            <a:r>
              <a:rPr lang="en-US" altLang="ko-KR" sz="5400" dirty="0">
                <a:solidFill>
                  <a:srgbClr val="1AAB43"/>
                </a:solidFill>
              </a:rPr>
              <a:t>.</a:t>
            </a:r>
            <a:endParaRPr sz="5400" dirty="0">
              <a:solidFill>
                <a:srgbClr val="1AAB43"/>
              </a:solidFill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33" y="1152440"/>
            <a:ext cx="3070941" cy="2113396"/>
          </a:xfrm>
          <a:prstGeom prst="rect">
            <a:avLst/>
          </a:prstGeom>
        </p:spPr>
      </p:pic>
      <p:sp>
        <p:nvSpPr>
          <p:cNvPr id="40" name="모서리가 둥근 직사각형 39"/>
          <p:cNvSpPr/>
          <p:nvPr/>
        </p:nvSpPr>
        <p:spPr>
          <a:xfrm>
            <a:off x="2171700" y="5371287"/>
            <a:ext cx="13256514" cy="1503732"/>
          </a:xfrm>
          <a:prstGeom prst="roundRect">
            <a:avLst>
              <a:gd name="adj" fmla="val 20862"/>
            </a:avLst>
          </a:prstGeom>
          <a:solidFill>
            <a:srgbClr val="CFE68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1" name="01 성의 발달"/>
          <p:cNvSpPr txBox="1"/>
          <p:nvPr/>
        </p:nvSpPr>
        <p:spPr>
          <a:xfrm>
            <a:off x="2811125" y="5569819"/>
            <a:ext cx="1084943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친구의 의견을 묻고 존중해야 합니다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6901083" y="5292747"/>
            <a:ext cx="3832337" cy="1630171"/>
            <a:chOff x="17144921" y="4642960"/>
            <a:chExt cx="2201743" cy="936561"/>
          </a:xfrm>
        </p:grpSpPr>
        <p:sp>
          <p:nvSpPr>
            <p:cNvPr id="42" name="타원 41"/>
            <p:cNvSpPr/>
            <p:nvPr/>
          </p:nvSpPr>
          <p:spPr>
            <a:xfrm>
              <a:off x="17144921" y="4661240"/>
              <a:ext cx="918281" cy="918281"/>
            </a:xfrm>
            <a:prstGeom prst="ellipse">
              <a:avLst/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7235702" y="4879474"/>
              <a:ext cx="736717" cy="488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O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44" name="타원 43"/>
            <p:cNvSpPr/>
            <p:nvPr/>
          </p:nvSpPr>
          <p:spPr>
            <a:xfrm>
              <a:off x="18428383" y="4642960"/>
              <a:ext cx="918281" cy="918281"/>
            </a:xfrm>
            <a:prstGeom prst="ellipse">
              <a:avLst/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519164" y="4861194"/>
              <a:ext cx="736717" cy="488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X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60" name="01 성의 발달"/>
          <p:cNvSpPr txBox="1"/>
          <p:nvPr/>
        </p:nvSpPr>
        <p:spPr>
          <a:xfrm>
            <a:off x="2811125" y="8270424"/>
            <a:ext cx="11873683" cy="209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친한 사이에는 상대방이 싫어하는 별명을 불러도 됩니다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16538132" y="4946560"/>
            <a:ext cx="2366209" cy="2366209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16922062" y="8476346"/>
            <a:ext cx="3832337" cy="1630171"/>
            <a:chOff x="17144921" y="4642960"/>
            <a:chExt cx="2201743" cy="936561"/>
          </a:xfrm>
        </p:grpSpPr>
        <p:sp>
          <p:nvSpPr>
            <p:cNvPr id="30" name="타원 29"/>
            <p:cNvSpPr/>
            <p:nvPr/>
          </p:nvSpPr>
          <p:spPr>
            <a:xfrm>
              <a:off x="17144921" y="4661240"/>
              <a:ext cx="918281" cy="918281"/>
            </a:xfrm>
            <a:prstGeom prst="ellipse">
              <a:avLst/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235702" y="4879474"/>
              <a:ext cx="736717" cy="488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O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  <p:sp>
          <p:nvSpPr>
            <p:cNvPr id="32" name="타원 31"/>
            <p:cNvSpPr/>
            <p:nvPr/>
          </p:nvSpPr>
          <p:spPr>
            <a:xfrm>
              <a:off x="18428383" y="4642960"/>
              <a:ext cx="918281" cy="918281"/>
            </a:xfrm>
            <a:prstGeom prst="ellipse">
              <a:avLst/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519164" y="4861194"/>
              <a:ext cx="736717" cy="488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X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34" name="타원 33"/>
          <p:cNvSpPr/>
          <p:nvPr/>
        </p:nvSpPr>
        <p:spPr>
          <a:xfrm>
            <a:off x="18795514" y="8135811"/>
            <a:ext cx="2366209" cy="2366209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700012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6856348" y="6316337"/>
            <a:ext cx="10671303" cy="2550650"/>
            <a:chOff x="6921499" y="3192137"/>
            <a:chExt cx="10671303" cy="2550650"/>
          </a:xfrm>
        </p:grpSpPr>
        <p:sp>
          <p:nvSpPr>
            <p:cNvPr id="23" name="직사각형 22"/>
            <p:cNvSpPr/>
            <p:nvPr/>
          </p:nvSpPr>
          <p:spPr>
            <a:xfrm>
              <a:off x="9475470" y="3448016"/>
              <a:ext cx="8117332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행복한 가정</a:t>
              </a: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25943A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25943A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25943A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1" name="직사각형 10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" name="이등변 삼각형 11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21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2408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182" y="5142843"/>
            <a:ext cx="3548112" cy="354452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직사각형 14"/>
          <p:cNvSpPr/>
          <p:nvPr/>
        </p:nvSpPr>
        <p:spPr>
          <a:xfrm>
            <a:off x="5601698" y="4855553"/>
            <a:ext cx="1669137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9~10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손가락과 발가락이 분리되고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태아의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크기는 약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3cm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 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11~12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손톱과 생식기가 형성되며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태동이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시작된다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수정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후 약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 모든 신체 기관이 관찰된다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나는 소중한 사람이에요</a:t>
              </a:r>
              <a:endParaRPr lang="ko-KR" altLang="en-US" sz="5500" dirty="0"/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1441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4598910" y="4773885"/>
            <a:ext cx="15186181" cy="4168231"/>
            <a:chOff x="12593291" y="3822192"/>
            <a:chExt cx="15186181" cy="4168231"/>
          </a:xfrm>
        </p:grpSpPr>
        <p:sp>
          <p:nvSpPr>
            <p:cNvPr id="23" name="● 생명 탄생의 의미를 말할 수 있다.…"/>
            <p:cNvSpPr txBox="1"/>
            <p:nvPr/>
          </p:nvSpPr>
          <p:spPr>
            <a:xfrm>
              <a:off x="12593291" y="5247150"/>
              <a:ext cx="15186181" cy="27432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결혼과 가정의 의미를 말할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2.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가족을 존중하고 배려하는 방법을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말할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34" name="그룹 33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36" name="직사각형 35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7" name="이등변 삼각형 36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5" name="직사각형 34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09574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모서리가 둥근 직사각형 15"/>
          <p:cNvSpPr/>
          <p:nvPr/>
        </p:nvSpPr>
        <p:spPr>
          <a:xfrm>
            <a:off x="5367957" y="9761337"/>
            <a:ext cx="15623369" cy="2980870"/>
          </a:xfrm>
          <a:prstGeom prst="roundRect">
            <a:avLst/>
          </a:prstGeom>
          <a:solidFill>
            <a:srgbClr val="ACD0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1" name="다음 그림을 보면서 떠오르는 것을 이야기해 보세요."/>
          <p:cNvSpPr txBox="1"/>
          <p:nvPr/>
        </p:nvSpPr>
        <p:spPr>
          <a:xfrm>
            <a:off x="5607081" y="979570"/>
            <a:ext cx="14330475" cy="1332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/>
              <a:t>결혼에 대한 여러분의 생각을 이야기해 보세요</a:t>
            </a:r>
            <a:r>
              <a:rPr lang="en-US" altLang="ko-KR" sz="5400" dirty="0"/>
              <a:t>.</a:t>
            </a:r>
            <a:endParaRPr sz="5400" dirty="0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858" y="2228313"/>
            <a:ext cx="11272743" cy="7249756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7" y="-209632"/>
            <a:ext cx="4737610" cy="4308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76858" y="10184813"/>
            <a:ext cx="12495631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신랑 신부가 행복해 보여서 결혼하면 행복할 것 같아요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80082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66800" y="4646260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남녀가 정식으로 부부 관계를 맺음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오늘이 바로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결혼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일주년이다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결혼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맺을 결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結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혼인할 혼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婚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21" name="가로로 말린 두루마리 모양 20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4C845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23" name="직사각형 22"/>
          <p:cNvSpPr/>
          <p:nvPr/>
        </p:nvSpPr>
        <p:spPr>
          <a:xfrm>
            <a:off x="1066800" y="8766385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남녀 간에 그리워하거나 좋아하는 마음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또는 그런 일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그녀는 나의 처음이자 마지막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사랑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66800" y="7743028"/>
            <a:ext cx="14642592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사랑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78002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066800" y="4646260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남편과 아내를 아울러 이르는 말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부부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는 서로 도우며 사는 법이다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066800" y="2652868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부부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지아비 부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夫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며느리 부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婦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21" name="가로로 말린 두루마리 모양 20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4C845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23" name="직사각형 22"/>
          <p:cNvSpPr/>
          <p:nvPr/>
        </p:nvSpPr>
        <p:spPr>
          <a:xfrm>
            <a:off x="1066800" y="9782048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가까운 혈연관계에 있는 사람들의 생활 공동체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결혼하여 한 </a:t>
            </a: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가정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을 이루다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066800" y="7743028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가정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집 가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家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뜰 정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庭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23155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1066800" y="6420196"/>
            <a:ext cx="22140672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주로 부부를 중심으로 한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친족 관계에 있는 사람들의 집단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또는 그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구성원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혼인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혈연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입양 등으로 이루어진다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온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가족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 동물원으로 나들이를 갔다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066800" y="4426804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가족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집 가 </a:t>
            </a:r>
            <a:r>
              <a:rPr lang="ko-KR" altLang="en-US" sz="5500" b="1" dirty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家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겨레 족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族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14" name="가로로 말린 두루마리 모양 13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4C845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2468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/>
          <p:cNvGrpSpPr/>
          <p:nvPr/>
        </p:nvGrpSpPr>
        <p:grpSpPr>
          <a:xfrm>
            <a:off x="467704" y="2567663"/>
            <a:ext cx="15040994" cy="1061831"/>
            <a:chOff x="467704" y="645520"/>
            <a:chExt cx="15040994" cy="1061831"/>
          </a:xfrm>
        </p:grpSpPr>
        <p:sp>
          <p:nvSpPr>
            <p:cNvPr id="2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가정이 성장하고 변화해요</a:t>
              </a:r>
            </a:p>
          </p:txBody>
        </p:sp>
        <p:grpSp>
          <p:nvGrpSpPr>
            <p:cNvPr id="31" name="그룹 30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2" name="타원 31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36" name="그룹 35"/>
          <p:cNvGrpSpPr/>
          <p:nvPr/>
        </p:nvGrpSpPr>
        <p:grpSpPr>
          <a:xfrm>
            <a:off x="467704" y="797920"/>
            <a:ext cx="15040994" cy="1061831"/>
            <a:chOff x="467704" y="645520"/>
            <a:chExt cx="15040994" cy="1061831"/>
          </a:xfrm>
        </p:grpSpPr>
        <p:sp>
          <p:nvSpPr>
            <p:cNvPr id="37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사랑과 배려로 가정을 이루어요</a:t>
              </a:r>
            </a:p>
          </p:txBody>
        </p:sp>
        <p:grpSp>
          <p:nvGrpSpPr>
            <p:cNvPr id="38" name="그룹 37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9" name="타원 38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5" name="그룹 4"/>
          <p:cNvGrpSpPr/>
          <p:nvPr/>
        </p:nvGrpSpPr>
        <p:grpSpPr>
          <a:xfrm>
            <a:off x="2701447" y="9349162"/>
            <a:ext cx="5469782" cy="1338392"/>
            <a:chOff x="9764122" y="8244520"/>
            <a:chExt cx="5469782" cy="1338392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9764122" y="8244520"/>
              <a:ext cx="5469782" cy="1338392"/>
            </a:xfrm>
            <a:prstGeom prst="roundRect">
              <a:avLst/>
            </a:prstGeom>
            <a:solidFill>
              <a:srgbClr val="92D05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975887" y="8488472"/>
              <a:ext cx="5046253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가정의 여러 모습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4882083" y="3612929"/>
            <a:ext cx="4388725" cy="4439687"/>
            <a:chOff x="4882083" y="3612929"/>
            <a:chExt cx="4388725" cy="4439687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 rotWithShape="1">
            <a:blip r:embed="rId3"/>
            <a:srcRect t="5815" r="66901" b="62256"/>
            <a:stretch/>
          </p:blipFill>
          <p:spPr>
            <a:xfrm>
              <a:off x="4882083" y="3612929"/>
              <a:ext cx="4388725" cy="2917185"/>
            </a:xfrm>
            <a:prstGeom prst="rect">
              <a:avLst/>
            </a:prstGeom>
          </p:spPr>
        </p:pic>
        <p:grpSp>
          <p:nvGrpSpPr>
            <p:cNvPr id="50" name="그룹 49"/>
            <p:cNvGrpSpPr/>
            <p:nvPr/>
          </p:nvGrpSpPr>
          <p:grpSpPr>
            <a:xfrm>
              <a:off x="5893744" y="6714224"/>
              <a:ext cx="2496807" cy="1338392"/>
              <a:chOff x="9764122" y="8244520"/>
              <a:chExt cx="2496807" cy="1338392"/>
            </a:xfrm>
          </p:grpSpPr>
          <p:sp>
            <p:nvSpPr>
              <p:cNvPr id="51" name="모서리가 둥근 직사각형 50"/>
              <p:cNvSpPr/>
              <p:nvPr/>
            </p:nvSpPr>
            <p:spPr>
              <a:xfrm>
                <a:off x="9764122" y="8244520"/>
                <a:ext cx="2496807" cy="1338392"/>
              </a:xfrm>
              <a:prstGeom prst="roundRect">
                <a:avLst/>
              </a:prstGeom>
              <a:solidFill>
                <a:srgbClr val="59BAC8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0306391" y="8488472"/>
                <a:ext cx="140423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부부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7" name="그룹 6"/>
          <p:cNvGrpSpPr/>
          <p:nvPr/>
        </p:nvGrpSpPr>
        <p:grpSpPr>
          <a:xfrm>
            <a:off x="10484383" y="3612929"/>
            <a:ext cx="4412192" cy="4389765"/>
            <a:chOff x="10484383" y="3612929"/>
            <a:chExt cx="4412192" cy="4389765"/>
          </a:xfrm>
        </p:grpSpPr>
        <p:pic>
          <p:nvPicPr>
            <p:cNvPr id="45" name="그림 44"/>
            <p:cNvPicPr>
              <a:picLocks noChangeAspect="1"/>
            </p:cNvPicPr>
            <p:nvPr/>
          </p:nvPicPr>
          <p:blipFill rotWithShape="1">
            <a:blip r:embed="rId3"/>
            <a:srcRect l="32683" t="6847" r="34218" b="62487"/>
            <a:stretch/>
          </p:blipFill>
          <p:spPr>
            <a:xfrm>
              <a:off x="10484383" y="3612929"/>
              <a:ext cx="4388725" cy="2801809"/>
            </a:xfrm>
            <a:prstGeom prst="rect">
              <a:avLst/>
            </a:prstGeom>
          </p:spPr>
        </p:pic>
        <p:grpSp>
          <p:nvGrpSpPr>
            <p:cNvPr id="53" name="그룹 52"/>
            <p:cNvGrpSpPr/>
            <p:nvPr/>
          </p:nvGrpSpPr>
          <p:grpSpPr>
            <a:xfrm>
              <a:off x="10653147" y="6664302"/>
              <a:ext cx="4243428" cy="1338392"/>
              <a:chOff x="9764122" y="8244520"/>
              <a:chExt cx="4243428" cy="1338392"/>
            </a:xfrm>
          </p:grpSpPr>
          <p:sp>
            <p:nvSpPr>
              <p:cNvPr id="54" name="모서리가 둥근 직사각형 53"/>
              <p:cNvSpPr/>
              <p:nvPr/>
            </p:nvSpPr>
            <p:spPr>
              <a:xfrm>
                <a:off x="9764122" y="8244520"/>
                <a:ext cx="4243428" cy="1338392"/>
              </a:xfrm>
              <a:prstGeom prst="roundRect">
                <a:avLst/>
              </a:prstGeom>
              <a:solidFill>
                <a:srgbClr val="59BAC8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0112114" y="8488472"/>
                <a:ext cx="3547446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부모 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+ 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자녀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8" name="그룹 7"/>
          <p:cNvGrpSpPr/>
          <p:nvPr/>
        </p:nvGrpSpPr>
        <p:grpSpPr>
          <a:xfrm>
            <a:off x="16381505" y="3530747"/>
            <a:ext cx="5279385" cy="4459460"/>
            <a:chOff x="16381505" y="3530747"/>
            <a:chExt cx="5279385" cy="4459460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 rotWithShape="1">
            <a:blip r:embed="rId3"/>
            <a:srcRect l="65844" t="6847" r="1057" b="62487"/>
            <a:stretch/>
          </p:blipFill>
          <p:spPr>
            <a:xfrm>
              <a:off x="16682731" y="3530747"/>
              <a:ext cx="4388725" cy="2801809"/>
            </a:xfrm>
            <a:prstGeom prst="rect">
              <a:avLst/>
            </a:prstGeom>
          </p:spPr>
        </p:pic>
        <p:grpSp>
          <p:nvGrpSpPr>
            <p:cNvPr id="56" name="그룹 55"/>
            <p:cNvGrpSpPr/>
            <p:nvPr/>
          </p:nvGrpSpPr>
          <p:grpSpPr>
            <a:xfrm>
              <a:off x="16381505" y="6651815"/>
              <a:ext cx="5279385" cy="1338392"/>
              <a:chOff x="9764122" y="8244520"/>
              <a:chExt cx="4243428" cy="1338392"/>
            </a:xfrm>
          </p:grpSpPr>
          <p:sp>
            <p:nvSpPr>
              <p:cNvPr id="57" name="모서리가 둥근 직사각형 56"/>
              <p:cNvSpPr/>
              <p:nvPr/>
            </p:nvSpPr>
            <p:spPr>
              <a:xfrm>
                <a:off x="9764122" y="8244520"/>
                <a:ext cx="4243428" cy="1338392"/>
              </a:xfrm>
              <a:prstGeom prst="roundRect">
                <a:avLst/>
              </a:prstGeom>
              <a:solidFill>
                <a:srgbClr val="59BAC8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786704" y="8488472"/>
                <a:ext cx="4198265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한부모 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+ 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자녀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9" name="그룹 8"/>
          <p:cNvGrpSpPr/>
          <p:nvPr/>
        </p:nvGrpSpPr>
        <p:grpSpPr>
          <a:xfrm>
            <a:off x="9206762" y="8375386"/>
            <a:ext cx="6666871" cy="4527904"/>
            <a:chOff x="9206762" y="8375386"/>
            <a:chExt cx="6666871" cy="4527904"/>
          </a:xfrm>
        </p:grpSpPr>
        <p:pic>
          <p:nvPicPr>
            <p:cNvPr id="47" name="그림 46"/>
            <p:cNvPicPr>
              <a:picLocks noChangeAspect="1"/>
            </p:cNvPicPr>
            <p:nvPr/>
          </p:nvPicPr>
          <p:blipFill rotWithShape="1">
            <a:blip r:embed="rId3"/>
            <a:srcRect l="18493" t="57179" r="48408" b="10892"/>
            <a:stretch/>
          </p:blipFill>
          <p:spPr>
            <a:xfrm>
              <a:off x="10556524" y="8375386"/>
              <a:ext cx="4388725" cy="2917185"/>
            </a:xfrm>
            <a:prstGeom prst="rect">
              <a:avLst/>
            </a:prstGeom>
          </p:spPr>
        </p:pic>
        <p:grpSp>
          <p:nvGrpSpPr>
            <p:cNvPr id="59" name="그룹 58"/>
            <p:cNvGrpSpPr/>
            <p:nvPr/>
          </p:nvGrpSpPr>
          <p:grpSpPr>
            <a:xfrm>
              <a:off x="9206762" y="11564898"/>
              <a:ext cx="6666871" cy="1338392"/>
              <a:chOff x="7890742" y="8244520"/>
              <a:chExt cx="6245495" cy="1338392"/>
            </a:xfrm>
          </p:grpSpPr>
          <p:sp>
            <p:nvSpPr>
              <p:cNvPr id="60" name="모서리가 둥근 직사각형 59"/>
              <p:cNvSpPr/>
              <p:nvPr/>
            </p:nvSpPr>
            <p:spPr>
              <a:xfrm>
                <a:off x="7890742" y="8244520"/>
                <a:ext cx="6245495" cy="1338392"/>
              </a:xfrm>
              <a:prstGeom prst="roundRect">
                <a:avLst/>
              </a:prstGeom>
              <a:solidFill>
                <a:srgbClr val="59BAC8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7934750" y="8488472"/>
                <a:ext cx="6147517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조부모 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+ 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부모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+ 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자녀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16381505" y="8261748"/>
            <a:ext cx="5279385" cy="4636995"/>
            <a:chOff x="16381505" y="8261748"/>
            <a:chExt cx="5279385" cy="4636995"/>
          </a:xfrm>
        </p:grpSpPr>
        <p:pic>
          <p:nvPicPr>
            <p:cNvPr id="48" name="그림 47"/>
            <p:cNvPicPr>
              <a:picLocks noChangeAspect="1"/>
            </p:cNvPicPr>
            <p:nvPr/>
          </p:nvPicPr>
          <p:blipFill rotWithShape="1">
            <a:blip r:embed="rId3"/>
            <a:srcRect l="51017" t="58442" r="15884" b="10892"/>
            <a:stretch/>
          </p:blipFill>
          <p:spPr>
            <a:xfrm>
              <a:off x="16502092" y="8261748"/>
              <a:ext cx="4734966" cy="3022853"/>
            </a:xfrm>
            <a:prstGeom prst="rect">
              <a:avLst/>
            </a:prstGeom>
          </p:spPr>
        </p:pic>
        <p:grpSp>
          <p:nvGrpSpPr>
            <p:cNvPr id="62" name="그룹 61"/>
            <p:cNvGrpSpPr/>
            <p:nvPr/>
          </p:nvGrpSpPr>
          <p:grpSpPr>
            <a:xfrm>
              <a:off x="16381505" y="11560351"/>
              <a:ext cx="5279385" cy="1338392"/>
              <a:chOff x="9764121" y="8244520"/>
              <a:chExt cx="5081205" cy="1338392"/>
            </a:xfrm>
          </p:grpSpPr>
          <p:sp>
            <p:nvSpPr>
              <p:cNvPr id="63" name="모서리가 둥근 직사각형 62"/>
              <p:cNvSpPr/>
              <p:nvPr/>
            </p:nvSpPr>
            <p:spPr>
              <a:xfrm>
                <a:off x="9764121" y="8244520"/>
                <a:ext cx="5081205" cy="1338392"/>
              </a:xfrm>
              <a:prstGeom prst="roundRect">
                <a:avLst/>
              </a:prstGeom>
              <a:solidFill>
                <a:srgbClr val="59BAC8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9880181" y="8488472"/>
                <a:ext cx="4849084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조</a:t>
                </a: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부모 </a:t>
                </a: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+ </a:t>
                </a:r>
                <a:r>
                  <a:rPr kumimoji="0" lang="ko-KR" altLang="en-US" sz="5400" b="1" i="0" u="none" strike="noStrike" cap="none" spc="0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손자녀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35437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1096333" y="372181"/>
            <a:ext cx="22019866" cy="3224713"/>
            <a:chOff x="8369204" y="421241"/>
            <a:chExt cx="22019866" cy="3224713"/>
          </a:xfrm>
        </p:grpSpPr>
        <p:sp>
          <p:nvSpPr>
            <p:cNvPr id="22" name="직사각형 21"/>
            <p:cNvSpPr/>
            <p:nvPr/>
          </p:nvSpPr>
          <p:spPr>
            <a:xfrm>
              <a:off x="8424235" y="1522296"/>
              <a:ext cx="21964835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500" b="1" dirty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아래 단어들은 가정이 변화하는 과정과 관련이 있습니다</a:t>
              </a:r>
              <a:r>
                <a:rPr lang="en-US" altLang="ko-KR" sz="5500" b="1" dirty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500" b="1" dirty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각 단어가 뜻하는 행정 절차와 그 의미를 알맞게 연결해 </a:t>
              </a:r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보세요</a:t>
              </a:r>
              <a:r>
                <a:rPr lang="en-US" altLang="ko-KR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9653095" y="647210"/>
              <a:ext cx="8076250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가족이 되는 방법 알아보기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3"/>
            <a:srcRect r="81080"/>
            <a:stretch/>
          </p:blipFill>
          <p:spPr>
            <a:xfrm>
              <a:off x="8369204" y="421241"/>
              <a:ext cx="1184929" cy="1132145"/>
            </a:xfrm>
            <a:prstGeom prst="rect">
              <a:avLst/>
            </a:prstGeom>
          </p:spPr>
        </p:pic>
      </p:grpSp>
      <p:grpSp>
        <p:nvGrpSpPr>
          <p:cNvPr id="4" name="그룹 3"/>
          <p:cNvGrpSpPr/>
          <p:nvPr/>
        </p:nvGrpSpPr>
        <p:grpSpPr>
          <a:xfrm>
            <a:off x="1151364" y="4239485"/>
            <a:ext cx="3887167" cy="1728000"/>
            <a:chOff x="1866122" y="7035281"/>
            <a:chExt cx="3172409" cy="1728000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1866122" y="7035281"/>
              <a:ext cx="3172409" cy="1728000"/>
            </a:xfrm>
            <a:prstGeom prst="roundRect">
              <a:avLst/>
            </a:prstGeom>
            <a:solidFill>
              <a:srgbClr val="468FC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02410" y="7477077"/>
              <a:ext cx="2899833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혼인 신고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8784131" y="3800118"/>
            <a:ext cx="14488570" cy="2606734"/>
            <a:chOff x="8792054" y="4720960"/>
            <a:chExt cx="14488570" cy="2606734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8792054" y="4720960"/>
              <a:ext cx="14488570" cy="2606734"/>
            </a:xfrm>
            <a:prstGeom prst="roundRect">
              <a:avLst/>
            </a:prstGeom>
            <a:solidFill>
              <a:schemeClr val="bg1"/>
            </a:solidFill>
            <a:ln w="38100" cap="flat">
              <a:solidFill>
                <a:srgbClr val="468FC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075843" y="4975835"/>
              <a:ext cx="13894829" cy="2096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양부모와 양자가 법률적으로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친부모와 친자식의</a:t>
              </a:r>
              <a:endPara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관계를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맺었다는 것을 행정 관청에 알리는 일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1151364" y="7491508"/>
            <a:ext cx="3887167" cy="1728000"/>
            <a:chOff x="1866122" y="7035281"/>
            <a:chExt cx="3172409" cy="1728000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1866122" y="7035281"/>
              <a:ext cx="3172409" cy="1728000"/>
            </a:xfrm>
            <a:prstGeom prst="roundRect">
              <a:avLst/>
            </a:prstGeom>
            <a:solidFill>
              <a:srgbClr val="468FC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02411" y="7477077"/>
              <a:ext cx="2899833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출생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 신고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8784131" y="7052141"/>
            <a:ext cx="14488570" cy="2606734"/>
            <a:chOff x="8776209" y="7520892"/>
            <a:chExt cx="14488570" cy="2606734"/>
          </a:xfrm>
        </p:grpSpPr>
        <p:sp>
          <p:nvSpPr>
            <p:cNvPr id="40" name="모서리가 둥근 직사각형 39"/>
            <p:cNvSpPr/>
            <p:nvPr/>
          </p:nvSpPr>
          <p:spPr>
            <a:xfrm>
              <a:off x="8776209" y="7520892"/>
              <a:ext cx="14488570" cy="2606734"/>
            </a:xfrm>
            <a:prstGeom prst="roundRect">
              <a:avLst/>
            </a:prstGeom>
            <a:solidFill>
              <a:schemeClr val="bg1"/>
            </a:solidFill>
            <a:ln w="38100" cap="flat">
              <a:solidFill>
                <a:srgbClr val="468FC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075843" y="8218893"/>
              <a:ext cx="11485516" cy="1099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결혼한 사실을 행정 관청에 신고하는 일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1151364" y="10868535"/>
            <a:ext cx="3887167" cy="1728000"/>
            <a:chOff x="1866122" y="7035281"/>
            <a:chExt cx="3172409" cy="1728000"/>
          </a:xfrm>
        </p:grpSpPr>
        <p:sp>
          <p:nvSpPr>
            <p:cNvPr id="38" name="모서리가 둥근 직사각형 37"/>
            <p:cNvSpPr/>
            <p:nvPr/>
          </p:nvSpPr>
          <p:spPr>
            <a:xfrm>
              <a:off x="1866122" y="7035281"/>
              <a:ext cx="3172409" cy="1728000"/>
            </a:xfrm>
            <a:prstGeom prst="roundRect">
              <a:avLst/>
            </a:prstGeom>
            <a:solidFill>
              <a:srgbClr val="468FC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69016" y="7477077"/>
              <a:ext cx="2366622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입양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 신고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8784131" y="10429168"/>
            <a:ext cx="14488570" cy="2606734"/>
            <a:chOff x="8788747" y="9938299"/>
            <a:chExt cx="14488570" cy="2606734"/>
          </a:xfrm>
        </p:grpSpPr>
        <p:sp>
          <p:nvSpPr>
            <p:cNvPr id="49" name="모서리가 둥근 직사각형 48"/>
            <p:cNvSpPr/>
            <p:nvPr/>
          </p:nvSpPr>
          <p:spPr>
            <a:xfrm>
              <a:off x="8788747" y="9938299"/>
              <a:ext cx="14488570" cy="2606734"/>
            </a:xfrm>
            <a:prstGeom prst="roundRect">
              <a:avLst/>
            </a:prstGeom>
            <a:solidFill>
              <a:schemeClr val="bg1"/>
            </a:solidFill>
            <a:ln w="38100" cap="flat">
              <a:solidFill>
                <a:srgbClr val="468FC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075843" y="10691220"/>
              <a:ext cx="13631937" cy="1099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아기가 태어났다는 것을 행정 관청에 알리는 일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8" name="타원 7"/>
          <p:cNvSpPr/>
          <p:nvPr/>
        </p:nvSpPr>
        <p:spPr>
          <a:xfrm>
            <a:off x="5401958" y="5021306"/>
            <a:ext cx="256032" cy="25603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3" name="타원 42"/>
          <p:cNvSpPr/>
          <p:nvPr/>
        </p:nvSpPr>
        <p:spPr>
          <a:xfrm>
            <a:off x="5401958" y="8318876"/>
            <a:ext cx="256032" cy="25603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4" name="타원 43"/>
          <p:cNvSpPr/>
          <p:nvPr/>
        </p:nvSpPr>
        <p:spPr>
          <a:xfrm>
            <a:off x="5401958" y="11695926"/>
            <a:ext cx="256032" cy="25603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5" name="타원 44"/>
          <p:cNvSpPr/>
          <p:nvPr/>
        </p:nvSpPr>
        <p:spPr>
          <a:xfrm>
            <a:off x="8168768" y="5002559"/>
            <a:ext cx="256032" cy="25603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6" name="타원 45"/>
          <p:cNvSpPr/>
          <p:nvPr/>
        </p:nvSpPr>
        <p:spPr>
          <a:xfrm>
            <a:off x="8168768" y="8324972"/>
            <a:ext cx="256032" cy="25603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7" name="타원 46"/>
          <p:cNvSpPr/>
          <p:nvPr/>
        </p:nvSpPr>
        <p:spPr>
          <a:xfrm>
            <a:off x="8168768" y="11677179"/>
            <a:ext cx="256032" cy="25603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cxnSp>
        <p:nvCxnSpPr>
          <p:cNvPr id="10" name="직선 연결선 9"/>
          <p:cNvCxnSpPr>
            <a:stCxn id="8" idx="5"/>
            <a:endCxn id="46" idx="1"/>
          </p:cNvCxnSpPr>
          <p:nvPr/>
        </p:nvCxnSpPr>
        <p:spPr>
          <a:xfrm>
            <a:off x="5620495" y="5239843"/>
            <a:ext cx="2585768" cy="3122624"/>
          </a:xfrm>
          <a:prstGeom prst="line">
            <a:avLst/>
          </a:prstGeom>
          <a:noFill/>
          <a:ln w="762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직선 연결선 47"/>
          <p:cNvCxnSpPr>
            <a:endCxn id="47" idx="6"/>
          </p:cNvCxnSpPr>
          <p:nvPr/>
        </p:nvCxnSpPr>
        <p:spPr>
          <a:xfrm>
            <a:off x="5475166" y="8440264"/>
            <a:ext cx="2949634" cy="3364931"/>
          </a:xfrm>
          <a:prstGeom prst="line">
            <a:avLst/>
          </a:prstGeom>
          <a:noFill/>
          <a:ln w="762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직선 연결선 49"/>
          <p:cNvCxnSpPr>
            <a:stCxn id="44" idx="5"/>
            <a:endCxn id="45" idx="3"/>
          </p:cNvCxnSpPr>
          <p:nvPr/>
        </p:nvCxnSpPr>
        <p:spPr>
          <a:xfrm flipV="1">
            <a:off x="5620495" y="5221096"/>
            <a:ext cx="2585768" cy="6693367"/>
          </a:xfrm>
          <a:prstGeom prst="line">
            <a:avLst/>
          </a:prstGeom>
          <a:noFill/>
          <a:ln w="762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890404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467704" y="797920"/>
            <a:ext cx="15040994" cy="1061831"/>
            <a:chOff x="467704" y="645520"/>
            <a:chExt cx="15040994" cy="1061831"/>
          </a:xfrm>
        </p:grpSpPr>
        <p:sp>
          <p:nvSpPr>
            <p:cNvPr id="2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행복한 가정을 함께 만들어요</a:t>
              </a: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2988293" y="2843528"/>
            <a:ext cx="18407415" cy="9202445"/>
            <a:chOff x="2990658" y="2843528"/>
            <a:chExt cx="18407415" cy="9202445"/>
          </a:xfrm>
        </p:grpSpPr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3"/>
            <a:srcRect t="14997"/>
            <a:stretch/>
          </p:blipFill>
          <p:spPr>
            <a:xfrm>
              <a:off x="2990658" y="5936018"/>
              <a:ext cx="8405040" cy="6109955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 rotWithShape="1">
            <a:blip r:embed="rId4"/>
            <a:srcRect t="14151"/>
            <a:stretch/>
          </p:blipFill>
          <p:spPr>
            <a:xfrm>
              <a:off x="13727900" y="5303520"/>
              <a:ext cx="7670173" cy="6742453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4318717" y="2843528"/>
              <a:ext cx="5779147" cy="20036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따뜻하고 긍정적인 </a:t>
              </a:r>
              <a:endPara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말로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대화하기</a:t>
              </a: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15761736" y="2843528"/>
              <a:ext cx="3632726" cy="20036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서로 다름을</a:t>
              </a:r>
              <a:endPara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인정하기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619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467704" y="797920"/>
            <a:ext cx="15040994" cy="1061831"/>
            <a:chOff x="467704" y="645520"/>
            <a:chExt cx="15040994" cy="1061831"/>
          </a:xfrm>
        </p:grpSpPr>
        <p:sp>
          <p:nvSpPr>
            <p:cNvPr id="2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행복한 가정을 함께 만들어요</a:t>
              </a: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" name="직사각형 1"/>
          <p:cNvSpPr/>
          <p:nvPr/>
        </p:nvSpPr>
        <p:spPr>
          <a:xfrm>
            <a:off x="5346129" y="2861876"/>
            <a:ext cx="3632725" cy="2003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작은 관심을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표현하기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5618957" y="2861876"/>
            <a:ext cx="3826689" cy="2003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가족 간 예절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지키기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3"/>
          <a:srcRect t="17324"/>
          <a:stretch/>
        </p:blipFill>
        <p:spPr>
          <a:xfrm>
            <a:off x="3412978" y="5522573"/>
            <a:ext cx="7555669" cy="567184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4"/>
          <a:srcRect t="15169"/>
          <a:stretch/>
        </p:blipFill>
        <p:spPr>
          <a:xfrm>
            <a:off x="13913783" y="5522573"/>
            <a:ext cx="7323900" cy="627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76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1863000"/>
            <a:ext cx="18709364" cy="1943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미래의 나의 결혼과 가정을 상상해 보며 구체적으로 적어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780" y="2067305"/>
            <a:ext cx="1140867" cy="649417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2785646" y="5035477"/>
            <a:ext cx="19928049" cy="5010187"/>
            <a:chOff x="2608287" y="5419524"/>
            <a:chExt cx="10240347" cy="3311429"/>
          </a:xfrm>
        </p:grpSpPr>
        <p:sp>
          <p:nvSpPr>
            <p:cNvPr id="71" name="모서리가 둥근 직사각형 70"/>
            <p:cNvSpPr/>
            <p:nvPr/>
          </p:nvSpPr>
          <p:spPr>
            <a:xfrm>
              <a:off x="2608287" y="5419524"/>
              <a:ext cx="4997290" cy="3311429"/>
            </a:xfrm>
            <a:prstGeom prst="roundRect">
              <a:avLst>
                <a:gd name="adj" fmla="val 10120"/>
              </a:avLst>
            </a:prstGeom>
            <a:solidFill>
              <a:srgbClr val="FFF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2798631" y="5644733"/>
              <a:ext cx="4806274" cy="5553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나는 몇 살쯤 결혼하게 될까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3" name="모서리가 둥근 직사각형 72"/>
            <p:cNvSpPr/>
            <p:nvPr/>
          </p:nvSpPr>
          <p:spPr>
            <a:xfrm>
              <a:off x="2849194" y="6322376"/>
              <a:ext cx="4515474" cy="2131949"/>
            </a:xfrm>
            <a:prstGeom prst="roundRect">
              <a:avLst>
                <a:gd name="adj" fmla="val 1048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" name="모서리가 둥근 직사각형 73"/>
            <p:cNvSpPr/>
            <p:nvPr/>
          </p:nvSpPr>
          <p:spPr>
            <a:xfrm>
              <a:off x="7851344" y="5419524"/>
              <a:ext cx="4997290" cy="3311429"/>
            </a:xfrm>
            <a:prstGeom prst="roundRect">
              <a:avLst>
                <a:gd name="adj" fmla="val 10120"/>
              </a:avLst>
            </a:prstGeom>
            <a:solidFill>
              <a:srgbClr val="DAE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8049568" y="5506212"/>
              <a:ext cx="4591745" cy="1324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미래의 내 배우자의 장점은 무엇일까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6" name="모서리가 둥근 직사각형 75"/>
            <p:cNvSpPr/>
            <p:nvPr/>
          </p:nvSpPr>
          <p:spPr>
            <a:xfrm>
              <a:off x="8092252" y="6878292"/>
              <a:ext cx="4515474" cy="1648746"/>
            </a:xfrm>
            <a:prstGeom prst="roundRect">
              <a:avLst>
                <a:gd name="adj" fmla="val 1048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2997733" y="6857957"/>
              <a:ext cx="2808256" cy="6102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28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살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30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살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35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살</a:t>
              </a: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8248166" y="7040528"/>
              <a:ext cx="3944084" cy="1324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배려를 많이 해준다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endPara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매사에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긍정적이다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0" name="직사각형 49"/>
            <p:cNvSpPr/>
            <p:nvPr/>
          </p:nvSpPr>
          <p:spPr>
            <a:xfrm>
              <a:off x="3586259" y="4030581"/>
              <a:ext cx="4908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6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1" name="직선 연결선 50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부모님께 감사 편지 쓰기"/>
          <p:cNvSpPr txBox="1"/>
          <p:nvPr/>
        </p:nvSpPr>
        <p:spPr>
          <a:xfrm>
            <a:off x="4581101" y="685171"/>
            <a:ext cx="9806275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미래의 결혼과 가정 상상해 보기</a:t>
            </a: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021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나는 소중한 사람이에요</a:t>
              </a:r>
              <a:endParaRPr lang="ko-KR" altLang="en-US" sz="5500" dirty="0"/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401" y="5338902"/>
            <a:ext cx="3030066" cy="306411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직사각형 13"/>
          <p:cNvSpPr/>
          <p:nvPr/>
        </p:nvSpPr>
        <p:spPr>
          <a:xfrm>
            <a:off x="5396871" y="5311839"/>
            <a:ext cx="11937365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4~5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개월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10~20cm /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몸무게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70~300g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특징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태아의 움직임이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활발해진다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58422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0" name="직사각형 49"/>
            <p:cNvSpPr/>
            <p:nvPr/>
          </p:nvSpPr>
          <p:spPr>
            <a:xfrm>
              <a:off x="3586259" y="4030581"/>
              <a:ext cx="4908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6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1" name="직선 연결선 50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부모님께 감사 편지 쓰기"/>
          <p:cNvSpPr txBox="1"/>
          <p:nvPr/>
        </p:nvSpPr>
        <p:spPr>
          <a:xfrm>
            <a:off x="4581101" y="685171"/>
            <a:ext cx="9806275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미래의 결혼과 가정 상상해 보기</a:t>
            </a: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grpSp>
        <p:nvGrpSpPr>
          <p:cNvPr id="66" name="그룹 65"/>
          <p:cNvGrpSpPr/>
          <p:nvPr/>
        </p:nvGrpSpPr>
        <p:grpSpPr>
          <a:xfrm>
            <a:off x="1557157" y="2265553"/>
            <a:ext cx="19876378" cy="5010187"/>
            <a:chOff x="2608287" y="5419524"/>
            <a:chExt cx="10240347" cy="3311429"/>
          </a:xfrm>
        </p:grpSpPr>
        <p:sp>
          <p:nvSpPr>
            <p:cNvPr id="70" name="모서리가 둥근 직사각형 69"/>
            <p:cNvSpPr/>
            <p:nvPr/>
          </p:nvSpPr>
          <p:spPr>
            <a:xfrm>
              <a:off x="2608287" y="5419524"/>
              <a:ext cx="4997290" cy="3311429"/>
            </a:xfrm>
            <a:prstGeom prst="roundRect">
              <a:avLst>
                <a:gd name="adj" fmla="val 10120"/>
              </a:avLst>
            </a:prstGeom>
            <a:solidFill>
              <a:srgbClr val="DAE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직사각형 76"/>
            <p:cNvSpPr/>
            <p:nvPr/>
          </p:nvSpPr>
          <p:spPr>
            <a:xfrm>
              <a:off x="2849194" y="5540366"/>
              <a:ext cx="4451117" cy="13791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나의 결혼식에 누구를 초대할까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8" name="모서리가 둥근 직사각형 77"/>
            <p:cNvSpPr/>
            <p:nvPr/>
          </p:nvSpPr>
          <p:spPr>
            <a:xfrm>
              <a:off x="2849194" y="6919597"/>
              <a:ext cx="4515474" cy="1650203"/>
            </a:xfrm>
            <a:prstGeom prst="roundRect">
              <a:avLst>
                <a:gd name="adj" fmla="val 1048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모서리가 둥근 직사각형 78"/>
            <p:cNvSpPr/>
            <p:nvPr/>
          </p:nvSpPr>
          <p:spPr>
            <a:xfrm>
              <a:off x="7851344" y="5419524"/>
              <a:ext cx="4997290" cy="3311429"/>
            </a:xfrm>
            <a:prstGeom prst="roundRect">
              <a:avLst>
                <a:gd name="adj" fmla="val 10120"/>
              </a:avLst>
            </a:prstGeom>
            <a:solidFill>
              <a:srgbClr val="FFF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8049568" y="5506212"/>
              <a:ext cx="4591745" cy="1324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결혼식을 앞두고 부모님께 하고 싶은 말은 무엇일까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1" name="모서리가 둥근 직사각형 80"/>
            <p:cNvSpPr/>
            <p:nvPr/>
          </p:nvSpPr>
          <p:spPr>
            <a:xfrm>
              <a:off x="8092252" y="6945229"/>
              <a:ext cx="4515474" cy="1648746"/>
            </a:xfrm>
            <a:prstGeom prst="roundRect">
              <a:avLst>
                <a:gd name="adj" fmla="val 1048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2997733" y="7661610"/>
              <a:ext cx="3529108" cy="6102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부모님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친척들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친구들</a:t>
              </a: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8248166" y="7067594"/>
              <a:ext cx="3944084" cy="1324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그동안 키워주셔서 감사합니다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84" name="그룹 83"/>
          <p:cNvGrpSpPr/>
          <p:nvPr/>
        </p:nvGrpSpPr>
        <p:grpSpPr>
          <a:xfrm>
            <a:off x="1557157" y="7885370"/>
            <a:ext cx="19876378" cy="5010187"/>
            <a:chOff x="2608287" y="5419524"/>
            <a:chExt cx="10240347" cy="3311429"/>
          </a:xfrm>
        </p:grpSpPr>
        <p:sp>
          <p:nvSpPr>
            <p:cNvPr id="85" name="모서리가 둥근 직사각형 84"/>
            <p:cNvSpPr/>
            <p:nvPr/>
          </p:nvSpPr>
          <p:spPr>
            <a:xfrm>
              <a:off x="2608287" y="5419524"/>
              <a:ext cx="4997290" cy="3311429"/>
            </a:xfrm>
            <a:prstGeom prst="roundRect">
              <a:avLst>
                <a:gd name="adj" fmla="val 10120"/>
              </a:avLst>
            </a:prstGeom>
            <a:solidFill>
              <a:srgbClr val="FFF4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2798631" y="5524420"/>
              <a:ext cx="4566037" cy="13791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나는 몇 살쯤 부모가 되고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몇 명의 자녀를 키우고 있을까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7" name="모서리가 둥근 직사각형 86"/>
            <p:cNvSpPr/>
            <p:nvPr/>
          </p:nvSpPr>
          <p:spPr>
            <a:xfrm>
              <a:off x="2849194" y="7008513"/>
              <a:ext cx="4515474" cy="1445812"/>
            </a:xfrm>
            <a:prstGeom prst="roundRect">
              <a:avLst>
                <a:gd name="adj" fmla="val 1048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모서리가 둥근 직사각형 87"/>
            <p:cNvSpPr/>
            <p:nvPr/>
          </p:nvSpPr>
          <p:spPr>
            <a:xfrm>
              <a:off x="7851344" y="5419524"/>
              <a:ext cx="4997290" cy="3311429"/>
            </a:xfrm>
            <a:prstGeom prst="roundRect">
              <a:avLst>
                <a:gd name="adj" fmla="val 10120"/>
              </a:avLst>
            </a:prstGeom>
            <a:solidFill>
              <a:srgbClr val="DAE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8049568" y="5591863"/>
              <a:ext cx="4799066" cy="7201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나는 미래에 어떤 부모가 될까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0" name="모서리가 둥근 직사각형 89"/>
            <p:cNvSpPr/>
            <p:nvPr/>
          </p:nvSpPr>
          <p:spPr>
            <a:xfrm>
              <a:off x="8092252" y="6484314"/>
              <a:ext cx="4515474" cy="1977051"/>
            </a:xfrm>
            <a:prstGeom prst="roundRect">
              <a:avLst>
                <a:gd name="adj" fmla="val 1048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2997733" y="7371363"/>
              <a:ext cx="3730620" cy="7201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30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살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34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살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/ 3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명의 자녀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8248166" y="6618468"/>
              <a:ext cx="3944084" cy="1708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함께 잘 놀아주는 아빠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엄마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15387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그룹 50"/>
          <p:cNvGrpSpPr/>
          <p:nvPr/>
        </p:nvGrpSpPr>
        <p:grpSpPr>
          <a:xfrm>
            <a:off x="0" y="1265831"/>
            <a:ext cx="23644419" cy="10418289"/>
            <a:chOff x="4181814" y="2381709"/>
            <a:chExt cx="20616857" cy="9785847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814" y="2381709"/>
              <a:ext cx="20616857" cy="9785847"/>
            </a:xfrm>
            <a:prstGeom prst="rect">
              <a:avLst/>
            </a:prstGeom>
          </p:spPr>
        </p:pic>
        <p:sp>
          <p:nvSpPr>
            <p:cNvPr id="53" name="직사각형 52"/>
            <p:cNvSpPr/>
            <p:nvPr/>
          </p:nvSpPr>
          <p:spPr>
            <a:xfrm>
              <a:off x="4732342" y="2770404"/>
              <a:ext cx="2786826" cy="198526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54" name="알맞은 말을 골라 초성 완성해보기"/>
          <p:cNvSpPr txBox="1"/>
          <p:nvPr/>
        </p:nvSpPr>
        <p:spPr>
          <a:xfrm>
            <a:off x="4039579" y="3192392"/>
            <a:ext cx="17358617" cy="122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>
                <a:solidFill>
                  <a:srgbClr val="1AAB43"/>
                </a:solidFill>
              </a:rPr>
              <a:t>내가 생각하는 결혼의 의미를 한 문장으로 적어 </a:t>
            </a:r>
            <a:r>
              <a:rPr lang="ko-KR" altLang="en-US" sz="5400" dirty="0" smtClean="0">
                <a:solidFill>
                  <a:srgbClr val="1AAB43"/>
                </a:solidFill>
              </a:rPr>
              <a:t>보세요</a:t>
            </a:r>
            <a:r>
              <a:rPr lang="en-US" altLang="ko-KR" sz="5400" dirty="0" smtClean="0">
                <a:solidFill>
                  <a:srgbClr val="1AAB43"/>
                </a:solidFill>
              </a:rPr>
              <a:t>.</a:t>
            </a:r>
            <a:endParaRPr sz="5400" dirty="0">
              <a:solidFill>
                <a:srgbClr val="1AAB43"/>
              </a:solidFill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47" y="1642175"/>
            <a:ext cx="3070941" cy="2113396"/>
          </a:xfrm>
          <a:prstGeom prst="rect">
            <a:avLst/>
          </a:prstGeom>
        </p:spPr>
      </p:pic>
      <p:sp>
        <p:nvSpPr>
          <p:cNvPr id="56" name="01 성의 발달"/>
          <p:cNvSpPr txBox="1"/>
          <p:nvPr/>
        </p:nvSpPr>
        <p:spPr>
          <a:xfrm>
            <a:off x="4173115" y="5459164"/>
            <a:ext cx="225272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결혼은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7" name="모서리가 둥근 직사각형 56"/>
          <p:cNvSpPr/>
          <p:nvPr/>
        </p:nvSpPr>
        <p:spPr>
          <a:xfrm>
            <a:off x="6651962" y="5322542"/>
            <a:ext cx="14417050" cy="1206835"/>
          </a:xfrm>
          <a:prstGeom prst="roundRect">
            <a:avLst>
              <a:gd name="adj" fmla="val 50000"/>
            </a:avLst>
          </a:prstGeom>
          <a:solidFill>
            <a:srgbClr val="CFE68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104197" y="5136148"/>
            <a:ext cx="11567590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사랑하는 두 사람이 서로 믿고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의지하는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4173115" y="7028687"/>
            <a:ext cx="6544889" cy="1206835"/>
          </a:xfrm>
          <a:prstGeom prst="roundRect">
            <a:avLst>
              <a:gd name="adj" fmla="val 50000"/>
            </a:avLst>
          </a:prstGeom>
          <a:solidFill>
            <a:srgbClr val="CFE68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625350" y="6842293"/>
            <a:ext cx="5128327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관계가 되는 약속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01 성의 발달"/>
          <p:cNvSpPr txBox="1"/>
          <p:nvPr/>
        </p:nvSpPr>
        <p:spPr>
          <a:xfrm>
            <a:off x="11170239" y="7118659"/>
            <a:ext cx="372088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입니다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2596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6856348" y="6316337"/>
            <a:ext cx="10671303" cy="2550650"/>
            <a:chOff x="6921499" y="3192137"/>
            <a:chExt cx="10671303" cy="2550650"/>
          </a:xfrm>
        </p:grpSpPr>
        <p:sp>
          <p:nvSpPr>
            <p:cNvPr id="23" name="직사각형 22"/>
            <p:cNvSpPr/>
            <p:nvPr/>
          </p:nvSpPr>
          <p:spPr>
            <a:xfrm>
              <a:off x="9475470" y="3448016"/>
              <a:ext cx="8117332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다름의 존중</a:t>
              </a: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25943A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25943A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3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25943A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1" name="직사각형 10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" name="이등변 삼각형 11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24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251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5513310" y="4837893"/>
            <a:ext cx="13357381" cy="4040215"/>
            <a:chOff x="12593291" y="3822192"/>
            <a:chExt cx="13357381" cy="4040215"/>
          </a:xfrm>
        </p:grpSpPr>
        <p:sp>
          <p:nvSpPr>
            <p:cNvPr id="22" name="● 생명 탄생의 의미를 말할 수 있다.…"/>
            <p:cNvSpPr txBox="1"/>
            <p:nvPr/>
          </p:nvSpPr>
          <p:spPr>
            <a:xfrm>
              <a:off x="12593291" y="5247150"/>
              <a:ext cx="13357381" cy="26152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성역할 고정 관념의 의미를 말할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2.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양성평등의 실천 방법을 말할 수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34" name="그룹 33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36" name="직사각형 35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7" name="이등변 삼각형 36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5" name="직사각형 34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61288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모서리가 둥근 직사각형 15"/>
          <p:cNvSpPr/>
          <p:nvPr/>
        </p:nvSpPr>
        <p:spPr>
          <a:xfrm>
            <a:off x="5367957" y="9070848"/>
            <a:ext cx="16778811" cy="3925984"/>
          </a:xfrm>
          <a:prstGeom prst="roundRect">
            <a:avLst/>
          </a:prstGeom>
          <a:solidFill>
            <a:srgbClr val="ACD0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2943" y="9917371"/>
            <a:ext cx="15139425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나는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좋아하는 것을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선택해요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편한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옷을 입고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하고 싶은 활동을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다음 그림을 보면서 떠오르는 것을 이야기해 보세요."/>
          <p:cNvSpPr txBox="1"/>
          <p:nvPr/>
        </p:nvSpPr>
        <p:spPr>
          <a:xfrm>
            <a:off x="5608999" y="714507"/>
            <a:ext cx="16885241" cy="2469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다음과 같은 상황에서 나라면 어떤 선택을 </a:t>
            </a:r>
            <a:r>
              <a:rPr lang="ko-KR" altLang="en-US" sz="5400" dirty="0" smtClean="0"/>
              <a:t>할지</a:t>
            </a:r>
            <a:r>
              <a:rPr lang="en-US" altLang="ko-KR" sz="5400" dirty="0"/>
              <a:t> </a:t>
            </a:r>
            <a:r>
              <a:rPr lang="ko-KR" altLang="en-US" sz="5400" dirty="0" smtClean="0"/>
              <a:t>이야기해 </a:t>
            </a:r>
            <a:r>
              <a:rPr lang="ko-KR" altLang="en-US" sz="5400" dirty="0"/>
              <a:t>보세요</a:t>
            </a:r>
            <a:r>
              <a:rPr lang="en-US" altLang="ko-KR" sz="5400" dirty="0"/>
              <a:t>.</a:t>
            </a:r>
            <a:endParaRPr sz="5400" dirty="0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145" y="1944418"/>
            <a:ext cx="8778272" cy="6778453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7" y="-209632"/>
            <a:ext cx="4737610" cy="4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594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066800" y="464626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높이어 귀중하게 대함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가까운 친구일수록 서로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존중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 필요하다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존중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높을 존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尊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무거울 중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重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9" name="가로로 말린 두루마리 모양 8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4C845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1066800" y="973642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권리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의무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자격 등이 차별 없이 고르고 한결같음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모든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국민은 법 앞에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평등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1066800" y="7743028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평등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평평할 평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平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무리 등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等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16146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/>
                <a:t>성역할에</a:t>
              </a:r>
              <a:r>
                <a:rPr lang="ko-KR" altLang="en-US" sz="5500" dirty="0"/>
                <a:t> 고정 관념이 있어요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1090500" y="2932650"/>
            <a:ext cx="19666380" cy="5780955"/>
            <a:chOff x="918124" y="2298168"/>
            <a:chExt cx="19666380" cy="5780955"/>
          </a:xfrm>
        </p:grpSpPr>
        <p:grpSp>
          <p:nvGrpSpPr>
            <p:cNvPr id="31" name="그룹 30"/>
            <p:cNvGrpSpPr/>
            <p:nvPr/>
          </p:nvGrpSpPr>
          <p:grpSpPr>
            <a:xfrm>
              <a:off x="918124" y="2298168"/>
              <a:ext cx="7792649" cy="1222941"/>
              <a:chOff x="1735399" y="2178627"/>
              <a:chExt cx="7792649" cy="1222941"/>
            </a:xfrm>
          </p:grpSpPr>
          <p:sp>
            <p:nvSpPr>
              <p:cNvPr id="32" name="모서리가 둥근 직사각형 31"/>
              <p:cNvSpPr/>
              <p:nvPr/>
            </p:nvSpPr>
            <p:spPr>
              <a:xfrm>
                <a:off x="1735399" y="2178627"/>
                <a:ext cx="7792649" cy="1222941"/>
              </a:xfrm>
              <a:prstGeom prst="roundRect">
                <a:avLst>
                  <a:gd name="adj" fmla="val 0"/>
                </a:avLst>
              </a:prstGeom>
              <a:solidFill>
                <a:srgbClr val="8EC55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1897367" y="2411532"/>
                <a:ext cx="7468712" cy="840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가정 속 </a:t>
                </a:r>
                <a:r>
                  <a:rPr lang="ko-KR" altLang="en-US" sz="5400" b="1" dirty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성역할 고정 관념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7" name="직사각형 6"/>
            <p:cNvSpPr/>
            <p:nvPr/>
          </p:nvSpPr>
          <p:spPr>
            <a:xfrm>
              <a:off x="918124" y="4247305"/>
              <a:ext cx="19666380" cy="38318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indent="-685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로봇을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좋아하는 딸에게 인형을 준다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marL="685800" indent="-685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양육과 </a:t>
              </a:r>
              <a:r>
                <a:rPr lang="ko-KR" altLang="en-US" sz="5400" b="1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돌봄은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엄마가 주로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담당하도록 한다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marL="685800" indent="-685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명절에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음식은 여자가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차례는 남자가 담당한다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5048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/>
                <a:t>성역할에</a:t>
              </a:r>
              <a:r>
                <a:rPr lang="ko-KR" altLang="en-US" sz="5500" dirty="0"/>
                <a:t> 고정 관념이 있어요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1090500" y="2932650"/>
            <a:ext cx="19666380" cy="5635531"/>
            <a:chOff x="918124" y="2298168"/>
            <a:chExt cx="19666380" cy="5635531"/>
          </a:xfrm>
        </p:grpSpPr>
        <p:grpSp>
          <p:nvGrpSpPr>
            <p:cNvPr id="31" name="그룹 30"/>
            <p:cNvGrpSpPr/>
            <p:nvPr/>
          </p:nvGrpSpPr>
          <p:grpSpPr>
            <a:xfrm>
              <a:off x="918124" y="2298168"/>
              <a:ext cx="7792649" cy="1222941"/>
              <a:chOff x="1735399" y="2178627"/>
              <a:chExt cx="7792649" cy="1222941"/>
            </a:xfrm>
          </p:grpSpPr>
          <p:sp>
            <p:nvSpPr>
              <p:cNvPr id="32" name="모서리가 둥근 직사각형 31"/>
              <p:cNvSpPr/>
              <p:nvPr/>
            </p:nvSpPr>
            <p:spPr>
              <a:xfrm>
                <a:off x="1735399" y="2178627"/>
                <a:ext cx="7792649" cy="1222941"/>
              </a:xfrm>
              <a:prstGeom prst="roundRect">
                <a:avLst>
                  <a:gd name="adj" fmla="val 0"/>
                </a:avLst>
              </a:prstGeom>
              <a:solidFill>
                <a:srgbClr val="A6DAE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1897367" y="2411532"/>
                <a:ext cx="7468712" cy="840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5400" b="1" dirty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학교 속 성역할 고정 관념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7" name="직사각형 6"/>
            <p:cNvSpPr/>
            <p:nvPr/>
          </p:nvSpPr>
          <p:spPr>
            <a:xfrm>
              <a:off x="918124" y="4247305"/>
              <a:ext cx="19666380" cy="3686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indent="-685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학부모 봉사 활동은 주로 엄마를 대상으로 안내한다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marL="685800" indent="-685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학급 내 역할을 성별에 따라 다르게 배정한다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marL="685800" indent="-685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감성이 풍부한 남학생에게 </a:t>
              </a:r>
              <a:r>
                <a:rPr lang="ko-KR" altLang="en-US" sz="5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여자같다고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놀린다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99367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err="1"/>
                <a:t>성역할에</a:t>
              </a:r>
              <a:r>
                <a:rPr lang="ko-KR" altLang="en-US" sz="5500" dirty="0"/>
                <a:t> 고정 관념이 있어요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1090500" y="2932650"/>
            <a:ext cx="19666380" cy="5780955"/>
            <a:chOff x="918124" y="2298168"/>
            <a:chExt cx="19666380" cy="5780955"/>
          </a:xfrm>
        </p:grpSpPr>
        <p:grpSp>
          <p:nvGrpSpPr>
            <p:cNvPr id="31" name="그룹 30"/>
            <p:cNvGrpSpPr/>
            <p:nvPr/>
          </p:nvGrpSpPr>
          <p:grpSpPr>
            <a:xfrm>
              <a:off x="918124" y="2298168"/>
              <a:ext cx="7792649" cy="1222941"/>
              <a:chOff x="1735399" y="2178627"/>
              <a:chExt cx="7792649" cy="1222941"/>
            </a:xfrm>
          </p:grpSpPr>
          <p:sp>
            <p:nvSpPr>
              <p:cNvPr id="32" name="모서리가 둥근 직사각형 31"/>
              <p:cNvSpPr/>
              <p:nvPr/>
            </p:nvSpPr>
            <p:spPr>
              <a:xfrm>
                <a:off x="1735399" y="2178627"/>
                <a:ext cx="7792649" cy="1222941"/>
              </a:xfrm>
              <a:prstGeom prst="roundRect">
                <a:avLst>
                  <a:gd name="adj" fmla="val 0"/>
                </a:avLst>
              </a:prstGeom>
              <a:solidFill>
                <a:srgbClr val="F8B60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1897367" y="2411532"/>
                <a:ext cx="7468712" cy="840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5400" b="1" dirty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사회</a:t>
                </a:r>
                <a:r>
                  <a:rPr lang="ko-KR" altLang="en-US" sz="5400" b="1" dirty="0" smtClean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5400" b="1" dirty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속 성역할 고정 관념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7" name="직사각형 6"/>
            <p:cNvSpPr/>
            <p:nvPr/>
          </p:nvSpPr>
          <p:spPr>
            <a:xfrm>
              <a:off x="918124" y="4247305"/>
              <a:ext cx="19666380" cy="38318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indent="-685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기저귀 교환대는 주로 여자 화장실에 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marL="685800" indent="-685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남성의 육아휴직제도 사용이 낮은 수준이다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marL="685800" indent="-685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성별에 따라 직업을 ‘여성 </a:t>
              </a:r>
              <a:r>
                <a:rPr lang="ko-KR" altLang="en-US" sz="5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직종’과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‘남성 </a:t>
              </a:r>
              <a:r>
                <a:rPr lang="ko-KR" altLang="en-US" sz="5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직종’으로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구분한다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195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5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양성평등을 함께 이뤄요</a:t>
              </a:r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" name="그룹 1"/>
          <p:cNvGrpSpPr/>
          <p:nvPr/>
        </p:nvGrpSpPr>
        <p:grpSpPr>
          <a:xfrm>
            <a:off x="1735399" y="2291131"/>
            <a:ext cx="7792649" cy="1222941"/>
            <a:chOff x="1090500" y="2932650"/>
            <a:chExt cx="7792649" cy="1222941"/>
          </a:xfrm>
        </p:grpSpPr>
        <p:sp>
          <p:nvSpPr>
            <p:cNvPr id="13" name="모서리가 둥근 직사각형 12"/>
            <p:cNvSpPr/>
            <p:nvPr/>
          </p:nvSpPr>
          <p:spPr>
            <a:xfrm>
              <a:off x="1090500" y="2932650"/>
              <a:ext cx="7792649" cy="1222941"/>
            </a:xfrm>
            <a:prstGeom prst="roundRect">
              <a:avLst>
                <a:gd name="adj" fmla="val 46358"/>
              </a:avLst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1446431" y="3124005"/>
              <a:ext cx="7080786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양성평등을 이루는 활동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2507661" y="4544620"/>
            <a:ext cx="19368679" cy="7392472"/>
            <a:chOff x="1925926" y="4544620"/>
            <a:chExt cx="19368679" cy="7392472"/>
          </a:xfrm>
        </p:grpSpPr>
        <p:grpSp>
          <p:nvGrpSpPr>
            <p:cNvPr id="5" name="그룹 4"/>
            <p:cNvGrpSpPr/>
            <p:nvPr/>
          </p:nvGrpSpPr>
          <p:grpSpPr>
            <a:xfrm>
              <a:off x="1925926" y="4544620"/>
              <a:ext cx="7411594" cy="7392472"/>
              <a:chOff x="1925926" y="4544620"/>
              <a:chExt cx="7411594" cy="7392472"/>
            </a:xfrm>
          </p:grpSpPr>
          <p:pic>
            <p:nvPicPr>
              <p:cNvPr id="20" name="그림 19"/>
              <p:cNvPicPr>
                <a:picLocks noChangeAspect="1"/>
              </p:cNvPicPr>
              <p:nvPr/>
            </p:nvPicPr>
            <p:blipFill rotWithShape="1">
              <a:blip r:embed="rId3"/>
              <a:srcRect l="1890" t="15255" r="49600"/>
              <a:stretch/>
            </p:blipFill>
            <p:spPr>
              <a:xfrm>
                <a:off x="1925926" y="4544620"/>
                <a:ext cx="7411594" cy="5071069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3108596" y="9840108"/>
                <a:ext cx="5046253" cy="2096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지하철과 버스의 </a:t>
                </a:r>
                <a:endPara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임신부 </a:t>
                </a:r>
                <a:r>
                  <a:rPr lang="ko-KR" altLang="en-US" sz="5400" b="1" dirty="0" err="1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배려석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4" name="그룹 3"/>
            <p:cNvGrpSpPr/>
            <p:nvPr/>
          </p:nvGrpSpPr>
          <p:grpSpPr>
            <a:xfrm>
              <a:off x="13594215" y="4544620"/>
              <a:ext cx="7700390" cy="6395276"/>
              <a:chOff x="9607431" y="4544620"/>
              <a:chExt cx="7700390" cy="6395276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11682300" y="9840108"/>
                <a:ext cx="3550652" cy="10997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가족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수유실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pic>
            <p:nvPicPr>
              <p:cNvPr id="16" name="그림 15"/>
              <p:cNvPicPr>
                <a:picLocks noChangeAspect="1"/>
              </p:cNvPicPr>
              <p:nvPr/>
            </p:nvPicPr>
            <p:blipFill rotWithShape="1">
              <a:blip r:embed="rId3"/>
              <a:srcRect l="48597" t="15255" r="1003"/>
              <a:stretch/>
            </p:blipFill>
            <p:spPr>
              <a:xfrm>
                <a:off x="9607431" y="4544620"/>
                <a:ext cx="7700390" cy="50710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039267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나는 소중한 사람이에요</a:t>
              </a:r>
              <a:endParaRPr lang="ko-KR" altLang="en-US" sz="5500" dirty="0"/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357" y="5300287"/>
            <a:ext cx="2971632" cy="308054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직사각형 16"/>
          <p:cNvSpPr/>
          <p:nvPr/>
        </p:nvSpPr>
        <p:spPr>
          <a:xfrm>
            <a:off x="5396870" y="5068855"/>
            <a:ext cx="14811369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6~8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개월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37~43cm /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몸무게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0.9~1.8kg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특징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골격이 완성된다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8018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5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양성평등을 함께 이뤄요</a:t>
              </a:r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" name="그룹 1"/>
          <p:cNvGrpSpPr/>
          <p:nvPr/>
        </p:nvGrpSpPr>
        <p:grpSpPr>
          <a:xfrm>
            <a:off x="1735399" y="2291131"/>
            <a:ext cx="7792649" cy="1222941"/>
            <a:chOff x="1090500" y="2932650"/>
            <a:chExt cx="7792649" cy="1222941"/>
          </a:xfrm>
        </p:grpSpPr>
        <p:sp>
          <p:nvSpPr>
            <p:cNvPr id="13" name="모서리가 둥근 직사각형 12"/>
            <p:cNvSpPr/>
            <p:nvPr/>
          </p:nvSpPr>
          <p:spPr>
            <a:xfrm>
              <a:off x="1090500" y="2932650"/>
              <a:ext cx="7792649" cy="1222941"/>
            </a:xfrm>
            <a:prstGeom prst="roundRect">
              <a:avLst>
                <a:gd name="adj" fmla="val 46358"/>
              </a:avLst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1446431" y="3124005"/>
              <a:ext cx="7080786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양성평등을 이루는 활동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403972" y="9840108"/>
            <a:ext cx="3550652" cy="10997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가족 화장실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747203" y="9840108"/>
            <a:ext cx="6557885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엄마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아빠가 함께하는</a:t>
            </a:r>
            <a:endParaRPr lang="en-US" altLang="ko-KR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학부모회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3"/>
          <a:srcRect t="14078"/>
          <a:stretch/>
        </p:blipFill>
        <p:spPr>
          <a:xfrm>
            <a:off x="2439341" y="4545784"/>
            <a:ext cx="7479914" cy="497297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6368" y="4759611"/>
            <a:ext cx="6819554" cy="464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820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5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양성평등을 함께 이뤄요</a:t>
              </a:r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" name="그룹 1"/>
          <p:cNvGrpSpPr/>
          <p:nvPr/>
        </p:nvGrpSpPr>
        <p:grpSpPr>
          <a:xfrm>
            <a:off x="1735399" y="2291131"/>
            <a:ext cx="7792649" cy="1222941"/>
            <a:chOff x="1090500" y="2932650"/>
            <a:chExt cx="7792649" cy="1222941"/>
          </a:xfrm>
        </p:grpSpPr>
        <p:sp>
          <p:nvSpPr>
            <p:cNvPr id="13" name="모서리가 둥근 직사각형 12"/>
            <p:cNvSpPr/>
            <p:nvPr/>
          </p:nvSpPr>
          <p:spPr>
            <a:xfrm>
              <a:off x="1090500" y="2932650"/>
              <a:ext cx="7792649" cy="1222941"/>
            </a:xfrm>
            <a:prstGeom prst="roundRect">
              <a:avLst>
                <a:gd name="adj" fmla="val 46358"/>
              </a:avLst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1446431" y="3124005"/>
              <a:ext cx="7080786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양성평등을 이루는 활동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118938" y="9840108"/>
            <a:ext cx="5503110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여자가 주인공인 </a:t>
            </a:r>
            <a:endParaRPr lang="en-US" altLang="ko-KR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영화나 애니메이션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4949181" y="9840108"/>
            <a:ext cx="6153928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남성의 육아휴직제도</a:t>
            </a:r>
            <a:endParaRPr lang="en-US" altLang="ko-KR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보장 확대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/>
          <a:srcRect r="51057"/>
          <a:stretch/>
        </p:blipFill>
        <p:spPr>
          <a:xfrm>
            <a:off x="2422270" y="4354428"/>
            <a:ext cx="7105778" cy="4807029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/>
          <a:srcRect l="50637" r="420"/>
          <a:stretch/>
        </p:blipFill>
        <p:spPr>
          <a:xfrm>
            <a:off x="14330144" y="4354428"/>
            <a:ext cx="7105778" cy="480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519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1672750"/>
            <a:ext cx="18709364" cy="1453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나의 성향과 관심사를 살펴보고</a:t>
            </a:r>
            <a:r>
              <a:rPr lang="en-US" altLang="ko-KR" sz="5500" dirty="0"/>
              <a:t>, </a:t>
            </a:r>
            <a:r>
              <a:rPr lang="ko-KR" altLang="en-US" sz="5500" dirty="0"/>
              <a:t>나에게 어울리는 직업을 선택해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112" name="그림 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780" y="1892387"/>
            <a:ext cx="1140867" cy="649417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1644778" y="3833957"/>
            <a:ext cx="20454316" cy="9421960"/>
            <a:chOff x="2848793" y="6182618"/>
            <a:chExt cx="10150142" cy="5958572"/>
          </a:xfrm>
        </p:grpSpPr>
        <p:grpSp>
          <p:nvGrpSpPr>
            <p:cNvPr id="25" name="그룹 24"/>
            <p:cNvGrpSpPr/>
            <p:nvPr/>
          </p:nvGrpSpPr>
          <p:grpSpPr>
            <a:xfrm>
              <a:off x="2848793" y="6182618"/>
              <a:ext cx="10150142" cy="5958572"/>
              <a:chOff x="714762" y="4393631"/>
              <a:chExt cx="6461245" cy="3697232"/>
            </a:xfrm>
          </p:grpSpPr>
          <p:grpSp>
            <p:nvGrpSpPr>
              <p:cNvPr id="26" name="그룹 25"/>
              <p:cNvGrpSpPr/>
              <p:nvPr/>
            </p:nvGrpSpPr>
            <p:grpSpPr>
              <a:xfrm>
                <a:off x="714762" y="4393631"/>
                <a:ext cx="1617621" cy="3686561"/>
                <a:chOff x="714762" y="4401030"/>
                <a:chExt cx="1617621" cy="3686561"/>
              </a:xfrm>
            </p:grpSpPr>
            <p:grpSp>
              <p:nvGrpSpPr>
                <p:cNvPr id="76" name="그룹 75"/>
                <p:cNvGrpSpPr/>
                <p:nvPr/>
              </p:nvGrpSpPr>
              <p:grpSpPr>
                <a:xfrm>
                  <a:off x="715892" y="4401030"/>
                  <a:ext cx="1616491" cy="749156"/>
                  <a:chOff x="715892" y="4401030"/>
                  <a:chExt cx="1616491" cy="749156"/>
                </a:xfrm>
              </p:grpSpPr>
              <p:sp>
                <p:nvSpPr>
                  <p:cNvPr id="110" name="직사각형 109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11" name="TextBox 110"/>
                  <p:cNvSpPr txBox="1"/>
                  <p:nvPr/>
                </p:nvSpPr>
                <p:spPr>
                  <a:xfrm>
                    <a:off x="854910" y="4418300"/>
                    <a:ext cx="1338740" cy="731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계획 세우기를 좋아함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77" name="그룹 76"/>
                <p:cNvGrpSpPr/>
                <p:nvPr/>
              </p:nvGrpSpPr>
              <p:grpSpPr>
                <a:xfrm>
                  <a:off x="715891" y="5139653"/>
                  <a:ext cx="1616491" cy="740813"/>
                  <a:chOff x="715892" y="4401030"/>
                  <a:chExt cx="1616491" cy="740813"/>
                </a:xfrm>
              </p:grpSpPr>
              <p:sp>
                <p:nvSpPr>
                  <p:cNvPr id="108" name="직사각형 107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09" name="TextBox 108"/>
                  <p:cNvSpPr txBox="1"/>
                  <p:nvPr/>
                </p:nvSpPr>
                <p:spPr>
                  <a:xfrm>
                    <a:off x="822488" y="4408290"/>
                    <a:ext cx="1403587" cy="731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다른 사람에게 친절함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99" name="그룹 98"/>
                <p:cNvGrpSpPr/>
                <p:nvPr/>
              </p:nvGrpSpPr>
              <p:grpSpPr>
                <a:xfrm>
                  <a:off x="715891" y="5874195"/>
                  <a:ext cx="1616491" cy="744894"/>
                  <a:chOff x="715892" y="4396949"/>
                  <a:chExt cx="1616491" cy="744894"/>
                </a:xfrm>
              </p:grpSpPr>
              <p:sp>
                <p:nvSpPr>
                  <p:cNvPr id="106" name="직사각형 105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871592" y="4396949"/>
                    <a:ext cx="1305379" cy="731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남을 도와주길 좋아함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100" name="그룹 99"/>
                <p:cNvGrpSpPr/>
                <p:nvPr/>
              </p:nvGrpSpPr>
              <p:grpSpPr>
                <a:xfrm>
                  <a:off x="715889" y="6603294"/>
                  <a:ext cx="1616491" cy="760872"/>
                  <a:chOff x="715892" y="4386141"/>
                  <a:chExt cx="1616491" cy="760872"/>
                </a:xfrm>
              </p:grpSpPr>
              <p:sp>
                <p:nvSpPr>
                  <p:cNvPr id="104" name="직사각형 103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05" name="TextBox 104"/>
                  <p:cNvSpPr txBox="1"/>
                  <p:nvPr/>
                </p:nvSpPr>
                <p:spPr>
                  <a:xfrm>
                    <a:off x="772024" y="4386141"/>
                    <a:ext cx="1504518" cy="7608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동물이나 식물을 </a:t>
                    </a:r>
                    <a:endParaRPr lang="en-US" altLang="ko-KR" sz="48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좋아함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101" name="그룹 100"/>
                <p:cNvGrpSpPr/>
                <p:nvPr/>
              </p:nvGrpSpPr>
              <p:grpSpPr>
                <a:xfrm>
                  <a:off x="714762" y="7346778"/>
                  <a:ext cx="1616491" cy="740813"/>
                  <a:chOff x="715892" y="4401030"/>
                  <a:chExt cx="1616491" cy="740813"/>
                </a:xfrm>
              </p:grpSpPr>
              <p:sp>
                <p:nvSpPr>
                  <p:cNvPr id="102" name="직사각형 101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03" name="TextBox 102"/>
                  <p:cNvSpPr txBox="1"/>
                  <p:nvPr/>
                </p:nvSpPr>
                <p:spPr>
                  <a:xfrm>
                    <a:off x="1011678" y="4406136"/>
                    <a:ext cx="1027464" cy="731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err="1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고장난</a:t>
                    </a: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 것을 잘 고침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</p:grpSp>
          <p:grpSp>
            <p:nvGrpSpPr>
              <p:cNvPr id="27" name="그룹 26"/>
              <p:cNvGrpSpPr/>
              <p:nvPr/>
            </p:nvGrpSpPr>
            <p:grpSpPr>
              <a:xfrm>
                <a:off x="2320507" y="4393631"/>
                <a:ext cx="1617621" cy="3690131"/>
                <a:chOff x="714762" y="4401030"/>
                <a:chExt cx="1617621" cy="3690131"/>
              </a:xfrm>
            </p:grpSpPr>
            <p:grpSp>
              <p:nvGrpSpPr>
                <p:cNvPr id="60" name="그룹 59"/>
                <p:cNvGrpSpPr/>
                <p:nvPr/>
              </p:nvGrpSpPr>
              <p:grpSpPr>
                <a:xfrm>
                  <a:off x="715892" y="4401030"/>
                  <a:ext cx="1616491" cy="740813"/>
                  <a:chOff x="715892" y="4401030"/>
                  <a:chExt cx="1616491" cy="740813"/>
                </a:xfrm>
              </p:grpSpPr>
              <p:sp>
                <p:nvSpPr>
                  <p:cNvPr id="74" name="직사각형 73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75" name="TextBox 74"/>
                  <p:cNvSpPr txBox="1"/>
                  <p:nvPr/>
                </p:nvSpPr>
                <p:spPr>
                  <a:xfrm>
                    <a:off x="991853" y="4577866"/>
                    <a:ext cx="1067017" cy="39855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공감을 잘함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61" name="그룹 60"/>
                <p:cNvGrpSpPr/>
                <p:nvPr/>
              </p:nvGrpSpPr>
              <p:grpSpPr>
                <a:xfrm>
                  <a:off x="715891" y="5139653"/>
                  <a:ext cx="1616491" cy="740813"/>
                  <a:chOff x="715892" y="4401030"/>
                  <a:chExt cx="1616491" cy="740813"/>
                </a:xfrm>
              </p:grpSpPr>
              <p:sp>
                <p:nvSpPr>
                  <p:cNvPr id="72" name="직사각형 71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896657" y="4567856"/>
                    <a:ext cx="1257411" cy="39855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호기심이 많음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62" name="그룹 61"/>
                <p:cNvGrpSpPr/>
                <p:nvPr/>
              </p:nvGrpSpPr>
              <p:grpSpPr>
                <a:xfrm>
                  <a:off x="715891" y="5867094"/>
                  <a:ext cx="1616491" cy="751995"/>
                  <a:chOff x="715892" y="4389848"/>
                  <a:chExt cx="1616491" cy="751995"/>
                </a:xfrm>
              </p:grpSpPr>
              <p:sp>
                <p:nvSpPr>
                  <p:cNvPr id="69" name="직사각형 68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837578" y="4389848"/>
                    <a:ext cx="1375571" cy="731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외모에 자신감이 있음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63" name="그룹 62"/>
                <p:cNvGrpSpPr/>
                <p:nvPr/>
              </p:nvGrpSpPr>
              <p:grpSpPr>
                <a:xfrm>
                  <a:off x="715889" y="6610686"/>
                  <a:ext cx="1616491" cy="748310"/>
                  <a:chOff x="715892" y="4393533"/>
                  <a:chExt cx="1616491" cy="748310"/>
                </a:xfrm>
              </p:grpSpPr>
              <p:sp>
                <p:nvSpPr>
                  <p:cNvPr id="67" name="직사각형 66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68" name="TextBox 67"/>
                  <p:cNvSpPr txBox="1"/>
                  <p:nvPr/>
                </p:nvSpPr>
                <p:spPr>
                  <a:xfrm>
                    <a:off x="965270" y="4393533"/>
                    <a:ext cx="1120191" cy="731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정리하는 것을 좋아함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64" name="그룹 63"/>
                <p:cNvGrpSpPr/>
                <p:nvPr/>
              </p:nvGrpSpPr>
              <p:grpSpPr>
                <a:xfrm>
                  <a:off x="714762" y="7330290"/>
                  <a:ext cx="1616491" cy="760871"/>
                  <a:chOff x="715892" y="4384542"/>
                  <a:chExt cx="1616491" cy="760871"/>
                </a:xfrm>
              </p:grpSpPr>
              <p:sp>
                <p:nvSpPr>
                  <p:cNvPr id="65" name="직사각형 64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869430" y="4384542"/>
                    <a:ext cx="1314124" cy="76087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다른 사람에게 </a:t>
                    </a:r>
                    <a:endParaRPr lang="en-US" altLang="ko-KR" sz="48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관심이 많음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</p:grpSp>
          <p:grpSp>
            <p:nvGrpSpPr>
              <p:cNvPr id="28" name="그룹 27"/>
              <p:cNvGrpSpPr/>
              <p:nvPr/>
            </p:nvGrpSpPr>
            <p:grpSpPr>
              <a:xfrm>
                <a:off x="3913087" y="4393631"/>
                <a:ext cx="1694912" cy="3686561"/>
                <a:chOff x="687668" y="4401030"/>
                <a:chExt cx="1694912" cy="3686561"/>
              </a:xfrm>
            </p:grpSpPr>
            <p:grpSp>
              <p:nvGrpSpPr>
                <p:cNvPr id="45" name="그룹 44"/>
                <p:cNvGrpSpPr/>
                <p:nvPr/>
              </p:nvGrpSpPr>
              <p:grpSpPr>
                <a:xfrm>
                  <a:off x="715892" y="4401030"/>
                  <a:ext cx="1616491" cy="763650"/>
                  <a:chOff x="715892" y="4401030"/>
                  <a:chExt cx="1616491" cy="763650"/>
                </a:xfrm>
              </p:grpSpPr>
              <p:sp>
                <p:nvSpPr>
                  <p:cNvPr id="58" name="직사각형 57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754508" y="4403808"/>
                    <a:ext cx="1561232" cy="7608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몸 움직이는 것을 </a:t>
                    </a:r>
                    <a:endParaRPr lang="en-US" altLang="ko-KR" sz="48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좋아함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46" name="그룹 45"/>
                <p:cNvGrpSpPr/>
                <p:nvPr/>
              </p:nvGrpSpPr>
              <p:grpSpPr>
                <a:xfrm>
                  <a:off x="715891" y="5139653"/>
                  <a:ext cx="1616491" cy="740813"/>
                  <a:chOff x="715892" y="4401030"/>
                  <a:chExt cx="1616491" cy="740813"/>
                </a:xfrm>
              </p:grpSpPr>
              <p:sp>
                <p:nvSpPr>
                  <p:cNvPr id="56" name="직사각형 55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997086" y="4408290"/>
                    <a:ext cx="1076078" cy="731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앞장서서 잘 이끌어 감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47" name="그룹 46"/>
                <p:cNvGrpSpPr/>
                <p:nvPr/>
              </p:nvGrpSpPr>
              <p:grpSpPr>
                <a:xfrm>
                  <a:off x="715891" y="5874195"/>
                  <a:ext cx="1616491" cy="744894"/>
                  <a:chOff x="715892" y="4396949"/>
                  <a:chExt cx="1616491" cy="744894"/>
                </a:xfrm>
              </p:grpSpPr>
              <p:sp>
                <p:nvSpPr>
                  <p:cNvPr id="54" name="직사각형 53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814098" y="4396949"/>
                    <a:ext cx="1442054" cy="731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친구의 말을 잘 들어 줌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48" name="그룹 47"/>
                <p:cNvGrpSpPr/>
                <p:nvPr/>
              </p:nvGrpSpPr>
              <p:grpSpPr>
                <a:xfrm>
                  <a:off x="687668" y="6603294"/>
                  <a:ext cx="1694912" cy="760872"/>
                  <a:chOff x="687671" y="4386141"/>
                  <a:chExt cx="1694912" cy="760872"/>
                </a:xfrm>
              </p:grpSpPr>
              <p:sp>
                <p:nvSpPr>
                  <p:cNvPr id="52" name="직사각형 51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687671" y="4386141"/>
                    <a:ext cx="1694912" cy="7608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조립이나 만들기를 </a:t>
                    </a:r>
                    <a:endParaRPr lang="en-US" altLang="ko-KR" sz="4800" b="1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잘함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49" name="그룹 48"/>
                <p:cNvGrpSpPr/>
                <p:nvPr/>
              </p:nvGrpSpPr>
              <p:grpSpPr>
                <a:xfrm>
                  <a:off x="714762" y="7346778"/>
                  <a:ext cx="1616491" cy="740813"/>
                  <a:chOff x="715892" y="4401030"/>
                  <a:chExt cx="1616491" cy="740813"/>
                </a:xfrm>
              </p:grpSpPr>
              <p:sp>
                <p:nvSpPr>
                  <p:cNvPr id="50" name="직사각형 49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783995" y="4572803"/>
                    <a:ext cx="1504518" cy="39855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책 읽기를 좋아함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</p:grpSp>
          <p:grpSp>
            <p:nvGrpSpPr>
              <p:cNvPr id="29" name="그룹 28"/>
              <p:cNvGrpSpPr/>
              <p:nvPr/>
            </p:nvGrpSpPr>
            <p:grpSpPr>
              <a:xfrm>
                <a:off x="5556671" y="4393631"/>
                <a:ext cx="1619336" cy="3697232"/>
                <a:chOff x="714762" y="4401030"/>
                <a:chExt cx="1619336" cy="3697232"/>
              </a:xfrm>
            </p:grpSpPr>
            <p:grpSp>
              <p:nvGrpSpPr>
                <p:cNvPr id="30" name="그룹 29"/>
                <p:cNvGrpSpPr/>
                <p:nvPr/>
              </p:nvGrpSpPr>
              <p:grpSpPr>
                <a:xfrm>
                  <a:off x="715892" y="4401030"/>
                  <a:ext cx="1616491" cy="749157"/>
                  <a:chOff x="715892" y="4401030"/>
                  <a:chExt cx="1616491" cy="749157"/>
                </a:xfrm>
              </p:grpSpPr>
              <p:sp>
                <p:nvSpPr>
                  <p:cNvPr id="43" name="직사각형 42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903073" y="4418301"/>
                    <a:ext cx="1286641" cy="731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논리적으로 말을 잘함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31" name="그룹 30"/>
                <p:cNvGrpSpPr/>
                <p:nvPr/>
              </p:nvGrpSpPr>
              <p:grpSpPr>
                <a:xfrm>
                  <a:off x="715891" y="5139653"/>
                  <a:ext cx="1616491" cy="740813"/>
                  <a:chOff x="715892" y="4401030"/>
                  <a:chExt cx="1616491" cy="740813"/>
                </a:xfrm>
              </p:grpSpPr>
              <p:sp>
                <p:nvSpPr>
                  <p:cNvPr id="41" name="직사각형 40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794135" y="4574957"/>
                    <a:ext cx="1504518" cy="39855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숫자 계산을 잘함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32" name="그룹 31"/>
                <p:cNvGrpSpPr/>
                <p:nvPr/>
              </p:nvGrpSpPr>
              <p:grpSpPr>
                <a:xfrm>
                  <a:off x="715891" y="5878276"/>
                  <a:ext cx="1616491" cy="740813"/>
                  <a:chOff x="715892" y="4401030"/>
                  <a:chExt cx="1616491" cy="740813"/>
                </a:xfrm>
              </p:grpSpPr>
              <p:sp>
                <p:nvSpPr>
                  <p:cNvPr id="39" name="직사각형 38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889332" y="4563616"/>
                    <a:ext cx="1314124" cy="39855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노래를 잘 부름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33" name="그룹 32"/>
                <p:cNvGrpSpPr/>
                <p:nvPr/>
              </p:nvGrpSpPr>
              <p:grpSpPr>
                <a:xfrm>
                  <a:off x="715889" y="6618183"/>
                  <a:ext cx="1618209" cy="740813"/>
                  <a:chOff x="715892" y="4401030"/>
                  <a:chExt cx="1618209" cy="740813"/>
                </a:xfrm>
              </p:grpSpPr>
              <p:sp>
                <p:nvSpPr>
                  <p:cNvPr id="37" name="직사각형 36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758691" y="4574548"/>
                    <a:ext cx="1575410" cy="3840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상상하기를 좋아함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34" name="그룹 33"/>
                <p:cNvGrpSpPr/>
                <p:nvPr/>
              </p:nvGrpSpPr>
              <p:grpSpPr>
                <a:xfrm>
                  <a:off x="714762" y="7346778"/>
                  <a:ext cx="1618578" cy="751484"/>
                  <a:chOff x="715892" y="4401030"/>
                  <a:chExt cx="1618578" cy="751484"/>
                </a:xfrm>
              </p:grpSpPr>
              <p:sp>
                <p:nvSpPr>
                  <p:cNvPr id="35" name="직사각형 34"/>
                  <p:cNvSpPr/>
                  <p:nvPr/>
                </p:nvSpPr>
                <p:spPr>
                  <a:xfrm>
                    <a:off x="715892" y="4401030"/>
                    <a:ext cx="1616491" cy="74081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97D4E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760579" y="4420628"/>
                    <a:ext cx="1573891" cy="731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나는 </a:t>
                    </a:r>
                    <a:r>
                      <a:rPr lang="ko-KR" altLang="en-US" sz="4800" b="1" u="sng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   음식을      </a:t>
                    </a:r>
                    <a:endParaRPr lang="en-US" altLang="ko-KR" sz="4800" b="1" u="sng" dirty="0" smtClean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>
                      <a:lnSpc>
                        <a:spcPct val="120000"/>
                      </a:lnSpc>
                    </a:pP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잘</a:t>
                    </a:r>
                    <a:r>
                      <a:rPr lang="en-US" altLang="ko-KR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(</a:t>
                    </a: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좋아</a:t>
                    </a:r>
                    <a:r>
                      <a:rPr lang="en-US" altLang="ko-KR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)</a:t>
                    </a:r>
                    <a:r>
                      <a:rPr lang="ko-KR" altLang="en-US" sz="48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함</a:t>
                    </a:r>
                    <a:endParaRPr lang="ko-KR" altLang="en-US" sz="4800" b="1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</p:grpSp>
        </p:grpSp>
        <p:sp>
          <p:nvSpPr>
            <p:cNvPr id="113" name="타원 112"/>
            <p:cNvSpPr/>
            <p:nvPr/>
          </p:nvSpPr>
          <p:spPr>
            <a:xfrm>
              <a:off x="3068955" y="8650730"/>
              <a:ext cx="2072190" cy="956379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122" name="그룹 121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123" name="그림 1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124" name="직사각형 123"/>
            <p:cNvSpPr/>
            <p:nvPr/>
          </p:nvSpPr>
          <p:spPr>
            <a:xfrm>
              <a:off x="3606297" y="4030581"/>
              <a:ext cx="45076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7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125" name="직선 연결선 124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6" name="부모님께 감사 편지 쓰기"/>
          <p:cNvSpPr txBox="1"/>
          <p:nvPr/>
        </p:nvSpPr>
        <p:spPr>
          <a:xfrm>
            <a:off x="4581102" y="685171"/>
            <a:ext cx="896172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성역할 고정 관념을 벗어나기</a:t>
            </a:r>
          </a:p>
        </p:txBody>
      </p:sp>
      <p:pic>
        <p:nvPicPr>
          <p:cNvPr id="127" name="그림 1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sp>
        <p:nvSpPr>
          <p:cNvPr id="81" name="타원 80"/>
          <p:cNvSpPr/>
          <p:nvPr/>
        </p:nvSpPr>
        <p:spPr>
          <a:xfrm>
            <a:off x="2078366" y="3974216"/>
            <a:ext cx="4175826" cy="1512269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58726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393167" y="1519933"/>
            <a:ext cx="19962965" cy="11489318"/>
            <a:chOff x="13542822" y="6697767"/>
            <a:chExt cx="3145376" cy="4948264"/>
          </a:xfrm>
        </p:grpSpPr>
        <p:grpSp>
          <p:nvGrpSpPr>
            <p:cNvPr id="114" name="그룹 113"/>
            <p:cNvGrpSpPr/>
            <p:nvPr/>
          </p:nvGrpSpPr>
          <p:grpSpPr>
            <a:xfrm>
              <a:off x="13542822" y="6697767"/>
              <a:ext cx="3145376" cy="2666719"/>
              <a:chOff x="631494" y="8098905"/>
              <a:chExt cx="3145376" cy="2666719"/>
            </a:xfrm>
          </p:grpSpPr>
          <p:pic>
            <p:nvPicPr>
              <p:cNvPr id="115" name="그림 114"/>
              <p:cNvPicPr>
                <a:picLocks noChangeAspect="1"/>
              </p:cNvPicPr>
              <p:nvPr/>
            </p:nvPicPr>
            <p:blipFill rotWithShape="1">
              <a:blip r:embed="rId3"/>
              <a:srcRect r="50697"/>
              <a:stretch/>
            </p:blipFill>
            <p:spPr>
              <a:xfrm>
                <a:off x="631494" y="8098905"/>
                <a:ext cx="3145376" cy="2666719"/>
              </a:xfrm>
              <a:prstGeom prst="rect">
                <a:avLst/>
              </a:prstGeom>
            </p:spPr>
          </p:pic>
          <p:sp>
            <p:nvSpPr>
              <p:cNvPr id="116" name="직사각형 115"/>
              <p:cNvSpPr/>
              <p:nvPr/>
            </p:nvSpPr>
            <p:spPr>
              <a:xfrm>
                <a:off x="1765052" y="8294960"/>
                <a:ext cx="887896" cy="341533"/>
              </a:xfrm>
              <a:prstGeom prst="rect">
                <a:avLst/>
              </a:prstGeom>
              <a:solidFill>
                <a:srgbClr val="8CC5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5400"/>
              </a:p>
            </p:txBody>
          </p:sp>
        </p:grpSp>
        <p:grpSp>
          <p:nvGrpSpPr>
            <p:cNvPr id="117" name="그룹 116"/>
            <p:cNvGrpSpPr/>
            <p:nvPr/>
          </p:nvGrpSpPr>
          <p:grpSpPr>
            <a:xfrm>
              <a:off x="13542822" y="8979312"/>
              <a:ext cx="3145376" cy="2666719"/>
              <a:chOff x="3900527" y="8098905"/>
              <a:chExt cx="3145376" cy="2666719"/>
            </a:xfrm>
          </p:grpSpPr>
          <p:pic>
            <p:nvPicPr>
              <p:cNvPr id="118" name="그림 117"/>
              <p:cNvPicPr>
                <a:picLocks noChangeAspect="1"/>
              </p:cNvPicPr>
              <p:nvPr/>
            </p:nvPicPr>
            <p:blipFill rotWithShape="1">
              <a:blip r:embed="rId3"/>
              <a:srcRect l="50892" r="-195"/>
              <a:stretch/>
            </p:blipFill>
            <p:spPr>
              <a:xfrm>
                <a:off x="3900527" y="8098905"/>
                <a:ext cx="3145376" cy="2666719"/>
              </a:xfrm>
              <a:prstGeom prst="rect">
                <a:avLst/>
              </a:prstGeom>
            </p:spPr>
          </p:pic>
          <p:sp>
            <p:nvSpPr>
              <p:cNvPr id="119" name="직사각형 118"/>
              <p:cNvSpPr/>
              <p:nvPr/>
            </p:nvSpPr>
            <p:spPr>
              <a:xfrm>
                <a:off x="4899823" y="8252838"/>
                <a:ext cx="1156420" cy="358309"/>
              </a:xfrm>
              <a:prstGeom prst="rect">
                <a:avLst/>
              </a:prstGeom>
              <a:solidFill>
                <a:srgbClr val="96D4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5400"/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14751122" y="6854722"/>
              <a:ext cx="674918" cy="361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어울리는 직업</a:t>
              </a:r>
              <a:endParaRPr lang="ko-KR" altLang="en-US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665045" y="9136267"/>
              <a:ext cx="910566" cy="361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선택한 직업과 이유</a:t>
              </a:r>
              <a:endParaRPr lang="ko-KR" altLang="en-US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4" name="직사각형 3"/>
          <p:cNvSpPr/>
          <p:nvPr/>
        </p:nvSpPr>
        <p:spPr>
          <a:xfrm>
            <a:off x="2678074" y="3024555"/>
            <a:ext cx="138908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선생님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수업 계획을 꼼꼼하게 세우고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학생들이 배우기 쉽도록 도와주는 일을 해요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406156" y="8358089"/>
            <a:ext cx="17936986" cy="399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선택한 직업은 선생님입니다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선생님은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학생들의 공부와 생활을 도와주기 위해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매일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수업을 꼼꼼하게 계획하고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준비합니다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이런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일을 잘할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 있어서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선생님은 나에게 잘 어울리는 직업입니다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2" name="그룹 121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123" name="그림 1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124" name="직사각형 123"/>
            <p:cNvSpPr/>
            <p:nvPr/>
          </p:nvSpPr>
          <p:spPr>
            <a:xfrm>
              <a:off x="3606297" y="4030581"/>
              <a:ext cx="45076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7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125" name="직선 연결선 124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6" name="부모님께 감사 편지 쓰기"/>
          <p:cNvSpPr txBox="1"/>
          <p:nvPr/>
        </p:nvSpPr>
        <p:spPr>
          <a:xfrm>
            <a:off x="4581102" y="685171"/>
            <a:ext cx="896172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성역할 고정 관념을 벗어나기</a:t>
            </a:r>
          </a:p>
        </p:txBody>
      </p:sp>
      <p:pic>
        <p:nvPicPr>
          <p:cNvPr id="127" name="그림 1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476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-184116" y="950192"/>
            <a:ext cx="23644419" cy="10418289"/>
            <a:chOff x="4181814" y="2381709"/>
            <a:chExt cx="20616857" cy="9785847"/>
          </a:xfrm>
        </p:grpSpPr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814" y="2381709"/>
              <a:ext cx="20616857" cy="9785847"/>
            </a:xfrm>
            <a:prstGeom prst="rect">
              <a:avLst/>
            </a:prstGeom>
          </p:spPr>
        </p:pic>
        <p:sp>
          <p:nvSpPr>
            <p:cNvPr id="25" name="직사각형 24"/>
            <p:cNvSpPr/>
            <p:nvPr/>
          </p:nvSpPr>
          <p:spPr>
            <a:xfrm>
              <a:off x="4732342" y="2770404"/>
              <a:ext cx="2786826" cy="198526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26" name="알맞은 말을 골라 초성 완성해보기"/>
          <p:cNvSpPr txBox="1"/>
          <p:nvPr/>
        </p:nvSpPr>
        <p:spPr>
          <a:xfrm>
            <a:off x="4385815" y="2992662"/>
            <a:ext cx="17358617" cy="122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 smtClean="0">
                <a:solidFill>
                  <a:srgbClr val="1AAB43"/>
                </a:solidFill>
              </a:rPr>
              <a:t>빈칸에 알맞은 단어를 적어 보세요</a:t>
            </a:r>
            <a:r>
              <a:rPr lang="en-US" altLang="ko-KR" sz="5400" dirty="0" smtClean="0">
                <a:solidFill>
                  <a:srgbClr val="1AAB43"/>
                </a:solidFill>
              </a:rPr>
              <a:t>.</a:t>
            </a:r>
            <a:endParaRPr sz="5400" dirty="0">
              <a:solidFill>
                <a:srgbClr val="1AAB43"/>
              </a:solidFill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1" y="1442445"/>
            <a:ext cx="3070941" cy="2113396"/>
          </a:xfrm>
          <a:prstGeom prst="rect">
            <a:avLst/>
          </a:prstGeom>
        </p:spPr>
      </p:pic>
      <p:sp>
        <p:nvSpPr>
          <p:cNvPr id="33" name="01 성의 발달"/>
          <p:cNvSpPr txBox="1"/>
          <p:nvPr/>
        </p:nvSpPr>
        <p:spPr>
          <a:xfrm>
            <a:off x="4385815" y="4817675"/>
            <a:ext cx="17619424" cy="4839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2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      은 성별에 따른 차별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편견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비하 및 폭력 없이 인권을 동등하게 보장받고 모든 영역에 동등하게 참여하고 대우받는 것을 말합니다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4385814" y="5153339"/>
            <a:ext cx="4886201" cy="1235042"/>
          </a:xfrm>
          <a:prstGeom prst="roundRect">
            <a:avLst>
              <a:gd name="adj" fmla="val 50000"/>
            </a:avLst>
          </a:prstGeom>
          <a:solidFill>
            <a:srgbClr val="CFE68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75979" y="5323866"/>
            <a:ext cx="2705870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양성평등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573369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4901185" y="6316337"/>
            <a:ext cx="13882243" cy="2550650"/>
            <a:chOff x="6921499" y="3192137"/>
            <a:chExt cx="13882243" cy="2550650"/>
          </a:xfrm>
        </p:grpSpPr>
        <p:sp>
          <p:nvSpPr>
            <p:cNvPr id="23" name="직사각형 22"/>
            <p:cNvSpPr/>
            <p:nvPr/>
          </p:nvSpPr>
          <p:spPr>
            <a:xfrm>
              <a:off x="9475469" y="3448016"/>
              <a:ext cx="11328273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또래 성폭력 예방</a:t>
              </a:r>
              <a:endParaRPr lang="ko-KR" altLang="en-US" sz="12400" dirty="0" smtClean="0">
                <a:latin typeface="HakgyoansimDunggeunmisoOTF-B" panose="02000703000000000000" pitchFamily="50" charset="-127"/>
                <a:ea typeface="HakgyoansimDunggeunmisoOTF-B" panose="02000703000000000000" pitchFamily="50" charset="-127"/>
              </a:endParaRP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25943A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25943A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25943A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1" name="직사각형 10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" name="이등변 삼각형 11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27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1900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/>
          <p:cNvGrpSpPr/>
          <p:nvPr/>
        </p:nvGrpSpPr>
        <p:grpSpPr>
          <a:xfrm>
            <a:off x="4480038" y="4773885"/>
            <a:ext cx="15423925" cy="4168231"/>
            <a:chOff x="12593291" y="3822192"/>
            <a:chExt cx="15423925" cy="4168231"/>
          </a:xfrm>
        </p:grpSpPr>
        <p:sp>
          <p:nvSpPr>
            <p:cNvPr id="30" name="● 생명 탄생의 의미를 말할 수 있다.…"/>
            <p:cNvSpPr txBox="1"/>
            <p:nvPr/>
          </p:nvSpPr>
          <p:spPr>
            <a:xfrm>
              <a:off x="12593291" y="5247150"/>
              <a:ext cx="15423925" cy="27432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또래 성폭력이 무엇인지 설명할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2.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또래 성폭력 예방을 위한 행동을 실천할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35" name="그룹 34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37" name="직사각형 36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8" name="이등변 삼각형 37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6" name="직사각형 35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55237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모서리가 둥근 직사각형 15"/>
          <p:cNvSpPr/>
          <p:nvPr/>
        </p:nvSpPr>
        <p:spPr>
          <a:xfrm>
            <a:off x="5471025" y="9203621"/>
            <a:ext cx="16474575" cy="3925984"/>
          </a:xfrm>
          <a:prstGeom prst="roundRect">
            <a:avLst/>
          </a:prstGeom>
          <a:solidFill>
            <a:srgbClr val="ACD0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89749" y="10647780"/>
            <a:ext cx="15132891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친구에게 그런 행동은 잘못된 것이라고 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이야기해요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다음 그림을 보면서 떠오르는 것을 이야기해 보세요."/>
          <p:cNvSpPr txBox="1"/>
          <p:nvPr/>
        </p:nvSpPr>
        <p:spPr>
          <a:xfrm>
            <a:off x="5608998" y="828293"/>
            <a:ext cx="16502866" cy="2326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500" dirty="0"/>
              <a:t>이런 상황을 보면</a:t>
            </a:r>
            <a:r>
              <a:rPr lang="en-US" altLang="ko-KR" sz="5500" dirty="0"/>
              <a:t>, </a:t>
            </a:r>
            <a:r>
              <a:rPr lang="ko-KR" altLang="en-US" sz="5500" dirty="0"/>
              <a:t>나와 친구들이 어떻게 행동해야 할지 함께 이야기해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999" y="3051324"/>
            <a:ext cx="8875193" cy="5932553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7" y="-209632"/>
            <a:ext cx="4737610" cy="4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663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066800" y="464626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어떤 상태가 오래 계속되는 것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지속적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 훈련으로 경기력이 일취월장하다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지속적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가질 지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持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이을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續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과녁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的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11" name="가로로 말린 두루마리 모양 10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4C845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1066800" y="973642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같은 일을 되풀이함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년을 주기로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반복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되다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1066800" y="7743028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반복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돌이킬 반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反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회복할 복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復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66087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066800" y="4646260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무엇을 하고자 하는 생각이나 계획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또는 무엇을 하려고 꾀함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나쁜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의도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로 그런 것은 아니다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066800" y="2652868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의도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뜻 의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意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그림 도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圖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066800" y="487034"/>
            <a:ext cx="4876800" cy="2115550"/>
            <a:chOff x="21526499" y="4242816"/>
            <a:chExt cx="2339757" cy="1014984"/>
          </a:xfrm>
        </p:grpSpPr>
        <p:sp>
          <p:nvSpPr>
            <p:cNvPr id="11" name="가로로 말린 두루마리 모양 10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4C845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1066800" y="9736420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일부러 하는 생각이나 태도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너에게 그런 말을 한 것은 </a:t>
            </a:r>
            <a:r>
              <a:rPr lang="ko-KR" altLang="en-US" sz="5500" b="1" dirty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고의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 아니었다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1066800" y="7743028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4C845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고의</a:t>
            </a:r>
            <a:endParaRPr lang="en-US" altLang="ko-KR" sz="5500" b="1" dirty="0" smtClean="0">
              <a:solidFill>
                <a:srgbClr val="4C845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연고 고 </a:t>
            </a:r>
            <a:r>
              <a:rPr lang="ko-KR" altLang="en-US" sz="5500" b="1" dirty="0" smtClean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故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뜻 의 </a:t>
            </a:r>
            <a:r>
              <a:rPr lang="ko-KR" altLang="en-US" sz="5500" b="1" dirty="0">
                <a:solidFill>
                  <a:srgbClr val="CF338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意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55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29315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나는 소중한 사람이에요</a:t>
              </a:r>
              <a:endParaRPr lang="ko-KR" altLang="en-US" sz="5500" dirty="0"/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401" y="5643863"/>
            <a:ext cx="2935727" cy="308054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직사각형 18"/>
          <p:cNvSpPr/>
          <p:nvPr/>
        </p:nvSpPr>
        <p:spPr>
          <a:xfrm>
            <a:off x="5396870" y="5643863"/>
            <a:ext cx="17774025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9~10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개월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40~50cm /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몸무게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2.3~3.4kg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특징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피하지방이 늘어나고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머리를 아래로 방향을 돌린다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01657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그룹 31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3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또래 성폭력은 무엇일까요</a:t>
              </a:r>
              <a:r>
                <a:rPr lang="en-US" altLang="ko-KR" sz="5500" dirty="0"/>
                <a:t>?</a:t>
              </a:r>
              <a:endParaRPr lang="ko-KR" altLang="en-US" sz="5500" dirty="0"/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5" name="타원 3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1791883" y="3280181"/>
            <a:ext cx="20800235" cy="4556893"/>
            <a:chOff x="1090501" y="2932650"/>
            <a:chExt cx="20800235" cy="4556893"/>
          </a:xfrm>
        </p:grpSpPr>
        <p:sp>
          <p:nvSpPr>
            <p:cNvPr id="37" name="모서리가 둥근 직사각형 36"/>
            <p:cNvSpPr/>
            <p:nvPr/>
          </p:nvSpPr>
          <p:spPr>
            <a:xfrm>
              <a:off x="1090501" y="2932650"/>
              <a:ext cx="4706795" cy="1222941"/>
            </a:xfrm>
            <a:prstGeom prst="roundRect">
              <a:avLst>
                <a:gd name="adj" fmla="val 50000"/>
              </a:avLst>
            </a:prstGeom>
            <a:solidFill>
              <a:srgbClr val="6DBA4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1302126" y="3124005"/>
              <a:ext cx="4283545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언어적 성폭력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1090501" y="4904220"/>
              <a:ext cx="20800235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indent="-685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사춘기 신체 변화나 외모를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언급하며 말로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놀리거나 조롱하는 행위</a:t>
              </a:r>
            </a:p>
            <a:p>
              <a:pPr marL="685800" indent="-685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친구를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성적인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별명으로 부르는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행위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5268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그룹 31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3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또래 성폭력은 무엇일까요</a:t>
              </a:r>
              <a:r>
                <a:rPr lang="en-US" altLang="ko-KR" sz="5500" dirty="0"/>
                <a:t>?</a:t>
              </a:r>
              <a:endParaRPr lang="ko-KR" altLang="en-US" sz="5500" dirty="0"/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5" name="타원 3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1791883" y="3280181"/>
            <a:ext cx="20800235" cy="4556893"/>
            <a:chOff x="1090501" y="2932650"/>
            <a:chExt cx="20800235" cy="4556893"/>
          </a:xfrm>
        </p:grpSpPr>
        <p:sp>
          <p:nvSpPr>
            <p:cNvPr id="37" name="모서리가 둥근 직사각형 36"/>
            <p:cNvSpPr/>
            <p:nvPr/>
          </p:nvSpPr>
          <p:spPr>
            <a:xfrm>
              <a:off x="1090501" y="2932650"/>
              <a:ext cx="4706795" cy="1222941"/>
            </a:xfrm>
            <a:prstGeom prst="roundRect">
              <a:avLst>
                <a:gd name="adj" fmla="val 50000"/>
              </a:avLst>
            </a:prstGeom>
            <a:solidFill>
              <a:srgbClr val="A590C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1302126" y="3124005"/>
              <a:ext cx="4283545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신체적 성폭력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1090501" y="4904220"/>
              <a:ext cx="20800235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indent="-685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친구가 싫어함에도 강제로 신체에 접촉하는 행위</a:t>
              </a:r>
            </a:p>
            <a:p>
              <a:pPr marL="685800" indent="-685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신체 중요 부위를 고의로 건드리고 장난이라고 하는 행위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8424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그룹 31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3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또래 성폭력은 무엇일까요</a:t>
              </a:r>
              <a:r>
                <a:rPr lang="en-US" altLang="ko-KR" sz="5500" dirty="0"/>
                <a:t>?</a:t>
              </a:r>
              <a:endParaRPr lang="ko-KR" altLang="en-US" sz="5500" dirty="0"/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5" name="타원 3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1791883" y="3280181"/>
            <a:ext cx="20800235" cy="4556893"/>
            <a:chOff x="1090501" y="2932650"/>
            <a:chExt cx="20800235" cy="4556893"/>
          </a:xfrm>
        </p:grpSpPr>
        <p:sp>
          <p:nvSpPr>
            <p:cNvPr id="37" name="모서리가 둥근 직사각형 36"/>
            <p:cNvSpPr/>
            <p:nvPr/>
          </p:nvSpPr>
          <p:spPr>
            <a:xfrm>
              <a:off x="1090501" y="2932650"/>
              <a:ext cx="4706795" cy="1222941"/>
            </a:xfrm>
            <a:prstGeom prst="roundRect">
              <a:avLst>
                <a:gd name="adj" fmla="val 50000"/>
              </a:avLst>
            </a:prstGeom>
            <a:solidFill>
              <a:srgbClr val="F8B60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1302126" y="3124005"/>
              <a:ext cx="4283545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시각적 성폭력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1090501" y="4904220"/>
              <a:ext cx="20800235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indent="-685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 앞에서 고의로 신체를 노출하는 행위</a:t>
              </a:r>
            </a:p>
            <a:p>
              <a:pPr marL="685800" indent="-685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공공장소에서 음란물을 시청하여 친구에게 불쾌감을 주는 행위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087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그룹 31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33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또래 성폭력은 무엇일까요</a:t>
              </a:r>
              <a:r>
                <a:rPr lang="en-US" altLang="ko-KR" sz="5500" dirty="0"/>
                <a:t>?</a:t>
              </a:r>
              <a:endParaRPr lang="ko-KR" altLang="en-US" sz="5500" dirty="0"/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5" name="타원 3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1791883" y="3280181"/>
            <a:ext cx="20800235" cy="5657964"/>
            <a:chOff x="1090501" y="2932650"/>
            <a:chExt cx="20800235" cy="5657964"/>
          </a:xfrm>
        </p:grpSpPr>
        <p:sp>
          <p:nvSpPr>
            <p:cNvPr id="37" name="모서리가 둥근 직사각형 36"/>
            <p:cNvSpPr/>
            <p:nvPr/>
          </p:nvSpPr>
          <p:spPr>
            <a:xfrm>
              <a:off x="1090501" y="2932650"/>
              <a:ext cx="4706795" cy="1222941"/>
            </a:xfrm>
            <a:prstGeom prst="roundRect">
              <a:avLst>
                <a:gd name="adj" fmla="val 50000"/>
              </a:avLst>
            </a:prstGeom>
            <a:solidFill>
              <a:srgbClr val="59BAC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1302126" y="3124005"/>
              <a:ext cx="4283545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디지털 성폭력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1090501" y="4904220"/>
              <a:ext cx="20800235" cy="3686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indent="-685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수치심을 유발할 수 있는 신체 부위를 몰래 촬영하는 행위</a:t>
              </a:r>
            </a:p>
            <a:p>
              <a:pPr marL="685800" indent="-685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사이버 공간에서 성적 사진으로 합성한 이미지나 영상을 게시하거나 전송하는 행위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56500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또래 성폭력 이렇게 예방해요</a:t>
              </a:r>
            </a:p>
          </p:txBody>
        </p:sp>
        <p:grpSp>
          <p:nvGrpSpPr>
            <p:cNvPr id="27" name="그룹 2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8" name="타원 2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648713" y="2366955"/>
            <a:ext cx="8518693" cy="1222941"/>
            <a:chOff x="-90879" y="3700805"/>
            <a:chExt cx="8518693" cy="1222941"/>
          </a:xfrm>
        </p:grpSpPr>
        <p:sp>
          <p:nvSpPr>
            <p:cNvPr id="30" name="모서리가 둥근 직사각형 29"/>
            <p:cNvSpPr/>
            <p:nvPr/>
          </p:nvSpPr>
          <p:spPr>
            <a:xfrm>
              <a:off x="-90879" y="3700805"/>
              <a:ext cx="8518693" cy="1222941"/>
            </a:xfrm>
            <a:prstGeom prst="roundRect">
              <a:avLst>
                <a:gd name="adj" fmla="val 50000"/>
              </a:avLst>
            </a:prstGeom>
            <a:solidFill>
              <a:srgbClr val="F398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207097" y="3933710"/>
              <a:ext cx="7925568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장난이 폭력이 되지 않도록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491987" y="3911893"/>
            <a:ext cx="5431536" cy="5080785"/>
            <a:chOff x="748269" y="3966927"/>
            <a:chExt cx="5431536" cy="5080785"/>
          </a:xfrm>
        </p:grpSpPr>
        <p:grpSp>
          <p:nvGrpSpPr>
            <p:cNvPr id="15" name="그룹 14"/>
            <p:cNvGrpSpPr/>
            <p:nvPr/>
          </p:nvGrpSpPr>
          <p:grpSpPr>
            <a:xfrm>
              <a:off x="748269" y="3966927"/>
              <a:ext cx="5431536" cy="5080785"/>
              <a:chOff x="1133856" y="4626864"/>
              <a:chExt cx="3558193" cy="3328416"/>
            </a:xfrm>
          </p:grpSpPr>
          <p:sp>
            <p:nvSpPr>
              <p:cNvPr id="4" name="타원 3"/>
              <p:cNvSpPr/>
              <p:nvPr/>
            </p:nvSpPr>
            <p:spPr>
              <a:xfrm>
                <a:off x="1133856" y="4626864"/>
                <a:ext cx="3328416" cy="3328416"/>
              </a:xfrm>
              <a:prstGeom prst="ellipse">
                <a:avLst/>
              </a:prstGeom>
              <a:solidFill>
                <a:srgbClr val="DEF0F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4" name="이등변 삼각형 13"/>
              <p:cNvSpPr/>
              <p:nvPr/>
            </p:nvSpPr>
            <p:spPr>
              <a:xfrm rot="3700009">
                <a:off x="4006249" y="5029189"/>
                <a:ext cx="694944" cy="676656"/>
              </a:xfrm>
              <a:prstGeom prst="triangle">
                <a:avLst/>
              </a:prstGeom>
              <a:solidFill>
                <a:srgbClr val="DEF0F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5" name="직사각형 4"/>
            <p:cNvSpPr/>
            <p:nvPr/>
          </p:nvSpPr>
          <p:spPr>
            <a:xfrm>
              <a:off x="911342" y="4772199"/>
              <a:ext cx="4719907" cy="3083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친구가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싫다고 하면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바로 멈춘다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11117753" y="1433178"/>
            <a:ext cx="5287638" cy="5431536"/>
            <a:chOff x="8909659" y="2519686"/>
            <a:chExt cx="5287638" cy="5431536"/>
          </a:xfrm>
        </p:grpSpPr>
        <p:grpSp>
          <p:nvGrpSpPr>
            <p:cNvPr id="38" name="그룹 37"/>
            <p:cNvGrpSpPr/>
            <p:nvPr/>
          </p:nvGrpSpPr>
          <p:grpSpPr>
            <a:xfrm rot="7795662">
              <a:off x="8734284" y="2695061"/>
              <a:ext cx="5431536" cy="5080785"/>
              <a:chOff x="1133856" y="4626865"/>
              <a:chExt cx="3558193" cy="3328416"/>
            </a:xfrm>
            <a:solidFill>
              <a:srgbClr val="E8E9F4"/>
            </a:solidFill>
          </p:grpSpPr>
          <p:sp>
            <p:nvSpPr>
              <p:cNvPr id="39" name="타원 38"/>
              <p:cNvSpPr/>
              <p:nvPr/>
            </p:nvSpPr>
            <p:spPr>
              <a:xfrm>
                <a:off x="1133856" y="4626865"/>
                <a:ext cx="3328416" cy="3328416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0" name="이등변 삼각형 39"/>
              <p:cNvSpPr/>
              <p:nvPr/>
            </p:nvSpPr>
            <p:spPr>
              <a:xfrm rot="3700009">
                <a:off x="4006249" y="5029189"/>
                <a:ext cx="694944" cy="676656"/>
              </a:xfrm>
              <a:prstGeom prst="triangl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1" name="직사각형 40"/>
            <p:cNvSpPr/>
            <p:nvPr/>
          </p:nvSpPr>
          <p:spPr>
            <a:xfrm>
              <a:off x="9091128" y="3264221"/>
              <a:ext cx="5106169" cy="3083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신체나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외모에 대해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놀리지 않는다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5487265" y="6504882"/>
            <a:ext cx="7225115" cy="6620578"/>
            <a:chOff x="5519780" y="8100270"/>
            <a:chExt cx="5544721" cy="5080785"/>
          </a:xfrm>
        </p:grpSpPr>
        <p:grpSp>
          <p:nvGrpSpPr>
            <p:cNvPr id="51" name="그룹 50"/>
            <p:cNvGrpSpPr/>
            <p:nvPr/>
          </p:nvGrpSpPr>
          <p:grpSpPr>
            <a:xfrm rot="20355942">
              <a:off x="5632965" y="8100270"/>
              <a:ext cx="5431536" cy="5080785"/>
              <a:chOff x="1133856" y="4626863"/>
              <a:chExt cx="3558193" cy="3328416"/>
            </a:xfrm>
            <a:solidFill>
              <a:srgbClr val="E5D7E9"/>
            </a:solidFill>
          </p:grpSpPr>
          <p:sp>
            <p:nvSpPr>
              <p:cNvPr id="52" name="타원 51"/>
              <p:cNvSpPr/>
              <p:nvPr/>
            </p:nvSpPr>
            <p:spPr>
              <a:xfrm>
                <a:off x="1133856" y="4626863"/>
                <a:ext cx="3328416" cy="3328416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3" name="이등변 삼각형 52"/>
              <p:cNvSpPr/>
              <p:nvPr/>
            </p:nvSpPr>
            <p:spPr>
              <a:xfrm rot="3700009">
                <a:off x="4006249" y="5029189"/>
                <a:ext cx="694944" cy="676656"/>
              </a:xfrm>
              <a:prstGeom prst="triangl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54" name="직사각형 53"/>
            <p:cNvSpPr/>
            <p:nvPr/>
          </p:nvSpPr>
          <p:spPr>
            <a:xfrm>
              <a:off x="5519780" y="9064352"/>
              <a:ext cx="5329875" cy="3385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특정 신체 부위를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응시하여 </a:t>
              </a:r>
              <a:endPara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상대방에게 수치심을 주지 않는다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17409501" y="746974"/>
            <a:ext cx="5331145" cy="5386231"/>
            <a:chOff x="15711850" y="654514"/>
            <a:chExt cx="6298912" cy="6363998"/>
          </a:xfrm>
        </p:grpSpPr>
        <p:grpSp>
          <p:nvGrpSpPr>
            <p:cNvPr id="26" name="그룹 25"/>
            <p:cNvGrpSpPr/>
            <p:nvPr/>
          </p:nvGrpSpPr>
          <p:grpSpPr>
            <a:xfrm rot="3366056">
              <a:off x="15793913" y="859997"/>
              <a:ext cx="6363998" cy="5953032"/>
              <a:chOff x="1133856" y="4626864"/>
              <a:chExt cx="3558193" cy="3328416"/>
            </a:xfrm>
            <a:solidFill>
              <a:srgbClr val="E7F2DC"/>
            </a:solidFill>
          </p:grpSpPr>
          <p:sp>
            <p:nvSpPr>
              <p:cNvPr id="32" name="타원 31"/>
              <p:cNvSpPr/>
              <p:nvPr/>
            </p:nvSpPr>
            <p:spPr>
              <a:xfrm>
                <a:off x="1133856" y="4626864"/>
                <a:ext cx="3328416" cy="3328416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3" name="이등변 삼각형 32"/>
              <p:cNvSpPr/>
              <p:nvPr/>
            </p:nvSpPr>
            <p:spPr>
              <a:xfrm rot="3700009">
                <a:off x="4006249" y="5029189"/>
                <a:ext cx="694944" cy="676656"/>
              </a:xfrm>
              <a:prstGeom prst="triangl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31" name="직사각형 30"/>
            <p:cNvSpPr/>
            <p:nvPr/>
          </p:nvSpPr>
          <p:spPr>
            <a:xfrm>
              <a:off x="15711850" y="1465285"/>
              <a:ext cx="6298912" cy="48219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친구를 소중한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사람으로 생각하며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행동한다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16224074" y="6858381"/>
            <a:ext cx="6144270" cy="5793519"/>
            <a:chOff x="12793680" y="6089081"/>
            <a:chExt cx="6144270" cy="5793519"/>
          </a:xfrm>
        </p:grpSpPr>
        <p:grpSp>
          <p:nvGrpSpPr>
            <p:cNvPr id="35" name="그룹 34"/>
            <p:cNvGrpSpPr/>
            <p:nvPr/>
          </p:nvGrpSpPr>
          <p:grpSpPr>
            <a:xfrm rot="10113513">
              <a:off x="12793680" y="6089081"/>
              <a:ext cx="6144270" cy="5793519"/>
              <a:chOff x="666945" y="4626864"/>
              <a:chExt cx="4025104" cy="3795327"/>
            </a:xfrm>
          </p:grpSpPr>
          <p:sp>
            <p:nvSpPr>
              <p:cNvPr id="42" name="타원 41"/>
              <p:cNvSpPr/>
              <p:nvPr/>
            </p:nvSpPr>
            <p:spPr>
              <a:xfrm>
                <a:off x="666945" y="4626864"/>
                <a:ext cx="3795327" cy="3795327"/>
              </a:xfrm>
              <a:prstGeom prst="ellipse">
                <a:avLst/>
              </a:prstGeom>
              <a:solidFill>
                <a:srgbClr val="DEF0F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3" name="이등변 삼각형 42"/>
              <p:cNvSpPr/>
              <p:nvPr/>
            </p:nvSpPr>
            <p:spPr>
              <a:xfrm rot="3700009">
                <a:off x="4006249" y="5029189"/>
                <a:ext cx="694944" cy="676656"/>
              </a:xfrm>
              <a:prstGeom prst="triangle">
                <a:avLst/>
              </a:prstGeom>
              <a:solidFill>
                <a:srgbClr val="DEF0F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36" name="직사각형 35"/>
            <p:cNvSpPr/>
            <p:nvPr/>
          </p:nvSpPr>
          <p:spPr>
            <a:xfrm>
              <a:off x="13879609" y="7005313"/>
              <a:ext cx="4432196" cy="4081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나의 생각을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강요하지 않고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친구의 생각을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존중한다.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00434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또래 성폭력 이렇게 예방해요</a:t>
              </a:r>
            </a:p>
          </p:txBody>
        </p:sp>
        <p:grpSp>
          <p:nvGrpSpPr>
            <p:cNvPr id="27" name="그룹 2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8" name="타원 2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648713" y="2366955"/>
            <a:ext cx="8518693" cy="1222941"/>
            <a:chOff x="-90879" y="3700805"/>
            <a:chExt cx="8518693" cy="1222941"/>
          </a:xfrm>
        </p:grpSpPr>
        <p:sp>
          <p:nvSpPr>
            <p:cNvPr id="30" name="모서리가 둥근 직사각형 29"/>
            <p:cNvSpPr/>
            <p:nvPr/>
          </p:nvSpPr>
          <p:spPr>
            <a:xfrm>
              <a:off x="-90879" y="3700805"/>
              <a:ext cx="8518693" cy="1222941"/>
            </a:xfrm>
            <a:prstGeom prst="roundRect">
              <a:avLst>
                <a:gd name="adj" fmla="val 50000"/>
              </a:avLst>
            </a:prstGeom>
            <a:solidFill>
              <a:srgbClr val="F398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207097" y="3933710"/>
              <a:ext cx="7925568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장난이 폭력이 되지 않도록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14498656" y="7074408"/>
            <a:ext cx="6935101" cy="5953033"/>
            <a:chOff x="15801326" y="415575"/>
            <a:chExt cx="6935101" cy="5953033"/>
          </a:xfrm>
        </p:grpSpPr>
        <p:grpSp>
          <p:nvGrpSpPr>
            <p:cNvPr id="36" name="그룹 35"/>
            <p:cNvGrpSpPr/>
            <p:nvPr/>
          </p:nvGrpSpPr>
          <p:grpSpPr>
            <a:xfrm rot="3366056">
              <a:off x="16292360" y="-75459"/>
              <a:ext cx="5953033" cy="6935101"/>
              <a:chOff x="1133855" y="4077776"/>
              <a:chExt cx="3328417" cy="3877503"/>
            </a:xfrm>
            <a:solidFill>
              <a:srgbClr val="E7F2DC"/>
            </a:solidFill>
          </p:grpSpPr>
          <p:sp>
            <p:nvSpPr>
              <p:cNvPr id="55" name="타원 54"/>
              <p:cNvSpPr/>
              <p:nvPr/>
            </p:nvSpPr>
            <p:spPr>
              <a:xfrm rot="15533944">
                <a:off x="1133856" y="4626863"/>
                <a:ext cx="3328415" cy="3328417"/>
              </a:xfrm>
              <a:prstGeom prst="ellipse">
                <a:avLst/>
              </a:prstGeom>
              <a:solidFill>
                <a:srgbClr val="D7E1F3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6" name="이등변 삼각형 55"/>
              <p:cNvSpPr/>
              <p:nvPr/>
            </p:nvSpPr>
            <p:spPr>
              <a:xfrm rot="801">
                <a:off x="2521029" y="4077776"/>
                <a:ext cx="694944" cy="676656"/>
              </a:xfrm>
              <a:prstGeom prst="triangle">
                <a:avLst/>
              </a:prstGeom>
              <a:solidFill>
                <a:srgbClr val="D7E1F3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50" name="직사각형 49"/>
            <p:cNvSpPr/>
            <p:nvPr/>
          </p:nvSpPr>
          <p:spPr>
            <a:xfrm>
              <a:off x="15995688" y="1780647"/>
              <a:ext cx="5731238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내 몸처럼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친구의 몸도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소중하게 대한다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1023075" y="3985382"/>
            <a:ext cx="6115029" cy="6537179"/>
            <a:chOff x="2286814" y="4185527"/>
            <a:chExt cx="5080785" cy="5431536"/>
          </a:xfrm>
        </p:grpSpPr>
        <p:grpSp>
          <p:nvGrpSpPr>
            <p:cNvPr id="26" name="그룹 25"/>
            <p:cNvGrpSpPr/>
            <p:nvPr/>
          </p:nvGrpSpPr>
          <p:grpSpPr>
            <a:xfrm rot="15104721">
              <a:off x="2111439" y="4360902"/>
              <a:ext cx="5431536" cy="5080785"/>
              <a:chOff x="1133856" y="4626864"/>
              <a:chExt cx="3558193" cy="3328416"/>
            </a:xfrm>
            <a:solidFill>
              <a:srgbClr val="FDECD0"/>
            </a:solidFill>
          </p:grpSpPr>
          <p:sp>
            <p:nvSpPr>
              <p:cNvPr id="32" name="타원 31"/>
              <p:cNvSpPr/>
              <p:nvPr/>
            </p:nvSpPr>
            <p:spPr>
              <a:xfrm>
                <a:off x="1133856" y="4626864"/>
                <a:ext cx="3328416" cy="3328416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3" name="이등변 삼각형 32"/>
              <p:cNvSpPr/>
              <p:nvPr/>
            </p:nvSpPr>
            <p:spPr>
              <a:xfrm rot="3700009">
                <a:off x="4006249" y="5029189"/>
                <a:ext cx="694944" cy="676656"/>
              </a:xfrm>
              <a:prstGeom prst="triangl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31" name="직사각형 30"/>
            <p:cNvSpPr/>
            <p:nvPr/>
          </p:nvSpPr>
          <p:spPr>
            <a:xfrm>
              <a:off x="2666045" y="4946254"/>
              <a:ext cx="4355148" cy="4219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온라인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공간에서도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예절을 지키고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상대방의 의견을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존중한다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7799005" y="4249500"/>
            <a:ext cx="6115029" cy="6537179"/>
            <a:chOff x="8321607" y="6942303"/>
            <a:chExt cx="5080785" cy="5431536"/>
          </a:xfrm>
        </p:grpSpPr>
        <p:grpSp>
          <p:nvGrpSpPr>
            <p:cNvPr id="38" name="그룹 37"/>
            <p:cNvGrpSpPr/>
            <p:nvPr/>
          </p:nvGrpSpPr>
          <p:grpSpPr>
            <a:xfrm rot="4321108">
              <a:off x="8146232" y="7117678"/>
              <a:ext cx="5431536" cy="5080785"/>
              <a:chOff x="1133856" y="4626864"/>
              <a:chExt cx="3558193" cy="3328416"/>
            </a:xfrm>
            <a:solidFill>
              <a:srgbClr val="FBE3EB"/>
            </a:solidFill>
          </p:grpSpPr>
          <p:sp>
            <p:nvSpPr>
              <p:cNvPr id="40" name="타원 39"/>
              <p:cNvSpPr/>
              <p:nvPr/>
            </p:nvSpPr>
            <p:spPr>
              <a:xfrm>
                <a:off x="1133856" y="4626864"/>
                <a:ext cx="3328416" cy="3328416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1" name="이등변 삼각형 40"/>
              <p:cNvSpPr/>
              <p:nvPr/>
            </p:nvSpPr>
            <p:spPr>
              <a:xfrm rot="3700009">
                <a:off x="4006249" y="5029189"/>
                <a:ext cx="694944" cy="676656"/>
              </a:xfrm>
              <a:prstGeom prst="triangl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39" name="직사각형 38"/>
            <p:cNvSpPr/>
            <p:nvPr/>
          </p:nvSpPr>
          <p:spPr>
            <a:xfrm>
              <a:off x="8622049" y="8271554"/>
              <a:ext cx="4119739" cy="25623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대답하지 않으면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5400" b="1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아니요’라고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생각한다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51" name="그룹 50"/>
          <p:cNvGrpSpPr/>
          <p:nvPr/>
        </p:nvGrpSpPr>
        <p:grpSpPr>
          <a:xfrm>
            <a:off x="14359249" y="255884"/>
            <a:ext cx="9528240" cy="6710725"/>
            <a:chOff x="14347506" y="3179069"/>
            <a:chExt cx="9528240" cy="6710725"/>
          </a:xfrm>
        </p:grpSpPr>
        <p:sp>
          <p:nvSpPr>
            <p:cNvPr id="52" name="모서리가 둥근 직사각형 51"/>
            <p:cNvSpPr/>
            <p:nvPr/>
          </p:nvSpPr>
          <p:spPr>
            <a:xfrm>
              <a:off x="14347506" y="3179069"/>
              <a:ext cx="9528240" cy="6710725"/>
            </a:xfrm>
            <a:prstGeom prst="roundRect">
              <a:avLst>
                <a:gd name="adj" fmla="val 5463"/>
              </a:avLst>
            </a:prstGeom>
            <a:solidFill>
              <a:srgbClr val="F7FBEE"/>
            </a:solidFill>
            <a:ln w="38100" cap="flat">
              <a:solidFill>
                <a:srgbClr val="92D05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14713547" y="3491551"/>
              <a:ext cx="8631847" cy="6075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장난과 폭력 구분 기준</a:t>
              </a:r>
            </a:p>
            <a:p>
              <a:pPr marL="571500" indent="-5715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모두가 즐거운가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  <a:p>
              <a:pPr marL="571500" indent="-5715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지속적이고 반복적인가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  <a:p>
              <a:pPr marL="571500" indent="-5715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의도성과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고의성이 있는가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  <a:p>
              <a:pPr marL="571500" indent="-5715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힘의 차이나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관계를 이용한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행동인가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7182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또래 성폭력 이렇게 대처해요</a:t>
              </a: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3"/>
          <a:srcRect l="54410" t="8395" r="5325" b="58369"/>
          <a:stretch/>
        </p:blipFill>
        <p:spPr>
          <a:xfrm>
            <a:off x="1603161" y="7888841"/>
            <a:ext cx="4329404" cy="323070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6566026" y="8502380"/>
            <a:ext cx="1219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증거를 잘 보관하고, 선생님이나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믿을 수 있는 어른에게 도움을 요청한다.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529535" y="3317396"/>
            <a:ext cx="17228491" cy="3153747"/>
            <a:chOff x="1529535" y="3363921"/>
            <a:chExt cx="17228491" cy="3153747"/>
          </a:xfrm>
        </p:grpSpPr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3"/>
            <a:srcRect l="4079" t="9187" r="55656" b="58369"/>
            <a:stretch/>
          </p:blipFill>
          <p:spPr>
            <a:xfrm>
              <a:off x="1529535" y="3363921"/>
              <a:ext cx="4329404" cy="3153747"/>
            </a:xfrm>
            <a:prstGeom prst="rect">
              <a:avLst/>
            </a:prstGeom>
          </p:spPr>
        </p:pic>
        <p:sp>
          <p:nvSpPr>
            <p:cNvPr id="4" name="직사각형 3"/>
            <p:cNvSpPr/>
            <p:nvPr/>
          </p:nvSpPr>
          <p:spPr>
            <a:xfrm>
              <a:off x="6566026" y="3938982"/>
              <a:ext cx="12192000" cy="20036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모르고 한 행동이라도 잘못이라면 반드시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진심으로 사과한다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71955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또래 성폭력 이렇게 대처해요</a:t>
              </a: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25943A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3"/>
          <a:srcRect l="2350" t="53342" r="52873" b="9627"/>
          <a:stretch/>
        </p:blipFill>
        <p:spPr>
          <a:xfrm>
            <a:off x="1397887" y="3094433"/>
            <a:ext cx="4814595" cy="3599671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3"/>
          <a:srcRect l="54410" t="57897" r="2050" b="14022"/>
          <a:stretch/>
        </p:blipFill>
        <p:spPr>
          <a:xfrm>
            <a:off x="1529535" y="8139394"/>
            <a:ext cx="4681543" cy="2729595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6566026" y="8502380"/>
            <a:ext cx="1219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피해 상황을 목격하면 주변에 알리고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신고를 도와준다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566026" y="3892457"/>
            <a:ext cx="1219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불쾌하거나 불편한 느낌이 들면 바로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그만두라고 말한다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57586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1393166" y="4285107"/>
            <a:ext cx="21320529" cy="8405291"/>
            <a:chOff x="1393166" y="4285107"/>
            <a:chExt cx="21320529" cy="7875029"/>
          </a:xfrm>
        </p:grpSpPr>
        <p:pic>
          <p:nvPicPr>
            <p:cNvPr id="60" name="그림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3166" y="4285107"/>
              <a:ext cx="21320529" cy="7875029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2509985" y="7721468"/>
              <a:ext cx="19527055" cy="3681335"/>
            </a:xfrm>
            <a:prstGeom prst="rect">
              <a:avLst/>
            </a:prstGeom>
            <a:solidFill>
              <a:srgbClr val="F5FAF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1644780" y="1733740"/>
            <a:ext cx="19901902" cy="2126365"/>
            <a:chOff x="1644780" y="4768729"/>
            <a:chExt cx="19901902" cy="2126365"/>
          </a:xfrm>
        </p:grpSpPr>
        <p:sp>
          <p:nvSpPr>
            <p:cNvPr id="40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2837318" y="4768729"/>
              <a:ext cx="18709364" cy="21263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ko-KR" altLang="en-US" sz="5500" dirty="0"/>
                <a:t>친구 사이에서 다음과 같은 상황이 생겼을 때 어떻게 대처할지 써 보세요</a:t>
              </a:r>
              <a:r>
                <a:rPr lang="en-US" altLang="ko-KR" sz="5500" dirty="0"/>
                <a:t>.</a:t>
              </a:r>
              <a:endParaRPr sz="5500" dirty="0"/>
            </a:p>
          </p:txBody>
        </p:sp>
        <p:pic>
          <p:nvPicPr>
            <p:cNvPr id="41" name="그림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4780" y="5017842"/>
              <a:ext cx="1140867" cy="649417"/>
            </a:xfrm>
            <a:prstGeom prst="rect">
              <a:avLst/>
            </a:prstGeom>
          </p:spPr>
        </p:pic>
      </p:grpSp>
      <p:sp>
        <p:nvSpPr>
          <p:cNvPr id="62" name="직사각형 61"/>
          <p:cNvSpPr/>
          <p:nvPr/>
        </p:nvSpPr>
        <p:spPr>
          <a:xfrm>
            <a:off x="2509985" y="6257387"/>
            <a:ext cx="10209791" cy="760885"/>
          </a:xfrm>
          <a:prstGeom prst="rect">
            <a:avLst/>
          </a:prstGeom>
          <a:solidFill>
            <a:srgbClr val="F5F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>
            <a:off x="2956447" y="6443704"/>
            <a:ext cx="1723078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친구가 음란한 사진을 문자로 보내서 기분이 나쁠 때,</a:t>
            </a:r>
          </a:p>
        </p:txBody>
      </p:sp>
      <p:grpSp>
        <p:nvGrpSpPr>
          <p:cNvPr id="46" name="그룹 45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48" name="직사각형 47"/>
            <p:cNvSpPr/>
            <p:nvPr/>
          </p:nvSpPr>
          <p:spPr>
            <a:xfrm>
              <a:off x="3586259" y="4030581"/>
              <a:ext cx="4908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8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49" name="직선 연결선 48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0" name="부모님께 감사 편지 쓰기"/>
          <p:cNvSpPr txBox="1"/>
          <p:nvPr/>
        </p:nvSpPr>
        <p:spPr>
          <a:xfrm>
            <a:off x="4581102" y="685171"/>
            <a:ext cx="657457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또래 성폭력 대처하기</a:t>
            </a: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2837317" y="7746998"/>
            <a:ext cx="18461401" cy="4300968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290022" y="8385733"/>
            <a:ext cx="17526815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사진을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저장해두거나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다른 친구에게 전달하지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않을거야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그리고 혼자 해결하지 않고 믿을 수 있는 어른에게 반드시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알릴거야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3011950" y="4727604"/>
            <a:ext cx="8894178" cy="1117367"/>
            <a:chOff x="2973998" y="4086493"/>
            <a:chExt cx="8894178" cy="1117367"/>
          </a:xfrm>
        </p:grpSpPr>
        <p:sp>
          <p:nvSpPr>
            <p:cNvPr id="26" name="모서리가 둥근 직사각형 25"/>
            <p:cNvSpPr/>
            <p:nvPr/>
          </p:nvSpPr>
          <p:spPr>
            <a:xfrm>
              <a:off x="2973998" y="4086493"/>
              <a:ext cx="8894178" cy="1117367"/>
            </a:xfrm>
            <a:prstGeom prst="roundRect">
              <a:avLst>
                <a:gd name="adj" fmla="val 50000"/>
              </a:avLst>
            </a:prstGeom>
            <a:solidFill>
              <a:srgbClr val="A8CD2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45532" y="4211122"/>
              <a:ext cx="8491841" cy="84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내가 피해를 받았을 때</a:t>
              </a:r>
              <a:endParaRPr lang="ko-KR" altLang="en-US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4339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1424498" y="3162531"/>
            <a:ext cx="21797010" cy="8728856"/>
            <a:chOff x="1424498" y="3772718"/>
            <a:chExt cx="21797010" cy="7619311"/>
          </a:xfrm>
        </p:grpSpPr>
        <p:grpSp>
          <p:nvGrpSpPr>
            <p:cNvPr id="21" name="그룹 20"/>
            <p:cNvGrpSpPr/>
            <p:nvPr/>
          </p:nvGrpSpPr>
          <p:grpSpPr>
            <a:xfrm>
              <a:off x="1424498" y="3772718"/>
              <a:ext cx="21797010" cy="7619311"/>
              <a:chOff x="631494" y="5148149"/>
              <a:chExt cx="6670454" cy="2333951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1494" y="5148149"/>
                <a:ext cx="6670454" cy="2333951"/>
              </a:xfrm>
              <a:prstGeom prst="rect">
                <a:avLst/>
              </a:prstGeom>
            </p:spPr>
          </p:pic>
          <p:sp>
            <p:nvSpPr>
              <p:cNvPr id="23" name="직사각형 22"/>
              <p:cNvSpPr/>
              <p:nvPr/>
            </p:nvSpPr>
            <p:spPr>
              <a:xfrm>
                <a:off x="1188778" y="5305051"/>
                <a:ext cx="1798498" cy="258131"/>
              </a:xfrm>
              <a:prstGeom prst="rect">
                <a:avLst/>
              </a:prstGeom>
              <a:solidFill>
                <a:srgbClr val="96D4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1033646" y="5745892"/>
                <a:ext cx="3254149" cy="271849"/>
              </a:xfrm>
              <a:prstGeom prst="rect">
                <a:avLst/>
              </a:prstGeom>
              <a:solidFill>
                <a:srgbClr val="F6FB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" name="직사각형 2"/>
            <p:cNvSpPr/>
            <p:nvPr/>
          </p:nvSpPr>
          <p:spPr>
            <a:xfrm>
              <a:off x="2470448" y="7315200"/>
              <a:ext cx="19658032" cy="3566160"/>
            </a:xfrm>
            <a:prstGeom prst="rect">
              <a:avLst/>
            </a:prstGeom>
            <a:solidFill>
              <a:srgbClr val="F6FBF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1393167" y="472211"/>
            <a:ext cx="2888301" cy="1391951"/>
            <a:chOff x="1672310" y="3629190"/>
            <a:chExt cx="2888301" cy="1391951"/>
          </a:xfrm>
        </p:grpSpPr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48" name="직사각형 47"/>
            <p:cNvSpPr/>
            <p:nvPr/>
          </p:nvSpPr>
          <p:spPr>
            <a:xfrm>
              <a:off x="3586259" y="4030581"/>
              <a:ext cx="4908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8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49" name="직선 연결선 48"/>
          <p:cNvCxnSpPr/>
          <p:nvPr/>
        </p:nvCxnSpPr>
        <p:spPr>
          <a:xfrm flipV="1">
            <a:off x="4281468" y="1178960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1" name="그림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103824"/>
            <a:ext cx="2869884" cy="2869884"/>
          </a:xfrm>
          <a:prstGeom prst="rect">
            <a:avLst/>
          </a:prstGeom>
        </p:spPr>
      </p:pic>
      <p:sp>
        <p:nvSpPr>
          <p:cNvPr id="26" name="직사각형 25"/>
          <p:cNvSpPr/>
          <p:nvPr/>
        </p:nvSpPr>
        <p:spPr>
          <a:xfrm>
            <a:off x="3011950" y="5711547"/>
            <a:ext cx="17415745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친구가 다른 친구 사진을 성적인 사진과 합성하려고 할 때,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3011950" y="3632373"/>
            <a:ext cx="8894178" cy="1117367"/>
            <a:chOff x="2973998" y="4086493"/>
            <a:chExt cx="8894178" cy="1117367"/>
          </a:xfrm>
        </p:grpSpPr>
        <p:sp>
          <p:nvSpPr>
            <p:cNvPr id="34" name="모서리가 둥근 직사각형 33"/>
            <p:cNvSpPr/>
            <p:nvPr/>
          </p:nvSpPr>
          <p:spPr>
            <a:xfrm>
              <a:off x="2973998" y="4086493"/>
              <a:ext cx="8894178" cy="1117367"/>
            </a:xfrm>
            <a:prstGeom prst="roundRect">
              <a:avLst>
                <a:gd name="adj" fmla="val 50000"/>
              </a:avLst>
            </a:prstGeom>
            <a:solidFill>
              <a:srgbClr val="96D4E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45532" y="4211122"/>
              <a:ext cx="8491841" cy="84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친구가 피해를 받고 있을 때</a:t>
              </a:r>
              <a:endParaRPr lang="ko-KR" altLang="en-US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38" name="모서리가 둥근 직사각형 37"/>
          <p:cNvSpPr/>
          <p:nvPr/>
        </p:nvSpPr>
        <p:spPr>
          <a:xfrm>
            <a:off x="2837317" y="7136811"/>
            <a:ext cx="18461401" cy="4300968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0" name="부모님께 감사 편지 쓰기"/>
          <p:cNvSpPr txBox="1"/>
          <p:nvPr/>
        </p:nvSpPr>
        <p:spPr>
          <a:xfrm>
            <a:off x="4581102" y="685171"/>
            <a:ext cx="657457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rgbClr val="59BAC8"/>
                </a:solidFill>
              </a:rPr>
              <a:t>또래 성폭력 대처하기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3327154" y="7811855"/>
            <a:ext cx="17419908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멈춰! 그건 놀이가 아니라 허위 영상물 제작이라는 범죄야. 처벌 받을 수 있어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불법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합성은 절대로 해서는 안 돼! 피해자가 받는 고통은 진짜 큰 거야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17462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1773</TotalTime>
  <Words>5072</Words>
  <Application>Microsoft Office PowerPoint</Application>
  <PresentationFormat>사용자 지정</PresentationFormat>
  <Paragraphs>1071</Paragraphs>
  <Slides>140</Slides>
  <Notes>84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140</vt:i4>
      </vt:variant>
    </vt:vector>
  </HeadingPairs>
  <TitlesOfParts>
    <vt:vector size="156" baseType="lpstr">
      <vt:lpstr>Arial</vt:lpstr>
      <vt:lpstr>Helvetica Neue</vt:lpstr>
      <vt:lpstr>학교안심 둥근미소 TTF B</vt:lpstr>
      <vt:lpstr>Sandoll 격동굴림2 TTF 07 Bk</vt:lpstr>
      <vt:lpstr>AvenirNext-DemiBold</vt:lpstr>
      <vt:lpstr>Canela Deck Regular</vt:lpstr>
      <vt:lpstr>Sandoll 고딕NeoRound 07 Bd</vt:lpstr>
      <vt:lpstr>나눔고딕 ExtraBold</vt:lpstr>
      <vt:lpstr>Canela Bold</vt:lpstr>
      <vt:lpstr>HakgyoansimDunggeunmisoOTF-B</vt:lpstr>
      <vt:lpstr>나눔고딕</vt:lpstr>
      <vt:lpstr>Avenir Next Regular</vt:lpstr>
      <vt:lpstr>Canela Regular</vt:lpstr>
      <vt:lpstr>Avenir Next Medium</vt:lpstr>
      <vt:lpstr>Canela Text Regular</vt:lpstr>
      <vt:lpstr>23_ClassicWhite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Administrator</dc:creator>
  <cp:lastModifiedBy>USER</cp:lastModifiedBy>
  <cp:revision>409</cp:revision>
  <dcterms:modified xsi:type="dcterms:W3CDTF">2026-02-25T06:32:30Z</dcterms:modified>
</cp:coreProperties>
</file>