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8"/>
  </p:notesMasterIdLst>
  <p:sldIdLst>
    <p:sldId id="491" r:id="rId2"/>
    <p:sldId id="492" r:id="rId3"/>
    <p:sldId id="259" r:id="rId4"/>
    <p:sldId id="355" r:id="rId5"/>
    <p:sldId id="513" r:id="rId6"/>
    <p:sldId id="514" r:id="rId7"/>
    <p:sldId id="523" r:id="rId8"/>
    <p:sldId id="524" r:id="rId9"/>
    <p:sldId id="365" r:id="rId10"/>
    <p:sldId id="479" r:id="rId11"/>
    <p:sldId id="525" r:id="rId12"/>
    <p:sldId id="526" r:id="rId13"/>
    <p:sldId id="518" r:id="rId14"/>
    <p:sldId id="527" r:id="rId15"/>
    <p:sldId id="366" r:id="rId16"/>
    <p:sldId id="520" r:id="rId17"/>
    <p:sldId id="528" r:id="rId18"/>
    <p:sldId id="529" r:id="rId19"/>
    <p:sldId id="265" r:id="rId20"/>
    <p:sldId id="530" r:id="rId21"/>
    <p:sldId id="531" r:id="rId22"/>
    <p:sldId id="532" r:id="rId23"/>
    <p:sldId id="533" r:id="rId24"/>
    <p:sldId id="534" r:id="rId25"/>
    <p:sldId id="535" r:id="rId26"/>
    <p:sldId id="536" r:id="rId27"/>
    <p:sldId id="537" r:id="rId28"/>
    <p:sldId id="538" r:id="rId29"/>
    <p:sldId id="539" r:id="rId30"/>
    <p:sldId id="540" r:id="rId31"/>
    <p:sldId id="541" r:id="rId32"/>
    <p:sldId id="542" r:id="rId33"/>
    <p:sldId id="543" r:id="rId34"/>
    <p:sldId id="544" r:id="rId35"/>
    <p:sldId id="545" r:id="rId36"/>
    <p:sldId id="546" r:id="rId37"/>
    <p:sldId id="547" r:id="rId38"/>
    <p:sldId id="548" r:id="rId39"/>
    <p:sldId id="549" r:id="rId40"/>
    <p:sldId id="550" r:id="rId41"/>
    <p:sldId id="551" r:id="rId42"/>
    <p:sldId id="552" r:id="rId43"/>
    <p:sldId id="553" r:id="rId44"/>
    <p:sldId id="554" r:id="rId45"/>
    <p:sldId id="555" r:id="rId46"/>
    <p:sldId id="556" r:id="rId47"/>
    <p:sldId id="557" r:id="rId48"/>
    <p:sldId id="558" r:id="rId49"/>
    <p:sldId id="559" r:id="rId50"/>
    <p:sldId id="560" r:id="rId51"/>
    <p:sldId id="561" r:id="rId52"/>
    <p:sldId id="562" r:id="rId53"/>
    <p:sldId id="563" r:id="rId54"/>
    <p:sldId id="564" r:id="rId55"/>
    <p:sldId id="565" r:id="rId56"/>
    <p:sldId id="566" r:id="rId57"/>
    <p:sldId id="567" r:id="rId58"/>
    <p:sldId id="568" r:id="rId59"/>
    <p:sldId id="569" r:id="rId60"/>
    <p:sldId id="570" r:id="rId61"/>
    <p:sldId id="571" r:id="rId62"/>
    <p:sldId id="572" r:id="rId63"/>
    <p:sldId id="573" r:id="rId64"/>
    <p:sldId id="574" r:id="rId65"/>
    <p:sldId id="575" r:id="rId66"/>
    <p:sldId id="576" r:id="rId67"/>
    <p:sldId id="577" r:id="rId68"/>
    <p:sldId id="578" r:id="rId69"/>
    <p:sldId id="579" r:id="rId70"/>
    <p:sldId id="580" r:id="rId71"/>
    <p:sldId id="581" r:id="rId72"/>
    <p:sldId id="582" r:id="rId73"/>
    <p:sldId id="583" r:id="rId74"/>
    <p:sldId id="584" r:id="rId75"/>
    <p:sldId id="585" r:id="rId76"/>
    <p:sldId id="586" r:id="rId77"/>
    <p:sldId id="587" r:id="rId78"/>
    <p:sldId id="588" r:id="rId79"/>
    <p:sldId id="589" r:id="rId80"/>
    <p:sldId id="590" r:id="rId81"/>
    <p:sldId id="591" r:id="rId82"/>
    <p:sldId id="592" r:id="rId83"/>
    <p:sldId id="593" r:id="rId84"/>
    <p:sldId id="594" r:id="rId85"/>
    <p:sldId id="595" r:id="rId86"/>
    <p:sldId id="596" r:id="rId87"/>
    <p:sldId id="597" r:id="rId88"/>
    <p:sldId id="598" r:id="rId89"/>
    <p:sldId id="599" r:id="rId90"/>
    <p:sldId id="600" r:id="rId91"/>
    <p:sldId id="601" r:id="rId92"/>
    <p:sldId id="602" r:id="rId93"/>
    <p:sldId id="603" r:id="rId94"/>
    <p:sldId id="604" r:id="rId95"/>
    <p:sldId id="605" r:id="rId96"/>
    <p:sldId id="606" r:id="rId97"/>
    <p:sldId id="607" r:id="rId98"/>
    <p:sldId id="608" r:id="rId99"/>
    <p:sldId id="609" r:id="rId100"/>
    <p:sldId id="610" r:id="rId101"/>
    <p:sldId id="611" r:id="rId102"/>
    <p:sldId id="612" r:id="rId103"/>
    <p:sldId id="613" r:id="rId104"/>
    <p:sldId id="614" r:id="rId105"/>
    <p:sldId id="615" r:id="rId106"/>
    <p:sldId id="616" r:id="rId107"/>
  </p:sldIdLst>
  <p:sldSz cx="24384000" cy="13716000"/>
  <p:notesSz cx="6858000" cy="9144000"/>
  <p:embeddedFontLst>
    <p:embeddedFont>
      <p:font typeface="학교안심 둥근미소 TTF B" panose="02000703000000000000" pitchFamily="2" charset="-127"/>
      <p:bold r:id="rId109"/>
    </p:embeddedFont>
    <p:embeddedFont>
      <p:font typeface="Sandoll 격동굴림2 TTF 07 Bk" panose="00000900000000000000" pitchFamily="2" charset="-127"/>
      <p:bold r:id="rId110"/>
    </p:embeddedFont>
    <p:embeddedFont>
      <p:font typeface="Sandoll 고딕NeoRound 07 Bd" panose="020B0600000101010101" pitchFamily="34" charset="-127"/>
      <p:regular r:id="rId111"/>
    </p:embeddedFont>
    <p:embeddedFont>
      <p:font typeface="나눔고딕 ExtraBold" panose="020D0904000000000000" pitchFamily="50" charset="-127"/>
      <p:bold r:id="rId112"/>
    </p:embeddedFont>
    <p:embeddedFont>
      <p:font typeface="HakgyoansimDunggeunmisoOTF-B" panose="02000703000000000000" pitchFamily="50" charset="-127"/>
      <p:bold r:id="rId113"/>
    </p:embeddedFont>
    <p:embeddedFont>
      <p:font typeface="나눔고딕" panose="020D0604000000000000" pitchFamily="50" charset="-127"/>
      <p:regular r:id="rId114"/>
      <p:bold r:id="rId115"/>
    </p:embeddedFont>
    <p:embeddedFont>
      <p:font typeface="맑은 고딕" panose="020B0503020000020004" pitchFamily="50" charset="-127"/>
      <p:regular r:id="rId116"/>
      <p:bold r:id="rId11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368"/>
    <a:srgbClr val="B483B8"/>
    <a:srgbClr val="CEAD95"/>
    <a:srgbClr val="F2A2BD"/>
    <a:srgbClr val="F9C170"/>
    <a:srgbClr val="A9D6DE"/>
    <a:srgbClr val="CFE18E"/>
    <a:srgbClr val="B7EFEB"/>
    <a:srgbClr val="87E5DE"/>
    <a:srgbClr val="61D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4725" autoAdjust="0"/>
  </p:normalViewPr>
  <p:slideViewPr>
    <p:cSldViewPr snapToGrid="0">
      <p:cViewPr varScale="1">
        <p:scale>
          <a:sx n="53" d="100"/>
          <a:sy n="53" d="100"/>
        </p:scale>
        <p:origin x="7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7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5.fntdata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6.fntdata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1510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5850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7948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7475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343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652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2665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0539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4246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6184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208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0858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7315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7027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3934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4109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2910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078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1977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9704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0297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153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0856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96865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7621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3633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977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0527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43907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20038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1761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45544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065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8635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69416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40823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32057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2650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4001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78236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929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3189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48682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699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2199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40554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91315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2040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7192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8264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504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173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프레젠테이션 제목</a:t>
            </a:r>
          </a:p>
        </p:txBody>
      </p:sp>
      <p:sp>
        <p:nvSpPr>
          <p:cNvPr id="2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저자 및 날짜</a:t>
            </a:r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사실 정보</a:t>
            </a:r>
          </a:p>
        </p:txBody>
      </p:sp>
      <p:sp>
        <p:nvSpPr>
          <p:cNvPr id="107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해 질 무렵의 하늘을 배경으로 둔 바다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해 질 무렵의 하늘을 배경으로 둔 바다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해 질 무렵의 해변과 바다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3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1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슬라이드 부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63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의제 부제</a:t>
            </a:r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Bm1v4dYtMbyESANbWEKkviWWGIgaB80E/view" TargetMode="Externa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7642733" y="6136505"/>
            <a:ext cx="17247235" cy="2550650"/>
            <a:chOff x="6921499" y="3192137"/>
            <a:chExt cx="17247235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14693264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건강 증진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2A097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2A097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2A097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3" name="직사각형 12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2A0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40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827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모서리가 둥근 직사각형 25"/>
          <p:cNvSpPr/>
          <p:nvPr/>
        </p:nvSpPr>
        <p:spPr>
          <a:xfrm>
            <a:off x="7205472" y="4884065"/>
            <a:ext cx="16568928" cy="6595000"/>
          </a:xfrm>
          <a:prstGeom prst="roundRect">
            <a:avLst/>
          </a:prstGeom>
          <a:solidFill>
            <a:srgbClr val="FEF5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096333" y="533583"/>
            <a:ext cx="22019866" cy="4155737"/>
            <a:chOff x="8369204" y="421241"/>
            <a:chExt cx="22019866" cy="4155737"/>
          </a:xfrm>
        </p:grpSpPr>
        <p:sp>
          <p:nvSpPr>
            <p:cNvPr id="22" name="직사각형 21"/>
            <p:cNvSpPr/>
            <p:nvPr/>
          </p:nvSpPr>
          <p:spPr>
            <a:xfrm>
              <a:off x="8424235" y="1522296"/>
              <a:ext cx="21964835" cy="3054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충분한 수면과 적절한 운동</a:t>
              </a:r>
              <a:r>
                <a:rPr lang="en-US" altLang="ko-KR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규칙적인 식사 등의 건강한 생활 습관은 몸과 마음을 건강하게 만듭니다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다음의 </a:t>
              </a:r>
              <a:r>
                <a:rPr lang="ko-KR" altLang="en-US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조사를 보며 나의 건강 생활 습관과 비교해 보세요</a:t>
              </a:r>
              <a:r>
                <a:rPr lang="en-US" altLang="ko-KR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9653095" y="647210"/>
              <a:ext cx="8289449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 생활 습관을 길러요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sp>
        <p:nvSpPr>
          <p:cNvPr id="3" name="모서리가 둥근 직사각형 2"/>
          <p:cNvSpPr/>
          <p:nvPr/>
        </p:nvSpPr>
        <p:spPr>
          <a:xfrm>
            <a:off x="1348525" y="4884065"/>
            <a:ext cx="5856947" cy="6595000"/>
          </a:xfrm>
          <a:prstGeom prst="roundRect">
            <a:avLst/>
          </a:prstGeom>
          <a:solidFill>
            <a:srgbClr val="FEF5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b="2633"/>
          <a:stretch/>
        </p:blipFill>
        <p:spPr>
          <a:xfrm>
            <a:off x="1828234" y="6019404"/>
            <a:ext cx="4696714" cy="394724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7609919" y="5143811"/>
            <a:ext cx="15760035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학생들의 ‘적정 수면시간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충족률’은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감소하는 추세에 있다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초등학생의 적정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수면시간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충족률은 2017~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2018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평균 55.5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% 에서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2019~2023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년 52.9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%로 줄어들었다. 특히 초등학교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고학년 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4~6학년)의 적정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수면시간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충족률은 2019년 45.1%에서 지난해 40.4%까지 감소했다.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1596990" y="11840809"/>
            <a:ext cx="5128328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나의 수면 시간은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170326" y="11738811"/>
            <a:ext cx="17213674" cy="978729"/>
            <a:chOff x="7170326" y="11738811"/>
            <a:chExt cx="17213674" cy="978729"/>
          </a:xfrm>
        </p:grpSpPr>
        <p:sp>
          <p:nvSpPr>
            <p:cNvPr id="7" name="직사각형 6"/>
            <p:cNvSpPr/>
            <p:nvPr/>
          </p:nvSpPr>
          <p:spPr>
            <a:xfrm>
              <a:off x="7170326" y="11738811"/>
              <a:ext cx="17213674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48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적당하다</a:t>
              </a:r>
              <a:r>
                <a:rPr lang="en-US" altLang="ko-KR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48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많거나 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매우 많다</a:t>
              </a:r>
              <a:r>
                <a:rPr lang="en-US" altLang="ko-KR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48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부족하거나 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매우 부족하다</a:t>
              </a:r>
              <a:r>
                <a:rPr lang="en-US" altLang="ko-KR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70326" y="11820436"/>
              <a:ext cx="633187" cy="711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400" b="1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∨</a:t>
              </a:r>
              <a:endParaRPr kumimoji="0" lang="ko-KR" alt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145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직선 화살표 연결선 17"/>
          <p:cNvCxnSpPr/>
          <p:nvPr/>
        </p:nvCxnSpPr>
        <p:spPr>
          <a:xfrm flipV="1">
            <a:off x="7334430" y="6609066"/>
            <a:ext cx="676656" cy="1969790"/>
          </a:xfrm>
          <a:prstGeom prst="straightConnector1">
            <a:avLst/>
          </a:prstGeom>
          <a:noFill/>
          <a:ln w="76200" cap="flat">
            <a:solidFill>
              <a:srgbClr val="A588BD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꺾인 연결선 19"/>
          <p:cNvCxnSpPr/>
          <p:nvPr/>
        </p:nvCxnSpPr>
        <p:spPr>
          <a:xfrm rot="5400000" flipH="1" flipV="1">
            <a:off x="8946323" y="4135254"/>
            <a:ext cx="1385811" cy="1122854"/>
          </a:xfrm>
          <a:prstGeom prst="bentConnector2">
            <a:avLst/>
          </a:prstGeom>
          <a:noFill/>
          <a:ln w="76200" cap="flat">
            <a:solidFill>
              <a:srgbClr val="A588BD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꺾인 연결선 30"/>
          <p:cNvCxnSpPr/>
          <p:nvPr/>
        </p:nvCxnSpPr>
        <p:spPr>
          <a:xfrm rot="16200000" flipH="1">
            <a:off x="18368456" y="5305090"/>
            <a:ext cx="5154148" cy="1085740"/>
          </a:xfrm>
          <a:prstGeom prst="bentConnector3">
            <a:avLst>
              <a:gd name="adj1" fmla="val 680"/>
            </a:avLst>
          </a:prstGeom>
          <a:noFill/>
          <a:ln w="76200" cap="flat">
            <a:solidFill>
              <a:srgbClr val="A588BD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5" name="그룹 34"/>
          <p:cNvGrpSpPr/>
          <p:nvPr/>
        </p:nvGrpSpPr>
        <p:grpSpPr>
          <a:xfrm>
            <a:off x="4643000" y="5498416"/>
            <a:ext cx="6843230" cy="1042395"/>
            <a:chOff x="5522259" y="5773271"/>
            <a:chExt cx="2507832" cy="827575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5522259" y="5773271"/>
              <a:ext cx="2507832" cy="827575"/>
            </a:xfrm>
            <a:prstGeom prst="roundRect">
              <a:avLst>
                <a:gd name="adj" fmla="val 50000"/>
              </a:avLst>
            </a:prstGeom>
            <a:solidFill>
              <a:srgbClr val="A588B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19449" y="5852919"/>
              <a:ext cx="1539709" cy="675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알레르기 예방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10530885" y="2382392"/>
            <a:ext cx="9871775" cy="2636581"/>
            <a:chOff x="1464519" y="5224695"/>
            <a:chExt cx="7235949" cy="1426370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1464519" y="5224695"/>
              <a:ext cx="7235949" cy="1426370"/>
            </a:xfrm>
            <a:prstGeom prst="roundRect">
              <a:avLst>
                <a:gd name="adj" fmla="val 15154"/>
              </a:avLst>
            </a:prstGeom>
            <a:solidFill>
              <a:srgbClr val="EDE8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43634" y="5686667"/>
              <a:ext cx="6696576" cy="505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알레르기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알레르겐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관리</a:t>
              </a: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1875186" y="8608768"/>
            <a:ext cx="11198002" cy="3896917"/>
            <a:chOff x="668976" y="7609734"/>
            <a:chExt cx="8298657" cy="3896917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668976" y="7609734"/>
              <a:ext cx="8298657" cy="3896917"/>
            </a:xfrm>
            <a:prstGeom prst="roundRect">
              <a:avLst>
                <a:gd name="adj" fmla="val 15154"/>
              </a:avLst>
            </a:prstGeom>
            <a:solidFill>
              <a:srgbClr val="EDE8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18714" y="7886453"/>
              <a:ext cx="7455114" cy="334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알레르기는 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알레르겐을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조심해야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평소에 꾸준히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관리하고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예방하자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445097" y="8150722"/>
            <a:ext cx="6035040" cy="4608576"/>
            <a:chOff x="9637776" y="6454818"/>
            <a:chExt cx="6035040" cy="4608576"/>
          </a:xfrm>
        </p:grpSpPr>
        <p:sp>
          <p:nvSpPr>
            <p:cNvPr id="2" name="타원 1"/>
            <p:cNvSpPr/>
            <p:nvPr/>
          </p:nvSpPr>
          <p:spPr>
            <a:xfrm>
              <a:off x="9637776" y="6454818"/>
              <a:ext cx="6035040" cy="4608576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1" t="31826" r="42811" b="50309"/>
            <a:stretch/>
          </p:blipFill>
          <p:spPr>
            <a:xfrm>
              <a:off x="11155679" y="7278624"/>
              <a:ext cx="3240575" cy="2934378"/>
            </a:xfrm>
            <a:prstGeom prst="rect">
              <a:avLst/>
            </a:prstGeom>
          </p:spPr>
        </p:pic>
        <p:sp>
          <p:nvSpPr>
            <p:cNvPr id="3" name="타원 2"/>
            <p:cNvSpPr/>
            <p:nvPr/>
          </p:nvSpPr>
          <p:spPr>
            <a:xfrm>
              <a:off x="13789152" y="6912864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13719598" y="9712341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436157" y="868830"/>
            <a:ext cx="3230183" cy="1097280"/>
            <a:chOff x="1049209" y="3108960"/>
            <a:chExt cx="3230183" cy="1097280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5" name="그룹 24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3" name="오각형 32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갈매기형 수장 33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6" name="그룹 25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8" name="오각형 27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7" name="직사각형 26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3794979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꺾인 연결선 80"/>
          <p:cNvCxnSpPr>
            <a:endCxn id="54" idx="1"/>
          </p:cNvCxnSpPr>
          <p:nvPr/>
        </p:nvCxnSpPr>
        <p:spPr>
          <a:xfrm flipV="1">
            <a:off x="6875895" y="3059612"/>
            <a:ext cx="4697273" cy="621520"/>
          </a:xfrm>
          <a:prstGeom prst="bentConnector3">
            <a:avLst>
              <a:gd name="adj1" fmla="val 165"/>
            </a:avLst>
          </a:prstGeom>
          <a:noFill/>
          <a:ln w="76200" cap="flat">
            <a:solidFill>
              <a:srgbClr val="EF897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3" name="꺾인 연결선 82"/>
          <p:cNvCxnSpPr>
            <a:stCxn id="54" idx="3"/>
          </p:cNvCxnSpPr>
          <p:nvPr/>
        </p:nvCxnSpPr>
        <p:spPr>
          <a:xfrm>
            <a:off x="18416398" y="3059612"/>
            <a:ext cx="1113712" cy="2164704"/>
          </a:xfrm>
          <a:prstGeom prst="bentConnector2">
            <a:avLst/>
          </a:prstGeom>
          <a:noFill/>
          <a:ln w="76200" cap="flat">
            <a:solidFill>
              <a:srgbClr val="EF897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꺾인 연결선 87"/>
          <p:cNvCxnSpPr/>
          <p:nvPr/>
        </p:nvCxnSpPr>
        <p:spPr>
          <a:xfrm rot="5400000">
            <a:off x="18433469" y="8702099"/>
            <a:ext cx="3532806" cy="1850402"/>
          </a:xfrm>
          <a:prstGeom prst="bentConnector3">
            <a:avLst>
              <a:gd name="adj1" fmla="val 100213"/>
            </a:avLst>
          </a:prstGeom>
          <a:noFill/>
          <a:ln w="76200" cap="flat">
            <a:solidFill>
              <a:srgbClr val="EF897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1" name="그룹 50"/>
          <p:cNvGrpSpPr/>
          <p:nvPr/>
        </p:nvGrpSpPr>
        <p:grpSpPr>
          <a:xfrm>
            <a:off x="11573168" y="2538414"/>
            <a:ext cx="6843230" cy="1042395"/>
            <a:chOff x="5522259" y="5773271"/>
            <a:chExt cx="2507832" cy="827575"/>
          </a:xfrm>
        </p:grpSpPr>
        <p:sp>
          <p:nvSpPr>
            <p:cNvPr id="54" name="모서리가 둥근 직사각형 53"/>
            <p:cNvSpPr/>
            <p:nvPr/>
          </p:nvSpPr>
          <p:spPr>
            <a:xfrm>
              <a:off x="5522259" y="5773271"/>
              <a:ext cx="2507832" cy="827575"/>
            </a:xfrm>
            <a:prstGeom prst="roundRect">
              <a:avLst>
                <a:gd name="adj" fmla="val 50000"/>
              </a:avLst>
            </a:prstGeom>
            <a:solidFill>
              <a:srgbClr val="EF897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138703" y="5852919"/>
              <a:ext cx="1301204" cy="675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예방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12496918" y="5224316"/>
            <a:ext cx="9871775" cy="2636581"/>
            <a:chOff x="1464519" y="5224695"/>
            <a:chExt cx="7235949" cy="1426370"/>
          </a:xfrm>
        </p:grpSpPr>
        <p:sp>
          <p:nvSpPr>
            <p:cNvPr id="57" name="모서리가 둥근 직사각형 56"/>
            <p:cNvSpPr/>
            <p:nvPr/>
          </p:nvSpPr>
          <p:spPr>
            <a:xfrm>
              <a:off x="1464519" y="5224695"/>
              <a:ext cx="7235949" cy="1426370"/>
            </a:xfrm>
            <a:prstGeom prst="roundRect">
              <a:avLst>
                <a:gd name="adj" fmla="val 15154"/>
              </a:avLst>
            </a:prstGeom>
            <a:solidFill>
              <a:srgbClr val="FDEAE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743634" y="5686666"/>
              <a:ext cx="6696576" cy="505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방역 수칙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면역력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7656284" y="8653579"/>
            <a:ext cx="11198002" cy="3896917"/>
            <a:chOff x="668976" y="7609734"/>
            <a:chExt cx="8298657" cy="3896917"/>
          </a:xfrm>
        </p:grpSpPr>
        <p:sp>
          <p:nvSpPr>
            <p:cNvPr id="72" name="모서리가 둥근 직사각형 71"/>
            <p:cNvSpPr/>
            <p:nvPr/>
          </p:nvSpPr>
          <p:spPr>
            <a:xfrm>
              <a:off x="668976" y="7609734"/>
              <a:ext cx="8298657" cy="3896917"/>
            </a:xfrm>
            <a:prstGeom prst="roundRect">
              <a:avLst>
                <a:gd name="adj" fmla="val 15154"/>
              </a:avLst>
            </a:prstGeom>
            <a:solidFill>
              <a:srgbClr val="FDEAE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018714" y="7886453"/>
              <a:ext cx="7455114" cy="334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감염병은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방역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수칙과 면역력이라는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방패만 있으면 충분히 이겨낼 수 있다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737705" y="3582013"/>
            <a:ext cx="6035040" cy="4608576"/>
            <a:chOff x="9637776" y="6454818"/>
            <a:chExt cx="6035040" cy="4608576"/>
          </a:xfrm>
        </p:grpSpPr>
        <p:sp>
          <p:nvSpPr>
            <p:cNvPr id="2" name="타원 1"/>
            <p:cNvSpPr/>
            <p:nvPr/>
          </p:nvSpPr>
          <p:spPr>
            <a:xfrm>
              <a:off x="9637776" y="6454818"/>
              <a:ext cx="6035040" cy="4608576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1" t="31826" r="42811" b="50309"/>
            <a:stretch/>
          </p:blipFill>
          <p:spPr>
            <a:xfrm>
              <a:off x="11155679" y="7278624"/>
              <a:ext cx="3240575" cy="2934378"/>
            </a:xfrm>
            <a:prstGeom prst="rect">
              <a:avLst/>
            </a:prstGeom>
          </p:spPr>
        </p:pic>
        <p:sp>
          <p:nvSpPr>
            <p:cNvPr id="3" name="타원 2"/>
            <p:cNvSpPr/>
            <p:nvPr/>
          </p:nvSpPr>
          <p:spPr>
            <a:xfrm>
              <a:off x="13789152" y="6912864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13719598" y="9712341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6436157" y="868830"/>
            <a:ext cx="3230183" cy="1097280"/>
            <a:chOff x="1049209" y="3108960"/>
            <a:chExt cx="3230183" cy="1097280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4" name="그룹 23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1" name="오각형 30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7" name="오각형 26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8" name="갈매기형 수장 27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6" name="직사각형 25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307661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442339" y="5193707"/>
            <a:ext cx="21499323" cy="6118947"/>
            <a:chOff x="1177797" y="5376587"/>
            <a:chExt cx="21499323" cy="6118947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5" r="58509" b="73737"/>
            <a:stretch/>
          </p:blipFill>
          <p:spPr>
            <a:xfrm>
              <a:off x="1253825" y="7709290"/>
              <a:ext cx="9829673" cy="3750161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1177797" y="5376587"/>
              <a:ext cx="9981729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야식과 스마트폰에 지쳐 피곤하게 등교하는 들이</a:t>
              </a:r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12586573" y="6613442"/>
              <a:ext cx="10090547" cy="4882092"/>
              <a:chOff x="12586573" y="4499652"/>
              <a:chExt cx="10090547" cy="4882092"/>
            </a:xfrm>
          </p:grpSpPr>
          <p:sp>
            <p:nvSpPr>
              <p:cNvPr id="4" name="모서리가 둥근 직사각형 3"/>
              <p:cNvSpPr/>
              <p:nvPr/>
            </p:nvSpPr>
            <p:spPr>
              <a:xfrm>
                <a:off x="12586573" y="4966584"/>
                <a:ext cx="10090547" cy="4415160"/>
              </a:xfrm>
              <a:prstGeom prst="roundRect">
                <a:avLst/>
              </a:prstGeom>
              <a:solidFill>
                <a:srgbClr val="EFF5F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grpSp>
            <p:nvGrpSpPr>
              <p:cNvPr id="32" name="그룹 31"/>
              <p:cNvGrpSpPr/>
              <p:nvPr/>
            </p:nvGrpSpPr>
            <p:grpSpPr>
              <a:xfrm>
                <a:off x="14505143" y="4499652"/>
                <a:ext cx="6253407" cy="1097280"/>
                <a:chOff x="149709" y="3108960"/>
                <a:chExt cx="6253407" cy="1097280"/>
              </a:xfrm>
            </p:grpSpPr>
            <p:sp>
              <p:nvSpPr>
                <p:cNvPr id="33" name="모서리가 둥근 직사각형 32"/>
                <p:cNvSpPr/>
                <p:nvPr/>
              </p:nvSpPr>
              <p:spPr>
                <a:xfrm>
                  <a:off x="149709" y="3108960"/>
                  <a:ext cx="6253407" cy="1097280"/>
                </a:xfrm>
                <a:prstGeom prst="roundRect">
                  <a:avLst>
                    <a:gd name="adj" fmla="val 38334"/>
                  </a:avLst>
                </a:prstGeom>
                <a:solidFill>
                  <a:srgbClr val="22A097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53287" y="3232356"/>
                  <a:ext cx="5046254" cy="850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5400" b="1" i="0" u="none" strike="noStrike" cap="none" spc="0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올바른 생활 습관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sp>
            <p:nvSpPr>
              <p:cNvPr id="7" name="직사각형 6"/>
              <p:cNvSpPr/>
              <p:nvPr/>
            </p:nvSpPr>
            <p:spPr>
              <a:xfrm>
                <a:off x="13152266" y="6461499"/>
                <a:ext cx="8959160" cy="20036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7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시 이후에는 음식을 섭취하지 않는다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8" name="오른쪽 화살표 7"/>
          <p:cNvSpPr/>
          <p:nvPr/>
        </p:nvSpPr>
        <p:spPr>
          <a:xfrm>
            <a:off x="11260789" y="8832611"/>
            <a:ext cx="1148492" cy="568879"/>
          </a:xfrm>
          <a:prstGeom prst="rightArrow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1" name="그룹 20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6" name="오각형 25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갈매기형 수장 28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4" name="오각형 23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갈매기형 수장 24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6487956" y="571777"/>
            <a:ext cx="1567633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아래 그림을 보고 건강한 어른으로 성장하기 위한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올바른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생활 습관을 적고 실천해 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4455884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442339" y="5193707"/>
            <a:ext cx="998172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과자와 초콜릿을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먹으며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등교하는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샘이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851115" y="6430562"/>
            <a:ext cx="10090547" cy="4882092"/>
            <a:chOff x="12586573" y="4499652"/>
            <a:chExt cx="10090547" cy="4882092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2586573" y="4966584"/>
              <a:ext cx="10090547" cy="4415160"/>
            </a:xfrm>
            <a:prstGeom prst="roundRect">
              <a:avLst/>
            </a:prstGeom>
            <a:solidFill>
              <a:srgbClr val="EFF5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14505143" y="4499652"/>
              <a:ext cx="6253407" cy="1097280"/>
              <a:chOff x="149709" y="3108960"/>
              <a:chExt cx="6253407" cy="1097280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149709" y="3108960"/>
                <a:ext cx="6253407" cy="1097280"/>
              </a:xfrm>
              <a:prstGeom prst="roundRect">
                <a:avLst>
                  <a:gd name="adj" fmla="val 38334"/>
                </a:avLst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53287" y="3232356"/>
                <a:ext cx="504625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올바른 생활 습관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13152266" y="6461499"/>
              <a:ext cx="9150584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영양소가 골고루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 아침밥을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먹는다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</p:grpSp>
      <p:sp>
        <p:nvSpPr>
          <p:cNvPr id="8" name="오른쪽 화살표 7"/>
          <p:cNvSpPr/>
          <p:nvPr/>
        </p:nvSpPr>
        <p:spPr>
          <a:xfrm>
            <a:off x="11260789" y="8832611"/>
            <a:ext cx="1148492" cy="568879"/>
          </a:xfrm>
          <a:prstGeom prst="rightArrow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1" r="58509" b="50883"/>
          <a:stretch/>
        </p:blipFill>
        <p:spPr>
          <a:xfrm>
            <a:off x="1442339" y="7407278"/>
            <a:ext cx="9829673" cy="3656962"/>
          </a:xfrm>
          <a:prstGeom prst="rect">
            <a:avLst/>
          </a:prstGeom>
        </p:spPr>
      </p:pic>
      <p:grpSp>
        <p:nvGrpSpPr>
          <p:cNvPr id="31" name="그룹 30"/>
          <p:cNvGrpSpPr/>
          <p:nvPr/>
        </p:nvGrpSpPr>
        <p:grpSpPr>
          <a:xfrm>
            <a:off x="6389130" y="902479"/>
            <a:ext cx="3230183" cy="1097280"/>
            <a:chOff x="1049209" y="3108960"/>
            <a:chExt cx="3230183" cy="1097280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38" name="그룹 37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3" name="오각형 42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갈매기형 수장 43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41" name="오각형 40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2" name="갈매기형 수장 41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0" name="직사각형 39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768724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442339" y="5193707"/>
            <a:ext cx="998172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구부정하게 스마트폰을 봐 두통과 목 뒤가 아픈 들이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851115" y="6430562"/>
            <a:ext cx="10090547" cy="4882092"/>
            <a:chOff x="12586573" y="4499652"/>
            <a:chExt cx="10090547" cy="4882092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2586573" y="4966584"/>
              <a:ext cx="10090547" cy="4415160"/>
            </a:xfrm>
            <a:prstGeom prst="roundRect">
              <a:avLst/>
            </a:prstGeom>
            <a:solidFill>
              <a:srgbClr val="EFF5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14505143" y="4499652"/>
              <a:ext cx="6253407" cy="1097280"/>
              <a:chOff x="149709" y="3108960"/>
              <a:chExt cx="6253407" cy="1097280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149709" y="3108960"/>
                <a:ext cx="6253407" cy="1097280"/>
              </a:xfrm>
              <a:prstGeom prst="roundRect">
                <a:avLst>
                  <a:gd name="adj" fmla="val 38334"/>
                </a:avLst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53287" y="3232356"/>
                <a:ext cx="504625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올바른 생활 습관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13152266" y="5970169"/>
              <a:ext cx="9150584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스마트폰을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볼 때 눈높이에 맞추어 고개가 숙여지지 않게 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</p:grpSp>
      <p:sp>
        <p:nvSpPr>
          <p:cNvPr id="8" name="오른쪽 화살표 7"/>
          <p:cNvSpPr/>
          <p:nvPr/>
        </p:nvSpPr>
        <p:spPr>
          <a:xfrm>
            <a:off x="11260789" y="8832611"/>
            <a:ext cx="1148492" cy="568879"/>
          </a:xfrm>
          <a:prstGeom prst="rightArrow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0" r="58509" b="26014"/>
          <a:stretch/>
        </p:blipFill>
        <p:spPr>
          <a:xfrm>
            <a:off x="1348633" y="7488325"/>
            <a:ext cx="9829673" cy="3592200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1" name="그룹 20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6" name="오각형 25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갈매기형 수장 28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4" name="오각형 23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갈매기형 수장 24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6389130" y="902479"/>
            <a:ext cx="3230183" cy="1097280"/>
            <a:chOff x="1049209" y="3108960"/>
            <a:chExt cx="3230183" cy="1097280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544068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442339" y="5230283"/>
            <a:ext cx="998172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감기약 먹고 등교해 마스크 없이 대화하는 샘이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851115" y="6467138"/>
            <a:ext cx="10090547" cy="4882092"/>
            <a:chOff x="12586573" y="4499652"/>
            <a:chExt cx="10090547" cy="4882092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2586573" y="4966584"/>
              <a:ext cx="10090547" cy="4415160"/>
            </a:xfrm>
            <a:prstGeom prst="roundRect">
              <a:avLst/>
            </a:prstGeom>
            <a:solidFill>
              <a:srgbClr val="EFF5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14505143" y="4499652"/>
              <a:ext cx="6253407" cy="1097280"/>
              <a:chOff x="149709" y="3108960"/>
              <a:chExt cx="6253407" cy="1097280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149709" y="3108960"/>
                <a:ext cx="6253407" cy="1097280"/>
              </a:xfrm>
              <a:prstGeom prst="roundRect">
                <a:avLst>
                  <a:gd name="adj" fmla="val 38334"/>
                </a:avLst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53287" y="3232356"/>
                <a:ext cx="504625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올바른 생활 습관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13152266" y="6468767"/>
              <a:ext cx="9150584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호흡기 증상이 있으면 마스크를 착용한다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4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8" name="오른쪽 화살표 7"/>
          <p:cNvSpPr/>
          <p:nvPr/>
        </p:nvSpPr>
        <p:spPr>
          <a:xfrm>
            <a:off x="11260789" y="8869187"/>
            <a:ext cx="1148492" cy="568879"/>
          </a:xfrm>
          <a:prstGeom prst="rightArrow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7" r="58509" b="1597"/>
          <a:stretch/>
        </p:blipFill>
        <p:spPr>
          <a:xfrm>
            <a:off x="1279433" y="7524901"/>
            <a:ext cx="9829673" cy="3592200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17" name="그룹 16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3" name="오각형 22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갈매기형 수장 23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1" name="오각형 20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갈매기형 수장 21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9" name="직사각형 18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6389130" y="902479"/>
            <a:ext cx="3230183" cy="1097280"/>
            <a:chOff x="1049209" y="3108960"/>
            <a:chExt cx="3230183" cy="1097280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595230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표 17"/>
          <p:cNvGraphicFramePr>
            <a:graphicFrameLocks noGrp="1"/>
          </p:cNvGraphicFramePr>
          <p:nvPr>
            <p:extLst/>
          </p:nvPr>
        </p:nvGraphicFramePr>
        <p:xfrm>
          <a:off x="832233" y="4278863"/>
          <a:ext cx="22223709" cy="795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465">
                  <a:extLst>
                    <a:ext uri="{9D8B030D-6E8A-4147-A177-3AD203B41FA5}">
                      <a16:colId xmlns:a16="http://schemas.microsoft.com/office/drawing/2014/main" val="4010960312"/>
                    </a:ext>
                  </a:extLst>
                </a:gridCol>
                <a:gridCol w="3511244">
                  <a:extLst>
                    <a:ext uri="{9D8B030D-6E8A-4147-A177-3AD203B41FA5}">
                      <a16:colId xmlns:a16="http://schemas.microsoft.com/office/drawing/2014/main" val="3436518736"/>
                    </a:ext>
                  </a:extLst>
                </a:gridCol>
              </a:tblGrid>
              <a:tr h="924466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항목</a:t>
                      </a: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44497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규칙적인 운동과 신체 활동을 하고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85512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다양한 영양소가 포함된 음식으로 하루 세 번 정해진 시간에 </a:t>
                      </a:r>
                      <a:endParaRPr lang="en-US" altLang="ko-KR" sz="5400" b="1" i="0" u="none" strike="noStrike" cap="none" spc="0" baseline="0" dirty="0" smtClean="0">
                        <a:solidFill>
                          <a:schemeClr val="tx1"/>
                        </a:solidFill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  <a:sym typeface="Avenir Next Regular"/>
                      </a:endParaRPr>
                    </a:p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규칙적으로 식사하고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98425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척추 건강을 위해 평소 올바른 자세로 생활하고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68378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미세 먼지와 꽃가루가 많이 날리는 날에는 외출할 때 </a:t>
                      </a:r>
                      <a:r>
                        <a:rPr lang="ko-KR" altLang="en-US" sz="5400" b="1" i="0" u="none" strike="noStrike" cap="none" spc="0" baseline="0" dirty="0" err="1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보건용</a:t>
                      </a: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 </a:t>
                      </a:r>
                      <a:endParaRPr lang="en-US" altLang="ko-KR" sz="5400" b="1" i="0" u="none" strike="noStrike" cap="none" spc="0" baseline="0" dirty="0" smtClean="0">
                        <a:solidFill>
                          <a:schemeClr val="tx1"/>
                        </a:solidFill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  <a:sym typeface="Avenir Next Regular"/>
                      </a:endParaRPr>
                    </a:p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마스크를 착용하고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67571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평소 올바른 손 씻기와 기침 예절을 잘 실천하고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573344"/>
                  </a:ext>
                </a:extLst>
              </a:tr>
            </a:tbl>
          </a:graphicData>
        </a:graphic>
      </p:graphicFrame>
      <p:grpSp>
        <p:nvGrpSpPr>
          <p:cNvPr id="11" name="그룹 10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CF338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평가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17" name="그룹 16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3" name="오각형 22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갈매기형 수장 23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19" name="그룹 18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1" name="오각형 20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갈매기형 수장 21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6487956" y="600778"/>
            <a:ext cx="156763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예방과 관리 단원을 배운 뒤 내가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얼마나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변화했는지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평가해 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68826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모서리가 둥근 직사각형 25"/>
          <p:cNvSpPr/>
          <p:nvPr/>
        </p:nvSpPr>
        <p:spPr>
          <a:xfrm>
            <a:off x="7205472" y="3622193"/>
            <a:ext cx="16568928" cy="6595000"/>
          </a:xfrm>
          <a:prstGeom prst="roundRect">
            <a:avLst/>
          </a:prstGeom>
          <a:solidFill>
            <a:srgbClr val="FEF5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096333" y="533583"/>
            <a:ext cx="9573340" cy="1132145"/>
            <a:chOff x="8369204" y="421241"/>
            <a:chExt cx="9573340" cy="1132145"/>
          </a:xfrm>
        </p:grpSpPr>
        <p:sp>
          <p:nvSpPr>
            <p:cNvPr id="23" name="직사각형 22"/>
            <p:cNvSpPr/>
            <p:nvPr/>
          </p:nvSpPr>
          <p:spPr>
            <a:xfrm>
              <a:off x="9653095" y="647210"/>
              <a:ext cx="8289449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 생활 습관을 길러요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sp>
        <p:nvSpPr>
          <p:cNvPr id="3" name="모서리가 둥근 직사각형 2"/>
          <p:cNvSpPr/>
          <p:nvPr/>
        </p:nvSpPr>
        <p:spPr>
          <a:xfrm>
            <a:off x="1348525" y="3622193"/>
            <a:ext cx="5856947" cy="6595000"/>
          </a:xfrm>
          <a:prstGeom prst="roundRect">
            <a:avLst/>
          </a:prstGeom>
          <a:solidFill>
            <a:srgbClr val="FEF5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609919" y="3881939"/>
            <a:ext cx="15760035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중고생 가운데 주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 고강도 운동을 한 비율은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30%,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 하루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60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 이상 운동한 비율은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14.6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%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2021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청소년 건강행태 조사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였다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WHO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5~17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살의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소아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청소년에게 하루 최소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60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 이상 중간 강도 의 운동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일주일에 최소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 이상 격렬한 신체 활동을 권장한다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596990" y="11349023"/>
            <a:ext cx="5128327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나의 운동 시간은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7170326" y="11247025"/>
            <a:ext cx="17213674" cy="978729"/>
            <a:chOff x="7170326" y="11738811"/>
            <a:chExt cx="17213674" cy="978729"/>
          </a:xfrm>
        </p:grpSpPr>
        <p:sp>
          <p:nvSpPr>
            <p:cNvPr id="7" name="직사각형 6"/>
            <p:cNvSpPr/>
            <p:nvPr/>
          </p:nvSpPr>
          <p:spPr>
            <a:xfrm>
              <a:off x="7170326" y="11738811"/>
              <a:ext cx="17213674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48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적당하다</a:t>
              </a:r>
              <a:r>
                <a:rPr lang="en-US" altLang="ko-KR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48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많거나 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매우 많다</a:t>
              </a:r>
              <a:r>
                <a:rPr lang="en-US" altLang="ko-KR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48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부족하거나 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매우 부족하다</a:t>
              </a:r>
              <a:r>
                <a:rPr lang="en-US" altLang="ko-KR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058294" y="11820436"/>
              <a:ext cx="633187" cy="711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400" b="1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∨</a:t>
              </a:r>
              <a:endParaRPr kumimoji="0" lang="ko-KR" alt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/>
          <a:srcRect l="11734"/>
          <a:stretch/>
        </p:blipFill>
        <p:spPr>
          <a:xfrm>
            <a:off x="2281262" y="5009415"/>
            <a:ext cx="3749040" cy="382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19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모서리가 둥근 직사각형 25"/>
          <p:cNvSpPr/>
          <p:nvPr/>
        </p:nvSpPr>
        <p:spPr>
          <a:xfrm>
            <a:off x="7205472" y="3052884"/>
            <a:ext cx="16568928" cy="7560000"/>
          </a:xfrm>
          <a:prstGeom prst="roundRect">
            <a:avLst/>
          </a:prstGeom>
          <a:solidFill>
            <a:srgbClr val="FEF5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096333" y="533583"/>
            <a:ext cx="9573340" cy="1132145"/>
            <a:chOff x="8369204" y="421241"/>
            <a:chExt cx="9573340" cy="1132145"/>
          </a:xfrm>
        </p:grpSpPr>
        <p:sp>
          <p:nvSpPr>
            <p:cNvPr id="23" name="직사각형 22"/>
            <p:cNvSpPr/>
            <p:nvPr/>
          </p:nvSpPr>
          <p:spPr>
            <a:xfrm>
              <a:off x="9653095" y="647210"/>
              <a:ext cx="8289449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 생활 습관을 길러요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sp>
        <p:nvSpPr>
          <p:cNvPr id="3" name="모서리가 둥근 직사각형 2"/>
          <p:cNvSpPr/>
          <p:nvPr/>
        </p:nvSpPr>
        <p:spPr>
          <a:xfrm>
            <a:off x="1348525" y="3052884"/>
            <a:ext cx="5856947" cy="7560000"/>
          </a:xfrm>
          <a:prstGeom prst="roundRect">
            <a:avLst/>
          </a:prstGeom>
          <a:solidFill>
            <a:srgbClr val="FEF5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609919" y="3312630"/>
            <a:ext cx="15760035" cy="698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아침 식사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결식률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최근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 동안 아침 식사를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 이상 먹지 않음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은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39.0%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로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전인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2017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(31.5%)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비해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7.5%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포인트 늘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하루 한 번 이상 과일을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먹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는다는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비율은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17.2%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였다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채소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섭취율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하루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번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우유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섭취율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하루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번 이상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은 각각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8.3%, 18.0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%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로 직전 조사인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2019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년에 비해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2.6%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포인트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4.8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%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포인트씩 감소했다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179953" y="11349023"/>
            <a:ext cx="6429966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나는 건강한 식습관을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7768050" y="11247025"/>
            <a:ext cx="15601904" cy="923330"/>
            <a:chOff x="7768050" y="11738811"/>
            <a:chExt cx="17213674" cy="923330"/>
          </a:xfrm>
        </p:grpSpPr>
        <p:sp>
          <p:nvSpPr>
            <p:cNvPr id="7" name="직사각형 6"/>
            <p:cNvSpPr/>
            <p:nvPr/>
          </p:nvSpPr>
          <p:spPr>
            <a:xfrm>
              <a:off x="7768050" y="11738811"/>
              <a:ext cx="172136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갖고 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갖고 있지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않다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20450" y="11820436"/>
              <a:ext cx="633187" cy="711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400" b="1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∨</a:t>
              </a:r>
              <a:endParaRPr kumimoji="0" lang="ko-KR" alt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742" y="4934784"/>
            <a:ext cx="5212080" cy="37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0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91999" y="1957577"/>
            <a:ext cx="18498732" cy="2085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우리 반 친구들의 건강 생활 습관을 알아보고 나의 상태와 비교해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07" y="2169004"/>
            <a:ext cx="1140867" cy="649417"/>
          </a:xfrm>
          <a:prstGeom prst="rect">
            <a:avLst/>
          </a:prstGeom>
        </p:spPr>
      </p:pic>
      <p:sp>
        <p:nvSpPr>
          <p:cNvPr id="25" name="양쪽 모서리가 둥근 사각형 24"/>
          <p:cNvSpPr/>
          <p:nvPr/>
        </p:nvSpPr>
        <p:spPr>
          <a:xfrm>
            <a:off x="985707" y="4585765"/>
            <a:ext cx="22231270" cy="15536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9B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15459570" y="6120509"/>
            <a:ext cx="7747914" cy="978891"/>
          </a:xfrm>
          <a:prstGeom prst="rect">
            <a:avLst/>
          </a:prstGeom>
          <a:solidFill>
            <a:srgbClr val="E5F1F4"/>
          </a:solidFill>
          <a:ln>
            <a:solidFill>
              <a:srgbClr val="65B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15459558" y="7096244"/>
            <a:ext cx="7747914" cy="1937827"/>
          </a:xfrm>
          <a:prstGeom prst="rect">
            <a:avLst/>
          </a:prstGeom>
          <a:solidFill>
            <a:schemeClr val="bg1"/>
          </a:solidFill>
          <a:ln>
            <a:solidFill>
              <a:srgbClr val="65B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15459558" y="9049894"/>
            <a:ext cx="7747914" cy="2965774"/>
          </a:xfrm>
          <a:prstGeom prst="rect">
            <a:avLst/>
          </a:prstGeom>
          <a:solidFill>
            <a:schemeClr val="bg1"/>
          </a:solidFill>
          <a:ln>
            <a:solidFill>
              <a:srgbClr val="65BE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1" name="그룹 80"/>
          <p:cNvGrpSpPr/>
          <p:nvPr/>
        </p:nvGrpSpPr>
        <p:grpSpPr>
          <a:xfrm>
            <a:off x="4855735" y="4917807"/>
            <a:ext cx="15148188" cy="877988"/>
            <a:chOff x="2057400" y="2896906"/>
            <a:chExt cx="4962791" cy="311554"/>
          </a:xfrm>
        </p:grpSpPr>
        <p:grpSp>
          <p:nvGrpSpPr>
            <p:cNvPr id="82" name="그룹 81"/>
            <p:cNvGrpSpPr/>
            <p:nvPr/>
          </p:nvGrpSpPr>
          <p:grpSpPr>
            <a:xfrm>
              <a:off x="2057400" y="2899586"/>
              <a:ext cx="1074636" cy="307574"/>
              <a:chOff x="2057400" y="2857500"/>
              <a:chExt cx="1074636" cy="307574"/>
            </a:xfrm>
          </p:grpSpPr>
          <p:sp>
            <p:nvSpPr>
              <p:cNvPr id="89" name="모서리가 둥근 직사각형 88"/>
              <p:cNvSpPr/>
              <p:nvPr/>
            </p:nvSpPr>
            <p:spPr>
              <a:xfrm>
                <a:off x="2057400" y="2857500"/>
                <a:ext cx="584947" cy="2958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645099" y="2866918"/>
                <a:ext cx="486937" cy="298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학년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3" name="그룹 82"/>
            <p:cNvGrpSpPr/>
            <p:nvPr/>
          </p:nvGrpSpPr>
          <p:grpSpPr>
            <a:xfrm>
              <a:off x="3304239" y="2896906"/>
              <a:ext cx="891083" cy="307574"/>
              <a:chOff x="2057400" y="2857500"/>
              <a:chExt cx="891083" cy="307574"/>
            </a:xfrm>
          </p:grpSpPr>
          <p:sp>
            <p:nvSpPr>
              <p:cNvPr id="87" name="모서리가 둥근 직사각형 86"/>
              <p:cNvSpPr/>
              <p:nvPr/>
            </p:nvSpPr>
            <p:spPr>
              <a:xfrm>
                <a:off x="2057400" y="2857500"/>
                <a:ext cx="584947" cy="2958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674765" y="2866918"/>
                <a:ext cx="273718" cy="298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반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4" name="그룹 83"/>
            <p:cNvGrpSpPr/>
            <p:nvPr/>
          </p:nvGrpSpPr>
          <p:grpSpPr>
            <a:xfrm>
              <a:off x="4397188" y="2900886"/>
              <a:ext cx="2623003" cy="307574"/>
              <a:chOff x="2057400" y="2857500"/>
              <a:chExt cx="2623003" cy="307574"/>
            </a:xfrm>
          </p:grpSpPr>
          <p:sp>
            <p:nvSpPr>
              <p:cNvPr id="85" name="모서리가 둥근 직사각형 84"/>
              <p:cNvSpPr/>
              <p:nvPr/>
            </p:nvSpPr>
            <p:spPr>
              <a:xfrm>
                <a:off x="2057400" y="2857500"/>
                <a:ext cx="584947" cy="2958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2723516" y="2866918"/>
                <a:ext cx="1956887" cy="298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명의 건강 생활 습관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00" name="직사각형 99"/>
          <p:cNvSpPr/>
          <p:nvPr/>
        </p:nvSpPr>
        <p:spPr>
          <a:xfrm>
            <a:off x="15968265" y="6263021"/>
            <a:ext cx="6806672" cy="840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나는 어디에 속하나요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0965" y="4901776"/>
            <a:ext cx="522580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6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9305101" y="4882391"/>
            <a:ext cx="522580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1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2419080" y="4874130"/>
            <a:ext cx="942566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20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969264" y="6120509"/>
            <a:ext cx="14621053" cy="5881955"/>
            <a:chOff x="1758149" y="5882313"/>
            <a:chExt cx="13631000" cy="5881955"/>
          </a:xfrm>
        </p:grpSpPr>
        <p:sp>
          <p:nvSpPr>
            <p:cNvPr id="29" name="직사각형 28"/>
            <p:cNvSpPr/>
            <p:nvPr/>
          </p:nvSpPr>
          <p:spPr>
            <a:xfrm>
              <a:off x="1773485" y="5882313"/>
              <a:ext cx="13484920" cy="978891"/>
            </a:xfrm>
            <a:prstGeom prst="rect">
              <a:avLst/>
            </a:prstGeom>
            <a:solidFill>
              <a:srgbClr val="E5F1F4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773482" y="6859709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1773479" y="7838600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5144711" y="6865509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5144708" y="7844400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8515940" y="6865509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8515937" y="7844400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1887170" y="6858759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1887167" y="7837650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1773485" y="8823292"/>
              <a:ext cx="13484920" cy="978891"/>
            </a:xfrm>
            <a:prstGeom prst="rect">
              <a:avLst/>
            </a:prstGeom>
            <a:solidFill>
              <a:srgbClr val="E5F1F4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773482" y="9800685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773479" y="10779576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5144711" y="9806486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5144708" y="10785377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515940" y="9806486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8515937" y="10785377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11887170" y="9799735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11887167" y="10778626"/>
              <a:ext cx="3371229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4267828" y="5989081"/>
              <a:ext cx="8496237" cy="8402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하루에 몇 시간 잠을 자나요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758149" y="6923539"/>
              <a:ext cx="3401893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5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 미만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549339" y="7914779"/>
              <a:ext cx="835486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877180" y="6950726"/>
              <a:ext cx="1906292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6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920559" y="7918008"/>
              <a:ext cx="835486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912583" y="6948712"/>
              <a:ext cx="2577950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7-8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333043" y="7915994"/>
              <a:ext cx="835486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1913080" y="6950726"/>
              <a:ext cx="3401893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9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 이상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3704266" y="7918008"/>
              <a:ext cx="835486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3732426" y="8892621"/>
              <a:ext cx="9567043" cy="8402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아침밥은 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주일에 몇 번 먹나요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083564" y="9891477"/>
              <a:ext cx="2751074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 이하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549339" y="10856863"/>
              <a:ext cx="835486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866757" y="9894707"/>
              <a:ext cx="1927131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2-3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920559" y="10860093"/>
              <a:ext cx="835486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237986" y="9892693"/>
              <a:ext cx="1927131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4-5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333044" y="10858079"/>
              <a:ext cx="835486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1756423" y="9894707"/>
              <a:ext cx="3632726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매일 먹는다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3704267" y="10860093"/>
              <a:ext cx="835486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999714" y="7864269"/>
              <a:ext cx="52258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329612" y="7844885"/>
              <a:ext cx="52258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9734489" y="7836625"/>
              <a:ext cx="52258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8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3090011" y="7858787"/>
              <a:ext cx="52258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972682" y="10832855"/>
              <a:ext cx="52258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302579" y="10813470"/>
              <a:ext cx="52258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649663" y="10805210"/>
              <a:ext cx="52258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3005185" y="10827372"/>
              <a:ext cx="52258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9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17984588" y="7583630"/>
            <a:ext cx="2697854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7~8</a:t>
            </a: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시간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8401057" y="10132903"/>
            <a:ext cx="2047035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2~3</a:t>
            </a:r>
            <a:r>
              <a:rPr kumimoji="0" lang="ko-KR" altLang="en-US" sz="5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회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146" name="그룹 145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47" name="그림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48" name="직사각형 147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49" name="직선 연결선 14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0" name="부모님께 감사 편지 쓰기"/>
          <p:cNvSpPr txBox="1"/>
          <p:nvPr/>
        </p:nvSpPr>
        <p:spPr>
          <a:xfrm>
            <a:off x="4581101" y="685171"/>
            <a:ext cx="761699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건강 생활 습관 알아보기</a:t>
            </a:r>
          </a:p>
        </p:txBody>
      </p:sp>
      <p:pic>
        <p:nvPicPr>
          <p:cNvPr id="151" name="그림 1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915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91999" y="1957577"/>
            <a:ext cx="18498732" cy="2085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우리 반 친구들의 건강 생활 습관을 알아보고 나의 상태와 비교해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07" y="2169004"/>
            <a:ext cx="1140867" cy="649417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985708" y="4821343"/>
            <a:ext cx="22221776" cy="7050521"/>
            <a:chOff x="985708" y="5333597"/>
            <a:chExt cx="22221776" cy="7050521"/>
          </a:xfrm>
        </p:grpSpPr>
        <p:sp>
          <p:nvSpPr>
            <p:cNvPr id="30" name="직사각형 29"/>
            <p:cNvSpPr/>
            <p:nvPr/>
          </p:nvSpPr>
          <p:spPr>
            <a:xfrm>
              <a:off x="15459570" y="5333597"/>
              <a:ext cx="7747914" cy="978891"/>
            </a:xfrm>
            <a:prstGeom prst="rect">
              <a:avLst/>
            </a:prstGeom>
            <a:solidFill>
              <a:srgbClr val="E5F1F4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15459558" y="6309332"/>
              <a:ext cx="7747914" cy="19378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15459558" y="8262982"/>
              <a:ext cx="7747914" cy="41211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15968265" y="5476109"/>
              <a:ext cx="6806672" cy="8402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어디에 속하나요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985714" y="5333597"/>
              <a:ext cx="14464364" cy="978891"/>
            </a:xfrm>
            <a:prstGeom prst="rect">
              <a:avLst/>
            </a:prstGeom>
            <a:solidFill>
              <a:srgbClr val="E5F1F4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985711" y="6310993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985708" y="7289884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4601801" y="6316793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4601798" y="7295684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8217891" y="6316793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8217888" y="7295684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1833982" y="6310043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1833979" y="7288934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985714" y="8274576"/>
              <a:ext cx="14464364" cy="2151760"/>
            </a:xfrm>
            <a:prstGeom prst="rect">
              <a:avLst/>
            </a:prstGeom>
            <a:solidFill>
              <a:srgbClr val="E5F1F4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985711" y="10420535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985708" y="11399426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4601801" y="10426336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4601798" y="11405227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7891" y="10426336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8217888" y="11405227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11833982" y="10419585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11833979" y="11398476"/>
              <a:ext cx="3616090" cy="9788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5B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3969780" y="5440365"/>
              <a:ext cx="8496238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식사는 하루에 몇 번 하나요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166019" y="6374823"/>
              <a:ext cx="1255474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번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890553" y="7366063"/>
              <a:ext cx="896170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82110" y="6402010"/>
              <a:ext cx="1255474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번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506633" y="7369292"/>
              <a:ext cx="896170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398203" y="6399996"/>
              <a:ext cx="1255474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번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166975" y="7367278"/>
              <a:ext cx="896170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3058527" y="6402010"/>
              <a:ext cx="1255474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번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3783058" y="7369292"/>
              <a:ext cx="896170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3601891" y="8286810"/>
              <a:ext cx="9232014" cy="20036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운동은 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주일에 몇 번 하나요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 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분 이상 지속하는 운동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318315" y="10511327"/>
              <a:ext cx="2950892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 이하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890553" y="11476713"/>
              <a:ext cx="896170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376291" y="10514557"/>
              <a:ext cx="2067103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2-3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06633" y="11479943"/>
              <a:ext cx="896170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992381" y="10512543"/>
              <a:ext cx="2067103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4-5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166976" y="11477929"/>
              <a:ext cx="896170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2266493" y="10514557"/>
              <a:ext cx="2751074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6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 이상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3783060" y="11479943"/>
              <a:ext cx="896170" cy="84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319985" y="7315553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681748" y="7296169"/>
              <a:ext cx="942567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10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9543924" y="7287909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6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3124189" y="7310071"/>
              <a:ext cx="560536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290990" y="11452705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652752" y="11433320"/>
              <a:ext cx="942567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10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452937" y="11425060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3052179" y="11447222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8746816" y="6796718"/>
              <a:ext cx="117339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번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8401057" y="9898305"/>
              <a:ext cx="2047035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2~3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46" name="그룹 145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47" name="그림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48" name="직사각형 147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49" name="직선 연결선 14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0" name="부모님께 감사 편지 쓰기"/>
          <p:cNvSpPr txBox="1"/>
          <p:nvPr/>
        </p:nvSpPr>
        <p:spPr>
          <a:xfrm>
            <a:off x="4581101" y="685171"/>
            <a:ext cx="761699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건강 생활 습관 알아보기</a:t>
            </a:r>
          </a:p>
        </p:txBody>
      </p:sp>
      <p:pic>
        <p:nvPicPr>
          <p:cNvPr id="151" name="그림 1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36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816039" y="4115749"/>
            <a:ext cx="22751923" cy="9252779"/>
            <a:chOff x="2840611" y="4048844"/>
            <a:chExt cx="19685272" cy="8049795"/>
          </a:xfrm>
        </p:grpSpPr>
        <p:pic>
          <p:nvPicPr>
            <p:cNvPr id="160" name="그림 1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0611" y="4048844"/>
              <a:ext cx="19685272" cy="8049795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3552536" y="5163471"/>
              <a:ext cx="1367795" cy="1851684"/>
            </a:xfrm>
            <a:prstGeom prst="rect">
              <a:avLst/>
            </a:prstGeom>
            <a:solidFill>
              <a:srgbClr val="FEF5E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158" name="세상에서 나를 가장 사랑하고 정성껏 키워 주시는 부모님께 감사한 마음을 담아 편지를 써 보세요."/>
          <p:cNvSpPr txBox="1"/>
          <p:nvPr/>
        </p:nvSpPr>
        <p:spPr>
          <a:xfrm>
            <a:off x="2840611" y="1818568"/>
            <a:ext cx="18266725" cy="1998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건강한 친구를 소개합니다</a:t>
            </a:r>
            <a:r>
              <a:rPr lang="en-US" altLang="ko-KR" sz="5500" dirty="0"/>
              <a:t>! </a:t>
            </a:r>
            <a:r>
              <a:rPr lang="ko-KR" altLang="en-US" sz="5500" dirty="0"/>
              <a:t>우리 반 친구들 중 건강한 생활 습관을 잘 실천하는 친구를 인터뷰해 </a:t>
            </a:r>
            <a:r>
              <a:rPr lang="ko-KR" altLang="en-US" sz="5500" dirty="0" smtClean="0"/>
              <a:t>보세요</a:t>
            </a:r>
            <a:r>
              <a:rPr lang="en-US" altLang="ko-KR" sz="5500" dirty="0" smtClean="0"/>
              <a:t>.</a:t>
            </a:r>
            <a:endParaRPr sz="5500" dirty="0"/>
          </a:p>
        </p:txBody>
      </p:sp>
      <p:pic>
        <p:nvPicPr>
          <p:cNvPr id="159" name="그림 1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744" y="2057211"/>
            <a:ext cx="1140867" cy="649417"/>
          </a:xfrm>
          <a:prstGeom prst="rect">
            <a:avLst/>
          </a:prstGeom>
        </p:spPr>
      </p:pic>
      <p:sp>
        <p:nvSpPr>
          <p:cNvPr id="161" name="직사각형 160"/>
          <p:cNvSpPr/>
          <p:nvPr/>
        </p:nvSpPr>
        <p:spPr>
          <a:xfrm>
            <a:off x="2055113" y="5629640"/>
            <a:ext cx="20713447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저는 우리 반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들이를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소개하고 싶어요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들이는 항상 건강한 생활 습관을 잘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지키는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친구예요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첫째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들이는 아침마다 스트레칭을 하고 학교에 와요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몸이 개운해지고 하루를 기분 좋게 시작할 수 있다고 말했어요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둘째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들이는 매일 물을 많이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마시고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군것질 대신 과일을 자주 먹어요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덕분에 감기도 잘 안 걸리고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피부도 깨끗한 것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같아요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저도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건강한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생활 습관을 더 열심히 실천해 보려고 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6" name="그룹 145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47" name="그림 1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48" name="직사각형 147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49" name="직선 연결선 14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0" name="부모님께 감사 편지 쓰기"/>
          <p:cNvSpPr txBox="1"/>
          <p:nvPr/>
        </p:nvSpPr>
        <p:spPr>
          <a:xfrm>
            <a:off x="4581101" y="685171"/>
            <a:ext cx="761699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건강 생활 습관 알아보기</a:t>
            </a:r>
          </a:p>
        </p:txBody>
      </p:sp>
      <p:pic>
        <p:nvPicPr>
          <p:cNvPr id="151" name="그림 1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13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829204"/>
            <a:ext cx="18709364" cy="225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 smtClean="0"/>
              <a:t>다음 그림의 괄호 안에 건강 생활 습관 활동을 적고 </a:t>
            </a:r>
            <a:r>
              <a:rPr lang="en-US" altLang="ko-KR" sz="5500" dirty="0" smtClean="0"/>
              <a:t>1</a:t>
            </a:r>
            <a:r>
              <a:rPr lang="ko-KR" altLang="en-US" sz="5500" dirty="0" smtClean="0"/>
              <a:t>주일 동안 실천해 봅시다</a:t>
            </a:r>
            <a:r>
              <a:rPr lang="en-US" altLang="ko-KR" sz="5500" dirty="0" smtClean="0"/>
              <a:t>.</a:t>
            </a:r>
            <a:r>
              <a:rPr lang="ko-KR" altLang="en-US" sz="5500" dirty="0" smtClean="0"/>
              <a:t> </a:t>
            </a:r>
            <a:endParaRPr sz="5500" dirty="0"/>
          </a:p>
        </p:txBody>
      </p:sp>
      <p:pic>
        <p:nvPicPr>
          <p:cNvPr id="75" name="그림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61" y="2036478"/>
            <a:ext cx="1140867" cy="649417"/>
          </a:xfrm>
          <a:prstGeom prst="rect">
            <a:avLst/>
          </a:prstGeom>
        </p:spPr>
      </p:pic>
      <p:grpSp>
        <p:nvGrpSpPr>
          <p:cNvPr id="55" name="그룹 54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92" name="직사각형 91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14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93" name="직선 연결선 92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부모님께 감사 편지 쓰기"/>
          <p:cNvSpPr txBox="1"/>
          <p:nvPr/>
        </p:nvSpPr>
        <p:spPr>
          <a:xfrm>
            <a:off x="4581101" y="685171"/>
            <a:ext cx="1056136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슬기로운 건강 생활 실천 표 만들기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95" name="그림 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2828621" y="4990973"/>
            <a:ext cx="18726758" cy="6053657"/>
            <a:chOff x="3348510" y="4753229"/>
            <a:chExt cx="18726758" cy="6053657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 rotWithShape="1">
            <a:blip r:embed="rId6"/>
            <a:srcRect r="80077" b="76399"/>
            <a:stretch/>
          </p:blipFill>
          <p:spPr>
            <a:xfrm>
              <a:off x="3348510" y="4753229"/>
              <a:ext cx="2506237" cy="2313606"/>
            </a:xfrm>
            <a:prstGeom prst="rect">
              <a:avLst/>
            </a:prstGeom>
          </p:spPr>
        </p:pic>
        <p:sp>
          <p:nvSpPr>
            <p:cNvPr id="58" name="직사각형 57"/>
            <p:cNvSpPr/>
            <p:nvPr/>
          </p:nvSpPr>
          <p:spPr>
            <a:xfrm>
              <a:off x="11666268" y="5513419"/>
              <a:ext cx="10409000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음식을 줄이고 몸에 좋은 음식 먹기</a:t>
              </a: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6036152" y="9319853"/>
              <a:ext cx="6195106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하루에 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분 이상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18096403" y="9319853"/>
              <a:ext cx="3446865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운동하기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72" name="그림 71"/>
            <p:cNvPicPr>
              <a:picLocks noChangeAspect="1"/>
            </p:cNvPicPr>
            <p:nvPr/>
          </p:nvPicPr>
          <p:blipFill rotWithShape="1">
            <a:blip r:embed="rId6"/>
            <a:srcRect t="25810" r="80077" b="50589"/>
            <a:stretch/>
          </p:blipFill>
          <p:spPr>
            <a:xfrm>
              <a:off x="3364992" y="8493280"/>
              <a:ext cx="2506237" cy="2313606"/>
            </a:xfrm>
            <a:prstGeom prst="rect">
              <a:avLst/>
            </a:prstGeom>
          </p:spPr>
        </p:pic>
        <p:grpSp>
          <p:nvGrpSpPr>
            <p:cNvPr id="3" name="그룹 2"/>
            <p:cNvGrpSpPr/>
            <p:nvPr/>
          </p:nvGrpSpPr>
          <p:grpSpPr>
            <a:xfrm>
              <a:off x="6036152" y="5513419"/>
              <a:ext cx="5448711" cy="1009927"/>
              <a:chOff x="6036152" y="6204157"/>
              <a:chExt cx="5448711" cy="1009927"/>
            </a:xfrm>
          </p:grpSpPr>
          <p:sp>
            <p:nvSpPr>
              <p:cNvPr id="57" name="모서리가 둥근 직사각형 56"/>
              <p:cNvSpPr/>
              <p:nvPr/>
            </p:nvSpPr>
            <p:spPr>
              <a:xfrm>
                <a:off x="6036152" y="6204157"/>
                <a:ext cx="5448711" cy="1009927"/>
              </a:xfrm>
              <a:prstGeom prst="roundRect">
                <a:avLst>
                  <a:gd name="adj" fmla="val 47701"/>
                </a:avLst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40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985180" y="6283876"/>
                <a:ext cx="355065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기름지고 단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24" name="그룹 23"/>
            <p:cNvGrpSpPr/>
            <p:nvPr/>
          </p:nvGrpSpPr>
          <p:grpSpPr>
            <a:xfrm>
              <a:off x="11662854" y="9235005"/>
              <a:ext cx="6219396" cy="1009927"/>
              <a:chOff x="6036152" y="6204157"/>
              <a:chExt cx="6219396" cy="1009927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6036152" y="6204157"/>
                <a:ext cx="6219396" cy="1009927"/>
              </a:xfrm>
              <a:prstGeom prst="roundRect">
                <a:avLst>
                  <a:gd name="adj" fmla="val 47701"/>
                </a:avLst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40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948133" y="6283876"/>
                <a:ext cx="439543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땀이 날 정도로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4265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829204"/>
            <a:ext cx="18709364" cy="225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 smtClean="0"/>
              <a:t>다음 그림의 괄호 안에 건강 생활 습관 활동을 적고 </a:t>
            </a:r>
            <a:r>
              <a:rPr lang="en-US" altLang="ko-KR" sz="5500" dirty="0" smtClean="0"/>
              <a:t>1</a:t>
            </a:r>
            <a:r>
              <a:rPr lang="ko-KR" altLang="en-US" sz="5500" dirty="0" smtClean="0"/>
              <a:t>주일 동안 실천해 봅시다</a:t>
            </a:r>
            <a:r>
              <a:rPr lang="en-US" altLang="ko-KR" sz="5500" dirty="0" smtClean="0"/>
              <a:t>.</a:t>
            </a:r>
            <a:r>
              <a:rPr lang="ko-KR" altLang="en-US" sz="5500" dirty="0" smtClean="0"/>
              <a:t> </a:t>
            </a:r>
            <a:endParaRPr sz="5500" dirty="0"/>
          </a:p>
        </p:txBody>
      </p:sp>
      <p:pic>
        <p:nvPicPr>
          <p:cNvPr id="75" name="그림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61" y="2036478"/>
            <a:ext cx="1140867" cy="649417"/>
          </a:xfrm>
          <a:prstGeom prst="rect">
            <a:avLst/>
          </a:prstGeom>
        </p:spPr>
      </p:pic>
      <p:grpSp>
        <p:nvGrpSpPr>
          <p:cNvPr id="55" name="그룹 54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92" name="직사각형 91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14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93" name="직선 연결선 92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부모님께 감사 편지 쓰기"/>
          <p:cNvSpPr txBox="1"/>
          <p:nvPr/>
        </p:nvSpPr>
        <p:spPr>
          <a:xfrm>
            <a:off x="4581101" y="685171"/>
            <a:ext cx="1056136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슬기로운 건강 생활 실천 표 만들기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95" name="그림 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1763674" y="4967508"/>
            <a:ext cx="20856652" cy="6077122"/>
            <a:chOff x="2504713" y="4967508"/>
            <a:chExt cx="20856652" cy="6077122"/>
          </a:xfrm>
        </p:grpSpPr>
        <p:sp>
          <p:nvSpPr>
            <p:cNvPr id="59" name="직사각형 58"/>
            <p:cNvSpPr/>
            <p:nvPr/>
          </p:nvSpPr>
          <p:spPr>
            <a:xfrm>
              <a:off x="5516263" y="9557597"/>
              <a:ext cx="4493988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하루에 식사는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7983444" y="5448663"/>
              <a:ext cx="3422462" cy="1009927"/>
              <a:chOff x="6036153" y="6204157"/>
              <a:chExt cx="3422462" cy="1009927"/>
            </a:xfrm>
          </p:grpSpPr>
          <p:sp>
            <p:nvSpPr>
              <p:cNvPr id="57" name="모서리가 둥근 직사각형 56"/>
              <p:cNvSpPr/>
              <p:nvPr/>
            </p:nvSpPr>
            <p:spPr>
              <a:xfrm>
                <a:off x="6036153" y="6204157"/>
                <a:ext cx="3422462" cy="1009927"/>
              </a:xfrm>
              <a:prstGeom prst="roundRect">
                <a:avLst>
                  <a:gd name="adj" fmla="val 47701"/>
                </a:avLst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40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049276" y="6283876"/>
                <a:ext cx="1396216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8~9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6"/>
            <a:srcRect t="51620" r="80077" b="24779"/>
            <a:stretch/>
          </p:blipFill>
          <p:spPr>
            <a:xfrm>
              <a:off x="2814658" y="4967508"/>
              <a:ext cx="2520200" cy="2326496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>
              <a:off x="5477599" y="5595186"/>
              <a:ext cx="2467181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하루에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1637693" y="5527440"/>
              <a:ext cx="611995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 자고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자기 전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5516263" y="7035036"/>
              <a:ext cx="3136217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하지 않기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17362361" y="5510337"/>
              <a:ext cx="5914457" cy="1009927"/>
              <a:chOff x="6036152" y="6204157"/>
              <a:chExt cx="5914457" cy="1009927"/>
            </a:xfrm>
          </p:grpSpPr>
          <p:sp>
            <p:nvSpPr>
              <p:cNvPr id="37" name="모서리가 둥근 직사각형 36"/>
              <p:cNvSpPr/>
              <p:nvPr/>
            </p:nvSpPr>
            <p:spPr>
              <a:xfrm>
                <a:off x="6036152" y="6204157"/>
                <a:ext cx="5914457" cy="1009927"/>
              </a:xfrm>
              <a:prstGeom prst="roundRect">
                <a:avLst>
                  <a:gd name="adj" fmla="val 47701"/>
                </a:avLst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40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892644" y="6283876"/>
                <a:ext cx="420147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스마트폰 사용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6"/>
            <a:srcRect t="77661" r="80077" b="-1262"/>
            <a:stretch/>
          </p:blipFill>
          <p:spPr>
            <a:xfrm>
              <a:off x="2504713" y="8544621"/>
              <a:ext cx="2708160" cy="2500009"/>
            </a:xfrm>
            <a:prstGeom prst="rect">
              <a:avLst/>
            </a:prstGeom>
          </p:spPr>
        </p:pic>
        <p:grpSp>
          <p:nvGrpSpPr>
            <p:cNvPr id="50" name="그룹 49"/>
            <p:cNvGrpSpPr/>
            <p:nvPr/>
          </p:nvGrpSpPr>
          <p:grpSpPr>
            <a:xfrm>
              <a:off x="9926462" y="9457387"/>
              <a:ext cx="3422462" cy="1009927"/>
              <a:chOff x="6036153" y="6204157"/>
              <a:chExt cx="3422462" cy="1009927"/>
            </a:xfrm>
          </p:grpSpPr>
          <p:sp>
            <p:nvSpPr>
              <p:cNvPr id="51" name="모서리가 둥근 직사각형 50"/>
              <p:cNvSpPr/>
              <p:nvPr/>
            </p:nvSpPr>
            <p:spPr>
              <a:xfrm>
                <a:off x="6036153" y="6204157"/>
                <a:ext cx="3422462" cy="1009927"/>
              </a:xfrm>
              <a:prstGeom prst="roundRect">
                <a:avLst>
                  <a:gd name="adj" fmla="val 47701"/>
                </a:avLst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4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370678" y="6283876"/>
                <a:ext cx="75341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세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53" name="직사각형 52"/>
            <p:cNvSpPr/>
            <p:nvPr/>
          </p:nvSpPr>
          <p:spPr>
            <a:xfrm>
              <a:off x="13565406" y="9537106"/>
              <a:ext cx="855044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번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14796391" y="9464831"/>
              <a:ext cx="3422462" cy="1009927"/>
              <a:chOff x="6036153" y="6204157"/>
              <a:chExt cx="3422462" cy="1009927"/>
            </a:xfrm>
          </p:grpSpPr>
          <p:sp>
            <p:nvSpPr>
              <p:cNvPr id="60" name="모서리가 둥근 직사각형 59"/>
              <p:cNvSpPr/>
              <p:nvPr/>
            </p:nvSpPr>
            <p:spPr>
              <a:xfrm>
                <a:off x="6036153" y="6204157"/>
                <a:ext cx="3422462" cy="1009927"/>
              </a:xfrm>
              <a:prstGeom prst="roundRect">
                <a:avLst>
                  <a:gd name="adj" fmla="val 47701"/>
                </a:avLst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40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045268" y="6283876"/>
                <a:ext cx="14042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아침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63" name="직사각형 62"/>
            <p:cNvSpPr/>
            <p:nvPr/>
          </p:nvSpPr>
          <p:spPr>
            <a:xfrm>
              <a:off x="18435334" y="9544550"/>
              <a:ext cx="4926031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식사는 꼭 하기 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428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92" name="직사각형 91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14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93" name="직선 연결선 92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부모님께 감사 편지 쓰기"/>
          <p:cNvSpPr txBox="1"/>
          <p:nvPr/>
        </p:nvSpPr>
        <p:spPr>
          <a:xfrm>
            <a:off x="4581101" y="685171"/>
            <a:ext cx="11786659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나의 슬기로운 건강 생활 습관 </a:t>
            </a:r>
            <a:r>
              <a:rPr lang="ko-KR" altLang="en-US" sz="5500" dirty="0" err="1" smtClean="0">
                <a:solidFill>
                  <a:srgbClr val="59BAC8"/>
                </a:solidFill>
              </a:rPr>
              <a:t>실천표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95" name="그림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31" name="그룹 30"/>
          <p:cNvGrpSpPr/>
          <p:nvPr/>
        </p:nvGrpSpPr>
        <p:grpSpPr>
          <a:xfrm>
            <a:off x="1106155" y="3221156"/>
            <a:ext cx="3980736" cy="4185484"/>
            <a:chOff x="2273760" y="4062404"/>
            <a:chExt cx="3980736" cy="4185484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2273760" y="4104723"/>
              <a:ext cx="3980736" cy="4143165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E3D2E7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양쪽 모서리가 둥근 사각형 33"/>
            <p:cNvSpPr/>
            <p:nvPr/>
          </p:nvSpPr>
          <p:spPr>
            <a:xfrm>
              <a:off x="2273760" y="4062404"/>
              <a:ext cx="3980736" cy="1149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FE1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5" name="부모님께 감사 편지 쓰기"/>
            <p:cNvSpPr txBox="1"/>
            <p:nvPr/>
          </p:nvSpPr>
          <p:spPr>
            <a:xfrm>
              <a:off x="3218664" y="4104723"/>
              <a:ext cx="2090929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1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일차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  <p:sp>
          <p:nvSpPr>
            <p:cNvPr id="40" name="부모님께 감사 편지 쓰기"/>
            <p:cNvSpPr txBox="1"/>
            <p:nvPr/>
          </p:nvSpPr>
          <p:spPr>
            <a:xfrm>
              <a:off x="2557950" y="5360335"/>
              <a:ext cx="3412356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4800" u="sng" dirty="0">
                  <a:solidFill>
                    <a:schemeClr val="tx1"/>
                  </a:solidFill>
                </a:rPr>
                <a:t> </a:t>
              </a:r>
              <a:r>
                <a:rPr lang="en-US" altLang="ko-KR" sz="4800" u="sng" dirty="0" smtClean="0">
                  <a:solidFill>
                    <a:schemeClr val="tx1"/>
                  </a:solidFill>
                </a:rPr>
                <a:t>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월  </a:t>
              </a:r>
              <a:r>
                <a:rPr lang="ko-KR" altLang="en-US" sz="4800" u="sng" dirty="0" smtClean="0">
                  <a:solidFill>
                    <a:schemeClr val="tx1"/>
                  </a:solidFill>
                </a:rPr>
                <a:t> 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일</a:t>
              </a:r>
              <a:endParaRPr lang="ko-KR" alt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5448427" y="3221156"/>
            <a:ext cx="3980736" cy="4185484"/>
            <a:chOff x="2273760" y="4062404"/>
            <a:chExt cx="3980736" cy="4185484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2273760" y="4104723"/>
              <a:ext cx="3980736" cy="4143165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E3D2E7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양쪽 모서리가 둥근 사각형 42"/>
            <p:cNvSpPr/>
            <p:nvPr/>
          </p:nvSpPr>
          <p:spPr>
            <a:xfrm>
              <a:off x="2273760" y="4062404"/>
              <a:ext cx="3980736" cy="1149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9D6D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4" name="부모님께 감사 편지 쓰기"/>
            <p:cNvSpPr txBox="1"/>
            <p:nvPr/>
          </p:nvSpPr>
          <p:spPr>
            <a:xfrm>
              <a:off x="3218664" y="4104723"/>
              <a:ext cx="2090929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2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일차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  <p:sp>
          <p:nvSpPr>
            <p:cNvPr id="45" name="부모님께 감사 편지 쓰기"/>
            <p:cNvSpPr txBox="1"/>
            <p:nvPr/>
          </p:nvSpPr>
          <p:spPr>
            <a:xfrm>
              <a:off x="2557950" y="5360335"/>
              <a:ext cx="3412356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4800" u="sng" dirty="0">
                  <a:solidFill>
                    <a:schemeClr val="tx1"/>
                  </a:solidFill>
                </a:rPr>
                <a:t> </a:t>
              </a:r>
              <a:r>
                <a:rPr lang="en-US" altLang="ko-KR" sz="4800" u="sng" dirty="0" smtClean="0">
                  <a:solidFill>
                    <a:schemeClr val="tx1"/>
                  </a:solidFill>
                </a:rPr>
                <a:t>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월  </a:t>
              </a:r>
              <a:r>
                <a:rPr lang="ko-KR" altLang="en-US" sz="4800" u="sng" dirty="0" smtClean="0">
                  <a:solidFill>
                    <a:schemeClr val="tx1"/>
                  </a:solidFill>
                </a:rPr>
                <a:t> 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일</a:t>
              </a:r>
              <a:endParaRPr lang="ko-KR" alt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9790699" y="3204030"/>
            <a:ext cx="3980736" cy="4185484"/>
            <a:chOff x="2273760" y="4062404"/>
            <a:chExt cx="3980736" cy="4185484"/>
          </a:xfrm>
        </p:grpSpPr>
        <p:sp>
          <p:nvSpPr>
            <p:cNvPr id="47" name="모서리가 둥근 직사각형 46"/>
            <p:cNvSpPr/>
            <p:nvPr/>
          </p:nvSpPr>
          <p:spPr>
            <a:xfrm>
              <a:off x="2273760" y="4104723"/>
              <a:ext cx="3980736" cy="4143165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E3D2E7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2273760" y="4062404"/>
              <a:ext cx="3980736" cy="1149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9C17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9" name="부모님께 감사 편지 쓰기"/>
            <p:cNvSpPr txBox="1"/>
            <p:nvPr/>
          </p:nvSpPr>
          <p:spPr>
            <a:xfrm>
              <a:off x="3218664" y="4104723"/>
              <a:ext cx="2090929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3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일차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  <p:sp>
          <p:nvSpPr>
            <p:cNvPr id="56" name="부모님께 감사 편지 쓰기"/>
            <p:cNvSpPr txBox="1"/>
            <p:nvPr/>
          </p:nvSpPr>
          <p:spPr>
            <a:xfrm>
              <a:off x="2557950" y="5360335"/>
              <a:ext cx="3412356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4800" u="sng" dirty="0">
                  <a:solidFill>
                    <a:schemeClr val="tx1"/>
                  </a:solidFill>
                </a:rPr>
                <a:t> </a:t>
              </a:r>
              <a:r>
                <a:rPr lang="en-US" altLang="ko-KR" sz="4800" u="sng" dirty="0" smtClean="0">
                  <a:solidFill>
                    <a:schemeClr val="tx1"/>
                  </a:solidFill>
                </a:rPr>
                <a:t>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월  </a:t>
              </a:r>
              <a:r>
                <a:rPr lang="ko-KR" altLang="en-US" sz="4800" u="sng" dirty="0" smtClean="0">
                  <a:solidFill>
                    <a:schemeClr val="tx1"/>
                  </a:solidFill>
                </a:rPr>
                <a:t> 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일</a:t>
              </a:r>
              <a:endParaRPr lang="ko-KR" alt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14132971" y="3204030"/>
            <a:ext cx="3980736" cy="4185484"/>
            <a:chOff x="2273760" y="4062404"/>
            <a:chExt cx="3980736" cy="4185484"/>
          </a:xfrm>
        </p:grpSpPr>
        <p:sp>
          <p:nvSpPr>
            <p:cNvPr id="61" name="모서리가 둥근 직사각형 60"/>
            <p:cNvSpPr/>
            <p:nvPr/>
          </p:nvSpPr>
          <p:spPr>
            <a:xfrm>
              <a:off x="2273760" y="4104723"/>
              <a:ext cx="3980736" cy="4143165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E3D2E7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4" name="양쪽 모서리가 둥근 사각형 63"/>
            <p:cNvSpPr/>
            <p:nvPr/>
          </p:nvSpPr>
          <p:spPr>
            <a:xfrm>
              <a:off x="2273760" y="4062404"/>
              <a:ext cx="3980736" cy="1149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A2B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5" name="부모님께 감사 편지 쓰기"/>
            <p:cNvSpPr txBox="1"/>
            <p:nvPr/>
          </p:nvSpPr>
          <p:spPr>
            <a:xfrm>
              <a:off x="3218664" y="4104723"/>
              <a:ext cx="2090929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4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일차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  <p:sp>
          <p:nvSpPr>
            <p:cNvPr id="66" name="부모님께 감사 편지 쓰기"/>
            <p:cNvSpPr txBox="1"/>
            <p:nvPr/>
          </p:nvSpPr>
          <p:spPr>
            <a:xfrm>
              <a:off x="2557950" y="5360335"/>
              <a:ext cx="3412356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4800" u="sng" dirty="0">
                  <a:solidFill>
                    <a:schemeClr val="tx1"/>
                  </a:solidFill>
                </a:rPr>
                <a:t> </a:t>
              </a:r>
              <a:r>
                <a:rPr lang="en-US" altLang="ko-KR" sz="4800" u="sng" dirty="0" smtClean="0">
                  <a:solidFill>
                    <a:schemeClr val="tx1"/>
                  </a:solidFill>
                </a:rPr>
                <a:t>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월  </a:t>
              </a:r>
              <a:r>
                <a:rPr lang="ko-KR" altLang="en-US" sz="4800" u="sng" dirty="0" smtClean="0">
                  <a:solidFill>
                    <a:schemeClr val="tx1"/>
                  </a:solidFill>
                </a:rPr>
                <a:t> 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일</a:t>
              </a:r>
              <a:endParaRPr lang="ko-KR" alt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18475242" y="3204030"/>
            <a:ext cx="3980736" cy="4185484"/>
            <a:chOff x="2273760" y="4062404"/>
            <a:chExt cx="3980736" cy="4185484"/>
          </a:xfrm>
        </p:grpSpPr>
        <p:sp>
          <p:nvSpPr>
            <p:cNvPr id="68" name="모서리가 둥근 직사각형 67"/>
            <p:cNvSpPr/>
            <p:nvPr/>
          </p:nvSpPr>
          <p:spPr>
            <a:xfrm>
              <a:off x="2273760" y="4104723"/>
              <a:ext cx="3980736" cy="4143165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E3D2E7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9" name="양쪽 모서리가 둥근 사각형 68"/>
            <p:cNvSpPr/>
            <p:nvPr/>
          </p:nvSpPr>
          <p:spPr>
            <a:xfrm>
              <a:off x="2273760" y="4062404"/>
              <a:ext cx="3980736" cy="1149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EAD9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0" name="부모님께 감사 편지 쓰기"/>
            <p:cNvSpPr txBox="1"/>
            <p:nvPr/>
          </p:nvSpPr>
          <p:spPr>
            <a:xfrm>
              <a:off x="3218664" y="4104723"/>
              <a:ext cx="2090929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5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일차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  <p:sp>
          <p:nvSpPr>
            <p:cNvPr id="71" name="부모님께 감사 편지 쓰기"/>
            <p:cNvSpPr txBox="1"/>
            <p:nvPr/>
          </p:nvSpPr>
          <p:spPr>
            <a:xfrm>
              <a:off x="2557950" y="5360335"/>
              <a:ext cx="3412356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4800" u="sng" dirty="0">
                  <a:solidFill>
                    <a:schemeClr val="tx1"/>
                  </a:solidFill>
                </a:rPr>
                <a:t> </a:t>
              </a:r>
              <a:r>
                <a:rPr lang="en-US" altLang="ko-KR" sz="4800" u="sng" dirty="0" smtClean="0">
                  <a:solidFill>
                    <a:schemeClr val="tx1"/>
                  </a:solidFill>
                </a:rPr>
                <a:t>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월  </a:t>
              </a:r>
              <a:r>
                <a:rPr lang="ko-KR" altLang="en-US" sz="4800" u="sng" dirty="0" smtClean="0">
                  <a:solidFill>
                    <a:schemeClr val="tx1"/>
                  </a:solidFill>
                </a:rPr>
                <a:t> 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일</a:t>
              </a:r>
              <a:endParaRPr lang="ko-KR" alt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1106155" y="7824227"/>
            <a:ext cx="3980736" cy="4185484"/>
            <a:chOff x="2273760" y="4062404"/>
            <a:chExt cx="3980736" cy="4185484"/>
          </a:xfrm>
        </p:grpSpPr>
        <p:sp>
          <p:nvSpPr>
            <p:cNvPr id="73" name="모서리가 둥근 직사각형 72"/>
            <p:cNvSpPr/>
            <p:nvPr/>
          </p:nvSpPr>
          <p:spPr>
            <a:xfrm>
              <a:off x="2273760" y="4104723"/>
              <a:ext cx="3980736" cy="4143165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E3D2E7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4" name="양쪽 모서리가 둥근 사각형 73"/>
            <p:cNvSpPr/>
            <p:nvPr/>
          </p:nvSpPr>
          <p:spPr>
            <a:xfrm>
              <a:off x="2273760" y="4062404"/>
              <a:ext cx="3980736" cy="1149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483B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6" name="부모님께 감사 편지 쓰기"/>
            <p:cNvSpPr txBox="1"/>
            <p:nvPr/>
          </p:nvSpPr>
          <p:spPr>
            <a:xfrm>
              <a:off x="3218664" y="4104723"/>
              <a:ext cx="2090929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6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일차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  <p:sp>
          <p:nvSpPr>
            <p:cNvPr id="77" name="부모님께 감사 편지 쓰기"/>
            <p:cNvSpPr txBox="1"/>
            <p:nvPr/>
          </p:nvSpPr>
          <p:spPr>
            <a:xfrm>
              <a:off x="2557950" y="5360335"/>
              <a:ext cx="3412356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4800" u="sng" dirty="0">
                  <a:solidFill>
                    <a:schemeClr val="tx1"/>
                  </a:solidFill>
                </a:rPr>
                <a:t> </a:t>
              </a:r>
              <a:r>
                <a:rPr lang="en-US" altLang="ko-KR" sz="4800" u="sng" dirty="0" smtClean="0">
                  <a:solidFill>
                    <a:schemeClr val="tx1"/>
                  </a:solidFill>
                </a:rPr>
                <a:t>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월  </a:t>
              </a:r>
              <a:r>
                <a:rPr lang="ko-KR" altLang="en-US" sz="4800" u="sng" dirty="0" smtClean="0">
                  <a:solidFill>
                    <a:schemeClr val="tx1"/>
                  </a:solidFill>
                </a:rPr>
                <a:t> 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일</a:t>
              </a:r>
              <a:endParaRPr lang="ko-KR" alt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5448427" y="7807101"/>
            <a:ext cx="3980736" cy="4185484"/>
            <a:chOff x="2273760" y="4062404"/>
            <a:chExt cx="3980736" cy="4185484"/>
          </a:xfrm>
        </p:grpSpPr>
        <p:sp>
          <p:nvSpPr>
            <p:cNvPr id="79" name="모서리가 둥근 직사각형 78"/>
            <p:cNvSpPr/>
            <p:nvPr/>
          </p:nvSpPr>
          <p:spPr>
            <a:xfrm>
              <a:off x="2273760" y="4104723"/>
              <a:ext cx="3980736" cy="4143165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E3D2E7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0" name="양쪽 모서리가 둥근 사각형 79"/>
            <p:cNvSpPr/>
            <p:nvPr/>
          </p:nvSpPr>
          <p:spPr>
            <a:xfrm>
              <a:off x="2273760" y="4062404"/>
              <a:ext cx="3980736" cy="1149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8936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2" name="부모님께 감사 편지 쓰기"/>
            <p:cNvSpPr txBox="1"/>
            <p:nvPr/>
          </p:nvSpPr>
          <p:spPr>
            <a:xfrm>
              <a:off x="3218664" y="4104723"/>
              <a:ext cx="2090929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7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일차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  <p:sp>
          <p:nvSpPr>
            <p:cNvPr id="83" name="부모님께 감사 편지 쓰기"/>
            <p:cNvSpPr txBox="1"/>
            <p:nvPr/>
          </p:nvSpPr>
          <p:spPr>
            <a:xfrm>
              <a:off x="2557950" y="5360335"/>
              <a:ext cx="3412356" cy="96105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4800" u="sng" dirty="0">
                  <a:solidFill>
                    <a:schemeClr val="tx1"/>
                  </a:solidFill>
                </a:rPr>
                <a:t> </a:t>
              </a:r>
              <a:r>
                <a:rPr lang="en-US" altLang="ko-KR" sz="4800" u="sng" dirty="0" smtClean="0">
                  <a:solidFill>
                    <a:schemeClr val="tx1"/>
                  </a:solidFill>
                </a:rPr>
                <a:t>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월  </a:t>
              </a:r>
              <a:r>
                <a:rPr lang="ko-KR" altLang="en-US" sz="4800" u="sng" dirty="0" smtClean="0">
                  <a:solidFill>
                    <a:schemeClr val="tx1"/>
                  </a:solidFill>
                </a:rPr>
                <a:t>     </a:t>
              </a:r>
              <a:r>
                <a:rPr lang="ko-KR" altLang="en-US" sz="4800" dirty="0" smtClean="0">
                  <a:solidFill>
                    <a:schemeClr val="tx1"/>
                  </a:solidFill>
                </a:rPr>
                <a:t>일</a:t>
              </a:r>
              <a:endParaRPr lang="ko-KR" altLang="en-US" sz="4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직사각형 83"/>
          <p:cNvSpPr/>
          <p:nvPr/>
        </p:nvSpPr>
        <p:spPr>
          <a:xfrm>
            <a:off x="10054686" y="7967837"/>
            <a:ext cx="140854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★ 나는 슬기로운 건강 생활을 매우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잘 실천하고 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나는 슬기로운 건강 생활을 잘 실천하고 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△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나는 슬기로운 건강 생활을 잘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실천하려고 </a:t>
            </a:r>
            <a:endParaRPr lang="en-US" altLang="ko-KR" sz="48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노력하고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있다</a:t>
            </a:r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1587136" y="4560801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4800" dirty="0"/>
          </a:p>
        </p:txBody>
      </p:sp>
      <p:sp>
        <p:nvSpPr>
          <p:cNvPr id="86" name="직사각형 85"/>
          <p:cNvSpPr/>
          <p:nvPr/>
        </p:nvSpPr>
        <p:spPr>
          <a:xfrm>
            <a:off x="3373168" y="4568147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endParaRPr lang="ko-KR" altLang="en-US" sz="4800" dirty="0"/>
          </a:p>
        </p:txBody>
      </p:sp>
      <p:sp>
        <p:nvSpPr>
          <p:cNvPr id="87" name="직사각형 86"/>
          <p:cNvSpPr/>
          <p:nvPr/>
        </p:nvSpPr>
        <p:spPr>
          <a:xfrm>
            <a:off x="5920985" y="4543826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4800" dirty="0"/>
          </a:p>
        </p:txBody>
      </p:sp>
      <p:sp>
        <p:nvSpPr>
          <p:cNvPr id="88" name="직사각형 87"/>
          <p:cNvSpPr/>
          <p:nvPr/>
        </p:nvSpPr>
        <p:spPr>
          <a:xfrm>
            <a:off x="7707017" y="4551172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4800" dirty="0"/>
          </a:p>
        </p:txBody>
      </p:sp>
      <p:sp>
        <p:nvSpPr>
          <p:cNvPr id="89" name="직사각형 88"/>
          <p:cNvSpPr/>
          <p:nvPr/>
        </p:nvSpPr>
        <p:spPr>
          <a:xfrm>
            <a:off x="10377806" y="4533657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4800" dirty="0"/>
          </a:p>
        </p:txBody>
      </p:sp>
      <p:sp>
        <p:nvSpPr>
          <p:cNvPr id="90" name="직사각형 89"/>
          <p:cNvSpPr/>
          <p:nvPr/>
        </p:nvSpPr>
        <p:spPr>
          <a:xfrm>
            <a:off x="12163838" y="4541003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4800" dirty="0"/>
          </a:p>
        </p:txBody>
      </p:sp>
      <p:sp>
        <p:nvSpPr>
          <p:cNvPr id="91" name="직사각형 90"/>
          <p:cNvSpPr/>
          <p:nvPr/>
        </p:nvSpPr>
        <p:spPr>
          <a:xfrm>
            <a:off x="14667310" y="4530963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4800" dirty="0"/>
          </a:p>
        </p:txBody>
      </p:sp>
      <p:sp>
        <p:nvSpPr>
          <p:cNvPr id="96" name="직사각형 95"/>
          <p:cNvSpPr/>
          <p:nvPr/>
        </p:nvSpPr>
        <p:spPr>
          <a:xfrm>
            <a:off x="16453342" y="4538309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endParaRPr lang="ko-KR" altLang="en-US" sz="4800" dirty="0"/>
          </a:p>
        </p:txBody>
      </p:sp>
      <p:sp>
        <p:nvSpPr>
          <p:cNvPr id="97" name="직사각형 96"/>
          <p:cNvSpPr/>
          <p:nvPr/>
        </p:nvSpPr>
        <p:spPr>
          <a:xfrm>
            <a:off x="19053664" y="4530963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4800" dirty="0"/>
          </a:p>
        </p:txBody>
      </p:sp>
      <p:sp>
        <p:nvSpPr>
          <p:cNvPr id="98" name="직사각형 97"/>
          <p:cNvSpPr/>
          <p:nvPr/>
        </p:nvSpPr>
        <p:spPr>
          <a:xfrm>
            <a:off x="20839696" y="4538309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endParaRPr lang="ko-KR" altLang="en-US" sz="4800" dirty="0"/>
          </a:p>
        </p:txBody>
      </p:sp>
      <p:sp>
        <p:nvSpPr>
          <p:cNvPr id="99" name="직사각형 98"/>
          <p:cNvSpPr/>
          <p:nvPr/>
        </p:nvSpPr>
        <p:spPr>
          <a:xfrm>
            <a:off x="1587136" y="9160365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4800" dirty="0"/>
          </a:p>
        </p:txBody>
      </p:sp>
      <p:sp>
        <p:nvSpPr>
          <p:cNvPr id="100" name="직사각형 99"/>
          <p:cNvSpPr/>
          <p:nvPr/>
        </p:nvSpPr>
        <p:spPr>
          <a:xfrm>
            <a:off x="3373168" y="9167711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endParaRPr lang="ko-KR" altLang="en-US" sz="4800" dirty="0"/>
          </a:p>
        </p:txBody>
      </p:sp>
      <p:sp>
        <p:nvSpPr>
          <p:cNvPr id="101" name="직사각형 100"/>
          <p:cNvSpPr/>
          <p:nvPr/>
        </p:nvSpPr>
        <p:spPr>
          <a:xfrm>
            <a:off x="5920985" y="9143390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4800" dirty="0"/>
          </a:p>
        </p:txBody>
      </p:sp>
      <p:sp>
        <p:nvSpPr>
          <p:cNvPr id="102" name="직사각형 101"/>
          <p:cNvSpPr/>
          <p:nvPr/>
        </p:nvSpPr>
        <p:spPr>
          <a:xfrm>
            <a:off x="7707017" y="9150736"/>
            <a:ext cx="55816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endParaRPr lang="ko-KR" altLang="en-US" sz="4800" dirty="0"/>
          </a:p>
        </p:txBody>
      </p:sp>
      <p:sp>
        <p:nvSpPr>
          <p:cNvPr id="103" name="직사각형 102"/>
          <p:cNvSpPr/>
          <p:nvPr/>
        </p:nvSpPr>
        <p:spPr>
          <a:xfrm>
            <a:off x="2547417" y="5691699"/>
            <a:ext cx="11496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★</a:t>
            </a:r>
          </a:p>
        </p:txBody>
      </p:sp>
      <p:sp>
        <p:nvSpPr>
          <p:cNvPr id="104" name="직사각형 103"/>
          <p:cNvSpPr/>
          <p:nvPr/>
        </p:nvSpPr>
        <p:spPr>
          <a:xfrm>
            <a:off x="11171259" y="5682326"/>
            <a:ext cx="11496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★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6942506" y="5695321"/>
            <a:ext cx="9925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</a:t>
            </a:r>
            <a:endParaRPr lang="ko-KR" altLang="en-US" sz="8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15460763" y="5720590"/>
            <a:ext cx="11496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△</a:t>
            </a:r>
            <a:endParaRPr lang="ko-KR" altLang="en-US" sz="8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19855852" y="5724212"/>
            <a:ext cx="9925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</a:t>
            </a:r>
            <a:endParaRPr lang="ko-KR" altLang="en-US" sz="8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2547417" y="10229995"/>
            <a:ext cx="11496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★</a:t>
            </a:r>
          </a:p>
        </p:txBody>
      </p:sp>
      <p:sp>
        <p:nvSpPr>
          <p:cNvPr id="109" name="직사각형 108"/>
          <p:cNvSpPr/>
          <p:nvPr/>
        </p:nvSpPr>
        <p:spPr>
          <a:xfrm>
            <a:off x="6942506" y="10233617"/>
            <a:ext cx="9925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</a:t>
            </a:r>
            <a:endParaRPr lang="ko-KR" altLang="en-US" sz="8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1948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-201168" y="478831"/>
            <a:ext cx="23644419" cy="9904251"/>
            <a:chOff x="4181814" y="2381709"/>
            <a:chExt cx="20616857" cy="9785847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248" name="알맞은 말을 골라 초성 완성해보기"/>
          <p:cNvSpPr txBox="1"/>
          <p:nvPr/>
        </p:nvSpPr>
        <p:spPr>
          <a:xfrm>
            <a:off x="4184647" y="2113928"/>
            <a:ext cx="19335576" cy="262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1AAB43"/>
                </a:solidFill>
              </a:rPr>
              <a:t>건강의 </a:t>
            </a:r>
            <a:r>
              <a:rPr lang="ko-KR" altLang="en-US" sz="5400" dirty="0" smtClean="0">
                <a:solidFill>
                  <a:srgbClr val="1AAB43"/>
                </a:solidFill>
              </a:rPr>
              <a:t>의미를 생각해 </a:t>
            </a:r>
            <a:r>
              <a:rPr lang="ko-KR" altLang="en-US" sz="5400" dirty="0">
                <a:solidFill>
                  <a:srgbClr val="1AAB43"/>
                </a:solidFill>
              </a:rPr>
              <a:t>보고 </a:t>
            </a:r>
            <a:r>
              <a:rPr lang="en-US" altLang="ko-KR" sz="5400" dirty="0">
                <a:solidFill>
                  <a:srgbClr val="1AAB43"/>
                </a:solidFill>
              </a:rPr>
              <a:t> </a:t>
            </a:r>
            <a:r>
              <a:rPr lang="ko-KR" altLang="en-US" sz="5400" dirty="0" smtClean="0">
                <a:solidFill>
                  <a:srgbClr val="1AAB43"/>
                </a:solidFill>
              </a:rPr>
              <a:t>나에게 건강이란 </a:t>
            </a:r>
            <a:r>
              <a:rPr lang="ko-KR" altLang="en-US" sz="5400" dirty="0">
                <a:solidFill>
                  <a:srgbClr val="1AAB43"/>
                </a:solidFill>
              </a:rPr>
              <a:t>무엇인지 </a:t>
            </a:r>
            <a:endParaRPr lang="en-US" altLang="ko-KR" sz="5400" dirty="0" smtClean="0">
              <a:solidFill>
                <a:srgbClr val="1AAB43"/>
              </a:solidFill>
            </a:endParaRPr>
          </a:p>
          <a:p>
            <a:r>
              <a:rPr lang="ko-KR" altLang="en-US" sz="5400" dirty="0" smtClean="0">
                <a:solidFill>
                  <a:srgbClr val="1AAB43"/>
                </a:solidFill>
              </a:rPr>
              <a:t>빈칸에 </a:t>
            </a:r>
            <a:r>
              <a:rPr lang="ko-KR" altLang="en-US" sz="5400" dirty="0">
                <a:solidFill>
                  <a:srgbClr val="1AAB43"/>
                </a:solidFill>
              </a:rPr>
              <a:t>써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lang="ko-KR" altLang="en-US" sz="5400" dirty="0">
              <a:solidFill>
                <a:srgbClr val="1AAB43"/>
              </a:solidFill>
            </a:endParaRPr>
          </a:p>
        </p:txBody>
      </p:sp>
      <p:sp>
        <p:nvSpPr>
          <p:cNvPr id="11" name="01 성의 발달"/>
          <p:cNvSpPr txBox="1"/>
          <p:nvPr/>
        </p:nvSpPr>
        <p:spPr>
          <a:xfrm>
            <a:off x="4184647" y="5455688"/>
            <a:ext cx="278875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건강이란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15" y="709487"/>
            <a:ext cx="3070941" cy="2113396"/>
          </a:xfrm>
          <a:prstGeom prst="rect">
            <a:avLst/>
          </a:prstGeom>
        </p:spPr>
      </p:pic>
      <p:sp>
        <p:nvSpPr>
          <p:cNvPr id="131" name="모서리가 둥근 직사각형 130"/>
          <p:cNvSpPr/>
          <p:nvPr/>
        </p:nvSpPr>
        <p:spPr>
          <a:xfrm>
            <a:off x="7259992" y="5256063"/>
            <a:ext cx="11983877" cy="1123840"/>
          </a:xfrm>
          <a:prstGeom prst="roundRect">
            <a:avLst>
              <a:gd name="adj" fmla="val 5000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36" name="01 성의 발달"/>
          <p:cNvSpPr txBox="1"/>
          <p:nvPr/>
        </p:nvSpPr>
        <p:spPr>
          <a:xfrm>
            <a:off x="4231016" y="6926593"/>
            <a:ext cx="356456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왜냐하면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9289146" y="5397868"/>
            <a:ext cx="7925568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나를 지탱하는 튼튼한 기둥</a:t>
            </a:r>
            <a:endParaRPr lang="ko-KR" altLang="en-US" sz="5400" dirty="0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184647" y="8441436"/>
            <a:ext cx="17400087" cy="2854308"/>
          </a:xfrm>
          <a:prstGeom prst="roundRect">
            <a:avLst>
              <a:gd name="adj" fmla="val 2309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954013" y="8802848"/>
            <a:ext cx="1586135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건강이 나를 튼튼하게 지탱해주어야 하고 싶은 활동을 할 수 있기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때문입니다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dirty="0">
              <a:solidFill>
                <a:schemeClr val="tx1"/>
              </a:solidFill>
            </a:endParaRPr>
          </a:p>
        </p:txBody>
      </p:sp>
      <p:sp>
        <p:nvSpPr>
          <p:cNvPr id="13" name="01 성의 발달"/>
          <p:cNvSpPr txBox="1"/>
          <p:nvPr/>
        </p:nvSpPr>
        <p:spPr>
          <a:xfrm>
            <a:off x="19448943" y="5486513"/>
            <a:ext cx="278875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입니다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937238" y="4827265"/>
            <a:ext cx="14509525" cy="4061471"/>
            <a:chOff x="12593291" y="3822192"/>
            <a:chExt cx="14509525" cy="4061471"/>
          </a:xfrm>
        </p:grpSpPr>
        <p:sp>
          <p:nvSpPr>
            <p:cNvPr id="18" name="● 생명 탄생의 의미를 말할 수 있다.…"/>
            <p:cNvSpPr txBox="1"/>
            <p:nvPr/>
          </p:nvSpPr>
          <p:spPr>
            <a:xfrm>
              <a:off x="12593291" y="5247151"/>
              <a:ext cx="14509525" cy="26365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증진의 의미를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증진을 위한 생활 습관을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2" name="직사각형 21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8" name="이등변 삼각형 2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1" name="직사각형 20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8437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6210999" y="6136505"/>
            <a:ext cx="11962003" cy="2550650"/>
            <a:chOff x="6921499" y="3192137"/>
            <a:chExt cx="11962003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9408032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올바른 식습관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2A097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2A097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2A097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3" name="직사각형 12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2A0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43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7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5723622" y="4823272"/>
            <a:ext cx="12936757" cy="4069457"/>
            <a:chOff x="12593291" y="3822192"/>
            <a:chExt cx="12936757" cy="4069457"/>
          </a:xfrm>
        </p:grpSpPr>
        <p:sp>
          <p:nvSpPr>
            <p:cNvPr id="19" name="● 생명 탄생의 의미를 말할 수 있다.…"/>
            <p:cNvSpPr txBox="1"/>
            <p:nvPr/>
          </p:nvSpPr>
          <p:spPr>
            <a:xfrm>
              <a:off x="12593291" y="5247150"/>
              <a:ext cx="12936757" cy="26444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식습관의 중요성을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 식습관을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3" name="그룹 22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5" name="직사각형 24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6" name="이등변 삼각형 25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4" name="직사각형 23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537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5471026" y="8924032"/>
            <a:ext cx="15802221" cy="3869672"/>
          </a:xfrm>
          <a:prstGeom prst="roundRect">
            <a:avLst/>
          </a:prstGeom>
          <a:solidFill>
            <a:srgbClr val="B7EF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53327" y="9899128"/>
            <a:ext cx="14666977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들이는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집에서 밥과 반찬을 골고루 먹는데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샘이는 편의점에서 초콜릿과 탄산음료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햄버거를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먹어요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다음 그림을 보면서 떠오르는 것을 이야기해 보세요."/>
          <p:cNvSpPr txBox="1"/>
          <p:nvPr/>
        </p:nvSpPr>
        <p:spPr>
          <a:xfrm>
            <a:off x="5608999" y="542215"/>
            <a:ext cx="17768359" cy="2270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 smtClean="0"/>
              <a:t>다음 </a:t>
            </a:r>
            <a:r>
              <a:rPr lang="ko-KR" altLang="en-US" sz="5400" dirty="0"/>
              <a:t>그림은 </a:t>
            </a:r>
            <a:r>
              <a:rPr lang="ko-KR" altLang="en-US" sz="5400" dirty="0" err="1"/>
              <a:t>들이와</a:t>
            </a:r>
            <a:r>
              <a:rPr lang="ko-KR" altLang="en-US" sz="5400" dirty="0"/>
              <a:t> </a:t>
            </a:r>
            <a:r>
              <a:rPr lang="ko-KR" altLang="en-US" sz="5400" dirty="0" err="1"/>
              <a:t>샘이의</a:t>
            </a:r>
            <a:r>
              <a:rPr lang="ko-KR" altLang="en-US" sz="5400" dirty="0"/>
              <a:t> 아침 식사 모습입니다</a:t>
            </a:r>
            <a:r>
              <a:rPr lang="en-US" altLang="ko-KR" sz="5400" dirty="0"/>
              <a:t>. </a:t>
            </a:r>
            <a:endParaRPr lang="en-US" altLang="ko-KR" sz="5400" dirty="0" smtClean="0"/>
          </a:p>
          <a:p>
            <a:pPr>
              <a:lnSpc>
                <a:spcPct val="120000"/>
              </a:lnSpc>
            </a:pPr>
            <a:r>
              <a:rPr lang="ko-KR" altLang="en-US" sz="5400" dirty="0" smtClean="0"/>
              <a:t>두 </a:t>
            </a:r>
            <a:r>
              <a:rPr lang="ko-KR" altLang="en-US" sz="5400" dirty="0"/>
              <a:t>친구의 식사 습관이 </a:t>
            </a:r>
            <a:r>
              <a:rPr lang="ko-KR" altLang="en-US" sz="5400" dirty="0" smtClean="0"/>
              <a:t>어떻게 다른지 이야기해 </a:t>
            </a:r>
            <a:r>
              <a:rPr lang="ko-KR" altLang="en-US" sz="5400" dirty="0"/>
              <a:t>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7" y="2813173"/>
            <a:ext cx="11905489" cy="581506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4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066800" y="4646260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생물이 살아가는 데 필요한 에너지와 몸을 구성하는 성분을 외부에서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섭취하여 소화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흡수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순환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호흡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배설을 하는 과정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달걀의 노른자는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영양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풍부하다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영양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경영할 영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營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기를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養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8" name="가로로 말린 두루마리 모양 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066800" y="105407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음식을 취하거나 먹는 과정에서 저절로 익혀진 행동 방식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어렸을 때부터 올바른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식습관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갖게 해 주어야 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066800" y="854732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식습관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먹을 식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食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익힐 습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習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익숙할 관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慣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17489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</a:t>
              </a:r>
              <a:r>
                <a:rPr lang="ko-KR" altLang="en-US" sz="5500" dirty="0"/>
                <a:t>강</a:t>
              </a:r>
              <a:r>
                <a:rPr lang="ko-KR" altLang="en-US" sz="5500" dirty="0" smtClean="0"/>
                <a:t>한 식생활로 영향을 섭취해요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7273320" y="5814638"/>
            <a:ext cx="1587875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밥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빵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감자 등에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많으며 근육과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뇌 세포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활동을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촉진시킵니다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348525" y="3363898"/>
            <a:ext cx="5033986" cy="1170432"/>
            <a:chOff x="1735399" y="2852387"/>
            <a:chExt cx="4030017" cy="117043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1735399" y="2852387"/>
              <a:ext cx="4030017" cy="1170432"/>
            </a:xfrm>
            <a:prstGeom prst="roundRect">
              <a:avLst/>
            </a:prstGeom>
            <a:solidFill>
              <a:srgbClr val="F299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90498" y="3012359"/>
              <a:ext cx="331982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대 영양소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1348524" y="4878000"/>
            <a:ext cx="5033987" cy="5474103"/>
          </a:xfrm>
          <a:prstGeom prst="roundRect">
            <a:avLst>
              <a:gd name="adj" fmla="val 5669"/>
            </a:avLst>
          </a:prstGeom>
          <a:solidFill>
            <a:srgbClr val="FEF8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348525" y="9173333"/>
            <a:ext cx="5033986" cy="1178770"/>
            <a:chOff x="1348525" y="8668949"/>
            <a:chExt cx="4030017" cy="1178770"/>
          </a:xfrm>
        </p:grpSpPr>
        <p:sp>
          <p:nvSpPr>
            <p:cNvPr id="10" name="양쪽 모서리가 둥근 사각형 9"/>
            <p:cNvSpPr/>
            <p:nvPr/>
          </p:nvSpPr>
          <p:spPr>
            <a:xfrm rot="10800000">
              <a:off x="1348525" y="8668949"/>
              <a:ext cx="4030017" cy="1178770"/>
            </a:xfrm>
            <a:prstGeom prst="round2Same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75589" y="8828921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탄수화물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496" y="5268524"/>
            <a:ext cx="2956582" cy="3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47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</a:t>
              </a:r>
              <a:r>
                <a:rPr lang="ko-KR" altLang="en-US" sz="5500" dirty="0"/>
                <a:t>강</a:t>
              </a:r>
              <a:r>
                <a:rPr lang="ko-KR" altLang="en-US" sz="5500" dirty="0" smtClean="0"/>
                <a:t>한 식생활로 영향을 섭취해요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7273320" y="5814638"/>
            <a:ext cx="1373959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육류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콩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달걀 등에 많으며 근육과 내장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피부와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피를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만듭니다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348525" y="3363898"/>
            <a:ext cx="5033986" cy="1170432"/>
            <a:chOff x="1735399" y="2852387"/>
            <a:chExt cx="4030017" cy="117043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1735399" y="2852387"/>
              <a:ext cx="4030017" cy="1170432"/>
            </a:xfrm>
            <a:prstGeom prst="roundRect">
              <a:avLst/>
            </a:prstGeom>
            <a:solidFill>
              <a:srgbClr val="F299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90498" y="3012359"/>
              <a:ext cx="331982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대 영양소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1348524" y="4878000"/>
            <a:ext cx="5033987" cy="5474103"/>
          </a:xfrm>
          <a:prstGeom prst="roundRect">
            <a:avLst>
              <a:gd name="adj" fmla="val 5669"/>
            </a:avLst>
          </a:prstGeom>
          <a:solidFill>
            <a:srgbClr val="FEF8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348525" y="9173333"/>
            <a:ext cx="5033986" cy="1178770"/>
            <a:chOff x="1348525" y="8668949"/>
            <a:chExt cx="4030017" cy="1178770"/>
          </a:xfrm>
        </p:grpSpPr>
        <p:sp>
          <p:nvSpPr>
            <p:cNvPr id="10" name="양쪽 모서리가 둥근 사각형 9"/>
            <p:cNvSpPr/>
            <p:nvPr/>
          </p:nvSpPr>
          <p:spPr>
            <a:xfrm rot="10800000">
              <a:off x="1348525" y="8668949"/>
              <a:ext cx="4030017" cy="1178770"/>
            </a:xfrm>
            <a:prstGeom prst="round2Same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05927" y="8828921"/>
              <a:ext cx="1645195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단백질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907" y="5419334"/>
            <a:ext cx="3313220" cy="32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42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</a:t>
              </a:r>
              <a:r>
                <a:rPr lang="ko-KR" altLang="en-US" sz="5500" dirty="0"/>
                <a:t>강</a:t>
              </a:r>
              <a:r>
                <a:rPr lang="ko-KR" altLang="en-US" sz="5500" dirty="0" smtClean="0"/>
                <a:t>한 식생활로 영향을 섭취해요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7273320" y="5814638"/>
            <a:ext cx="1373959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기름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버터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견과류 등에 많고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몸을 따뜻하게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하며 에너지를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생성합니다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348525" y="3363898"/>
            <a:ext cx="5033986" cy="1170432"/>
            <a:chOff x="1735399" y="2852387"/>
            <a:chExt cx="4030017" cy="117043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1735399" y="2852387"/>
              <a:ext cx="4030017" cy="1170432"/>
            </a:xfrm>
            <a:prstGeom prst="roundRect">
              <a:avLst/>
            </a:prstGeom>
            <a:solidFill>
              <a:srgbClr val="F299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90498" y="3012359"/>
              <a:ext cx="331982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대 영양소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1348524" y="4878000"/>
            <a:ext cx="5033987" cy="5474103"/>
          </a:xfrm>
          <a:prstGeom prst="roundRect">
            <a:avLst>
              <a:gd name="adj" fmla="val 5669"/>
            </a:avLst>
          </a:prstGeom>
          <a:solidFill>
            <a:srgbClr val="FEF8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348525" y="9173333"/>
            <a:ext cx="5033986" cy="1178770"/>
            <a:chOff x="1348525" y="8668949"/>
            <a:chExt cx="4030017" cy="1178770"/>
          </a:xfrm>
        </p:grpSpPr>
        <p:sp>
          <p:nvSpPr>
            <p:cNvPr id="10" name="양쪽 모서리가 둥근 사각형 9"/>
            <p:cNvSpPr/>
            <p:nvPr/>
          </p:nvSpPr>
          <p:spPr>
            <a:xfrm rot="10800000">
              <a:off x="1348525" y="8668949"/>
              <a:ext cx="4030017" cy="1178770"/>
            </a:xfrm>
            <a:prstGeom prst="round2Same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66437" y="8828921"/>
              <a:ext cx="1124175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지방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301" y="5335699"/>
            <a:ext cx="3916431" cy="33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9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</a:t>
              </a:r>
              <a:r>
                <a:rPr lang="ko-KR" altLang="en-US" sz="5500" dirty="0"/>
                <a:t>강</a:t>
              </a:r>
              <a:r>
                <a:rPr lang="ko-KR" altLang="en-US" sz="5500" dirty="0" smtClean="0"/>
                <a:t>한 식생활로 영향을 섭취해요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7273320" y="5814638"/>
            <a:ext cx="154038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채소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과일 등에 많이 들어 있으며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비타민이 부족할 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경우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쉽게 피곤해지고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병에 잘 걸리게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348525" y="3363898"/>
            <a:ext cx="5033986" cy="1170432"/>
            <a:chOff x="1735399" y="2852387"/>
            <a:chExt cx="4030017" cy="117043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1735399" y="2852387"/>
              <a:ext cx="4030017" cy="1170432"/>
            </a:xfrm>
            <a:prstGeom prst="roundRect">
              <a:avLst/>
            </a:prstGeom>
            <a:solidFill>
              <a:srgbClr val="F299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90498" y="3012359"/>
              <a:ext cx="331982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대 영양소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1348524" y="4878000"/>
            <a:ext cx="5033987" cy="5474103"/>
          </a:xfrm>
          <a:prstGeom prst="roundRect">
            <a:avLst>
              <a:gd name="adj" fmla="val 5669"/>
            </a:avLst>
          </a:prstGeom>
          <a:solidFill>
            <a:srgbClr val="FEF8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348525" y="9173333"/>
            <a:ext cx="5033986" cy="1178770"/>
            <a:chOff x="1348525" y="8668949"/>
            <a:chExt cx="4030017" cy="1178770"/>
          </a:xfrm>
        </p:grpSpPr>
        <p:sp>
          <p:nvSpPr>
            <p:cNvPr id="10" name="양쪽 모서리가 둥근 사각형 9"/>
            <p:cNvSpPr/>
            <p:nvPr/>
          </p:nvSpPr>
          <p:spPr>
            <a:xfrm rot="10800000">
              <a:off x="1348525" y="8668949"/>
              <a:ext cx="4030017" cy="1178770"/>
            </a:xfrm>
            <a:prstGeom prst="round2Same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05927" y="8828921"/>
              <a:ext cx="1645195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비타민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085" y="5279907"/>
            <a:ext cx="2827403" cy="378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37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</a:t>
              </a:r>
              <a:r>
                <a:rPr lang="ko-KR" altLang="en-US" sz="5500" dirty="0"/>
                <a:t>강</a:t>
              </a:r>
              <a:r>
                <a:rPr lang="ko-KR" altLang="en-US" sz="5500" dirty="0" smtClean="0"/>
                <a:t>한 식생활로 영향을 섭취해요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7273320" y="5814638"/>
            <a:ext cx="154038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필수 무기질 중 하나인 칼슘은 우유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요구르트 등에 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많고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뼈와 치아를 튼튼하게 합니다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348525" y="3363898"/>
            <a:ext cx="5033986" cy="1170432"/>
            <a:chOff x="1735399" y="2852387"/>
            <a:chExt cx="4030017" cy="117043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1735399" y="2852387"/>
              <a:ext cx="4030017" cy="1170432"/>
            </a:xfrm>
            <a:prstGeom prst="roundRect">
              <a:avLst/>
            </a:prstGeom>
            <a:solidFill>
              <a:srgbClr val="F299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90498" y="3012359"/>
              <a:ext cx="331982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대 영양소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" name="모서리가 둥근 직사각형 3"/>
          <p:cNvSpPr/>
          <p:nvPr/>
        </p:nvSpPr>
        <p:spPr>
          <a:xfrm>
            <a:off x="1348524" y="4878000"/>
            <a:ext cx="5033987" cy="5474103"/>
          </a:xfrm>
          <a:prstGeom prst="roundRect">
            <a:avLst>
              <a:gd name="adj" fmla="val 5669"/>
            </a:avLst>
          </a:prstGeom>
          <a:solidFill>
            <a:srgbClr val="FEF8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348525" y="9173333"/>
            <a:ext cx="5033986" cy="1178770"/>
            <a:chOff x="1348525" y="8668949"/>
            <a:chExt cx="4030017" cy="1178770"/>
          </a:xfrm>
        </p:grpSpPr>
        <p:sp>
          <p:nvSpPr>
            <p:cNvPr id="10" name="양쪽 모서리가 둥근 사각형 9"/>
            <p:cNvSpPr/>
            <p:nvPr/>
          </p:nvSpPr>
          <p:spPr>
            <a:xfrm rot="10800000">
              <a:off x="1348525" y="8668949"/>
              <a:ext cx="4030017" cy="1178770"/>
            </a:xfrm>
            <a:prstGeom prst="round2Same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05927" y="8828921"/>
              <a:ext cx="1645195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무기질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612" y="5358265"/>
            <a:ext cx="3231809" cy="33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64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건강을 해치는 식습관을 살펴봐요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0" name="그룹 19"/>
          <p:cNvGrpSpPr/>
          <p:nvPr/>
        </p:nvGrpSpPr>
        <p:grpSpPr>
          <a:xfrm>
            <a:off x="1393167" y="1752193"/>
            <a:ext cx="2888301" cy="1391951"/>
            <a:chOff x="1672310" y="3629190"/>
            <a:chExt cx="2888301" cy="139195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3" name="직선 연결선 22"/>
          <p:cNvCxnSpPr/>
          <p:nvPr/>
        </p:nvCxnSpPr>
        <p:spPr>
          <a:xfrm flipV="1">
            <a:off x="4281468" y="2458942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부모님께 감사 편지 쓰기"/>
          <p:cNvSpPr txBox="1"/>
          <p:nvPr/>
        </p:nvSpPr>
        <p:spPr>
          <a:xfrm>
            <a:off x="4581102" y="1965153"/>
            <a:ext cx="896172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건강 증진 활동 확인하기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383806"/>
            <a:ext cx="2869884" cy="2869884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1621007" y="2985924"/>
            <a:ext cx="19099297" cy="1360867"/>
            <a:chOff x="1621007" y="3152032"/>
            <a:chExt cx="19099297" cy="1360867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3897" y="3174284"/>
              <a:ext cx="763845" cy="1006043"/>
            </a:xfrm>
            <a:prstGeom prst="rect">
              <a:avLst/>
            </a:prstGeom>
          </p:spPr>
        </p:pic>
        <p:sp>
          <p:nvSpPr>
            <p:cNvPr id="27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8" y="3152032"/>
              <a:ext cx="17882986" cy="13608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ko-KR" altLang="en-US" sz="5500" dirty="0"/>
                <a:t>지난 </a:t>
              </a:r>
              <a:r>
                <a:rPr lang="en-US" altLang="ko-KR" sz="5500" dirty="0"/>
                <a:t>1</a:t>
              </a:r>
              <a:r>
                <a:rPr lang="ko-KR" altLang="en-US" sz="5500" dirty="0"/>
                <a:t>주일 동안 나의 식습관을 점검하고</a:t>
              </a:r>
              <a:r>
                <a:rPr lang="en-US" altLang="ko-KR" sz="5500" dirty="0"/>
                <a:t>, </a:t>
              </a:r>
              <a:r>
                <a:rPr lang="ko-KR" altLang="en-US" sz="5500" dirty="0"/>
                <a:t>아래 항목에 </a:t>
              </a:r>
              <a:r>
                <a:rPr lang="ko-KR" altLang="en-US" sz="5500" dirty="0" smtClean="0"/>
                <a:t>      표시해 </a:t>
              </a:r>
              <a:r>
                <a:rPr lang="ko-KR" altLang="en-US" sz="5500" dirty="0"/>
                <a:t>보세요</a:t>
              </a:r>
              <a:r>
                <a:rPr lang="en-US" altLang="ko-KR" sz="5500" dirty="0"/>
                <a:t>.</a:t>
              </a:r>
              <a:endParaRPr sz="5500" dirty="0"/>
            </a:p>
          </p:txBody>
        </p:sp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1007" y="3382968"/>
              <a:ext cx="1140867" cy="649417"/>
            </a:xfrm>
            <a:prstGeom prst="rect">
              <a:avLst/>
            </a:prstGeom>
          </p:spPr>
        </p:pic>
      </p:grpSp>
      <p:grpSp>
        <p:nvGrpSpPr>
          <p:cNvPr id="6" name="그룹 5"/>
          <p:cNvGrpSpPr/>
          <p:nvPr/>
        </p:nvGrpSpPr>
        <p:grpSpPr>
          <a:xfrm>
            <a:off x="1730755" y="5734071"/>
            <a:ext cx="20922490" cy="6147304"/>
            <a:chOff x="1885778" y="5734071"/>
            <a:chExt cx="20922490" cy="6147304"/>
          </a:xfrm>
        </p:grpSpPr>
        <p:sp>
          <p:nvSpPr>
            <p:cNvPr id="34" name="양쪽 모서리가 둥근 사각형 33"/>
            <p:cNvSpPr/>
            <p:nvPr/>
          </p:nvSpPr>
          <p:spPr>
            <a:xfrm>
              <a:off x="1885778" y="5746288"/>
              <a:ext cx="12494639" cy="1101991"/>
            </a:xfrm>
            <a:prstGeom prst="round2SameRect">
              <a:avLst>
                <a:gd name="adj1" fmla="val 45038"/>
                <a:gd name="adj2" fmla="val 0"/>
              </a:avLst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1886127" y="6833051"/>
              <a:ext cx="12494372" cy="12803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72869" y="6986997"/>
              <a:ext cx="99618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아침 식사를 했다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16367" y="5823559"/>
              <a:ext cx="51213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식습관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1886127" y="8111677"/>
              <a:ext cx="12494372" cy="12803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72869" y="8246362"/>
              <a:ext cx="108083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채소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생선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고기 등을 골고루 먹었다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886127" y="9396832"/>
              <a:ext cx="12589444" cy="24845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72869" y="9524988"/>
              <a:ext cx="11465496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식사는 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15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분 이상 천천히 꼭꼭 씹어 먹었다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14387779" y="6833051"/>
              <a:ext cx="2815038" cy="12803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7202817" y="6833051"/>
              <a:ext cx="2815038" cy="12803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19971810" y="6833051"/>
              <a:ext cx="2815038" cy="12803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14387779" y="8111677"/>
              <a:ext cx="2815038" cy="12803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7202817" y="8111677"/>
              <a:ext cx="2815038" cy="12803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19971810" y="8111677"/>
              <a:ext cx="2815038" cy="12803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4387779" y="9396832"/>
              <a:ext cx="2836458" cy="24845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7202817" y="9396832"/>
              <a:ext cx="2836458" cy="24845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19971810" y="9396832"/>
              <a:ext cx="2836458" cy="24845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74" name="양쪽 모서리가 둥근 사각형 73"/>
            <p:cNvSpPr/>
            <p:nvPr/>
          </p:nvSpPr>
          <p:spPr>
            <a:xfrm>
              <a:off x="14380420" y="5741226"/>
              <a:ext cx="2815038" cy="1101991"/>
            </a:xfrm>
            <a:prstGeom prst="round2SameRect">
              <a:avLst>
                <a:gd name="adj1" fmla="val 45038"/>
                <a:gd name="adj2" fmla="val 0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475571" y="5823081"/>
              <a:ext cx="2624735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그렇다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2" name="양쪽 모서리가 둥근 사각형 71"/>
            <p:cNvSpPr/>
            <p:nvPr/>
          </p:nvSpPr>
          <p:spPr>
            <a:xfrm>
              <a:off x="17190296" y="5734071"/>
              <a:ext cx="2815038" cy="1101991"/>
            </a:xfrm>
            <a:prstGeom prst="round2SameRect">
              <a:avLst>
                <a:gd name="adj1" fmla="val 45038"/>
                <a:gd name="adj2" fmla="val 0"/>
              </a:avLst>
            </a:prstGeom>
            <a:solidFill>
              <a:srgbClr val="AAC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7031808" y="5815926"/>
              <a:ext cx="3103655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보통이다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0" name="양쪽 모서리가 둥근 사각형 69"/>
            <p:cNvSpPr/>
            <p:nvPr/>
          </p:nvSpPr>
          <p:spPr>
            <a:xfrm>
              <a:off x="19971810" y="5746290"/>
              <a:ext cx="2815038" cy="1101991"/>
            </a:xfrm>
            <a:prstGeom prst="round2SameRect">
              <a:avLst>
                <a:gd name="adj1" fmla="val 45038"/>
                <a:gd name="adj2" fmla="val 0"/>
              </a:avLst>
            </a:prstGeom>
            <a:solidFill>
              <a:srgbClr val="605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0066961" y="5828145"/>
              <a:ext cx="2624735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아니다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6" name="1/2 액자 75"/>
            <p:cNvSpPr/>
            <p:nvPr/>
          </p:nvSpPr>
          <p:spPr>
            <a:xfrm rot="13500000">
              <a:off x="18228389" y="6736226"/>
              <a:ext cx="862130" cy="881753"/>
            </a:xfrm>
            <a:prstGeom prst="halfFrame">
              <a:avLst>
                <a:gd name="adj1" fmla="val 17209"/>
                <a:gd name="adj2" fmla="val 17210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5" name="1/2 액자 84"/>
            <p:cNvSpPr/>
            <p:nvPr/>
          </p:nvSpPr>
          <p:spPr>
            <a:xfrm rot="13500000">
              <a:off x="20958972" y="8032664"/>
              <a:ext cx="862130" cy="881753"/>
            </a:xfrm>
            <a:prstGeom prst="halfFrame">
              <a:avLst>
                <a:gd name="adj1" fmla="val 17209"/>
                <a:gd name="adj2" fmla="val 17210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6" name="1/2 액자 85"/>
            <p:cNvSpPr/>
            <p:nvPr/>
          </p:nvSpPr>
          <p:spPr>
            <a:xfrm rot="13500000">
              <a:off x="18215510" y="10060973"/>
              <a:ext cx="862130" cy="881753"/>
            </a:xfrm>
            <a:prstGeom prst="halfFrame">
              <a:avLst>
                <a:gd name="adj1" fmla="val 17209"/>
                <a:gd name="adj2" fmla="val 17210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743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5471026" y="8924032"/>
            <a:ext cx="15802221" cy="3869672"/>
          </a:xfrm>
          <a:prstGeom prst="roundRect">
            <a:avLst/>
          </a:prstGeom>
          <a:solidFill>
            <a:srgbClr val="B7EF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560" y="3711388"/>
            <a:ext cx="9249265" cy="5212643"/>
          </a:xfrm>
          <a:prstGeom prst="rect">
            <a:avLst/>
          </a:prstGeom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5608999" y="727007"/>
            <a:ext cx="17177849" cy="3450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들이는 </a:t>
            </a:r>
            <a:r>
              <a:rPr lang="en-US" altLang="ko-KR" sz="5400" dirty="0"/>
              <a:t>4</a:t>
            </a:r>
            <a:r>
              <a:rPr lang="ko-KR" altLang="en-US" sz="5400" dirty="0"/>
              <a:t>학년 때 친구들보다 키가 컸는데</a:t>
            </a:r>
            <a:r>
              <a:rPr lang="en-US" altLang="ko-KR" sz="5400" dirty="0"/>
              <a:t>, </a:t>
            </a:r>
            <a:r>
              <a:rPr lang="en-US" altLang="ko-KR" sz="5400" dirty="0" smtClean="0"/>
              <a:t>6</a:t>
            </a:r>
            <a:r>
              <a:rPr lang="ko-KR" altLang="en-US" sz="5400" dirty="0"/>
              <a:t>학년이 되자 친구들보다 </a:t>
            </a:r>
            <a:r>
              <a:rPr lang="ko-KR" altLang="en-US" sz="5400" dirty="0" smtClean="0"/>
              <a:t>작은 </a:t>
            </a:r>
            <a:r>
              <a:rPr lang="ko-KR" altLang="en-US" sz="5400" dirty="0"/>
              <a:t>편입니다</a:t>
            </a:r>
            <a:r>
              <a:rPr lang="en-US" altLang="ko-KR" sz="5400" dirty="0" smtClean="0"/>
              <a:t>. </a:t>
            </a:r>
            <a:r>
              <a:rPr lang="ko-KR" altLang="en-US" sz="5400" dirty="0" err="1" smtClean="0"/>
              <a:t>들이가</a:t>
            </a:r>
            <a:r>
              <a:rPr lang="ko-KR" altLang="en-US" sz="5400" dirty="0" smtClean="0"/>
              <a:t> </a:t>
            </a:r>
            <a:r>
              <a:rPr lang="ko-KR" altLang="en-US" sz="5400" dirty="0"/>
              <a:t>건강하게 성장하려면 어떻게 해야 할지 </a:t>
            </a:r>
            <a:r>
              <a:rPr lang="ko-KR" altLang="en-US" sz="5400" dirty="0" smtClean="0"/>
              <a:t>이야기해 </a:t>
            </a:r>
            <a:r>
              <a:rPr lang="ko-KR" altLang="en-US" sz="5400" dirty="0"/>
              <a:t>보세요</a:t>
            </a:r>
            <a:r>
              <a:rPr lang="en-US" altLang="ko-KR" sz="5400" dirty="0"/>
              <a:t>.</a:t>
            </a:r>
            <a:endParaRPr sz="5400" dirty="0"/>
          </a:p>
        </p:txBody>
      </p:sp>
      <p:sp>
        <p:nvSpPr>
          <p:cNvPr id="33" name="TextBox 32"/>
          <p:cNvSpPr txBox="1"/>
          <p:nvPr/>
        </p:nvSpPr>
        <p:spPr>
          <a:xfrm>
            <a:off x="6398091" y="9774494"/>
            <a:ext cx="13828437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운동을 해야해요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밥을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잘 먹으면 될 거 같아요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잠을 잘 자면 좋아질 거 같아요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건강을 해치는 식습관을 살펴봐요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0" name="그룹 19"/>
          <p:cNvGrpSpPr/>
          <p:nvPr/>
        </p:nvGrpSpPr>
        <p:grpSpPr>
          <a:xfrm>
            <a:off x="1393167" y="1752193"/>
            <a:ext cx="2888301" cy="1391951"/>
            <a:chOff x="1672310" y="3629190"/>
            <a:chExt cx="2888301" cy="139195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3" name="직선 연결선 22"/>
          <p:cNvCxnSpPr/>
          <p:nvPr/>
        </p:nvCxnSpPr>
        <p:spPr>
          <a:xfrm flipV="1">
            <a:off x="4281468" y="2458942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부모님께 감사 편지 쓰기"/>
          <p:cNvSpPr txBox="1"/>
          <p:nvPr/>
        </p:nvSpPr>
        <p:spPr>
          <a:xfrm>
            <a:off x="4581102" y="1965153"/>
            <a:ext cx="896172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건강 증진 활동 확인하기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383806"/>
            <a:ext cx="2869884" cy="2869884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1731104" y="4529438"/>
            <a:ext cx="20922141" cy="6376033"/>
            <a:chOff x="1731104" y="5397512"/>
            <a:chExt cx="20922141" cy="6376033"/>
          </a:xfrm>
        </p:grpSpPr>
        <p:sp>
          <p:nvSpPr>
            <p:cNvPr id="35" name="직사각형 34"/>
            <p:cNvSpPr/>
            <p:nvPr/>
          </p:nvSpPr>
          <p:spPr>
            <a:xfrm>
              <a:off x="1731104" y="5397512"/>
              <a:ext cx="12494372" cy="248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17846" y="5551458"/>
              <a:ext cx="9961871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맵고 자극적인 음식을 되도록 먹지 않았다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1731104" y="7885545"/>
              <a:ext cx="12494372" cy="248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17846" y="8020230"/>
              <a:ext cx="10808331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라면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햄버거 등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즉석식품을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되도록 먹지 않았다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731104" y="10369545"/>
              <a:ext cx="12589444" cy="140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17846" y="10621772"/>
              <a:ext cx="11465496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잠자기 전 야식을 먹지 않았다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14232756" y="5397512"/>
              <a:ext cx="2815038" cy="248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7047794" y="5397512"/>
              <a:ext cx="2815038" cy="248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19816787" y="5397512"/>
              <a:ext cx="2815038" cy="248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14232756" y="7885545"/>
              <a:ext cx="2815038" cy="248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7047794" y="7885545"/>
              <a:ext cx="2815038" cy="248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19816787" y="7885545"/>
              <a:ext cx="2815038" cy="248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4232756" y="10369545"/>
              <a:ext cx="2836458" cy="140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7047794" y="10369545"/>
              <a:ext cx="2836458" cy="140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19816787" y="10369545"/>
              <a:ext cx="2836458" cy="140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BA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76" name="1/2 액자 75"/>
            <p:cNvSpPr/>
            <p:nvPr/>
          </p:nvSpPr>
          <p:spPr>
            <a:xfrm rot="13500000">
              <a:off x="20816265" y="5788143"/>
              <a:ext cx="862130" cy="881753"/>
            </a:xfrm>
            <a:prstGeom prst="halfFrame">
              <a:avLst>
                <a:gd name="adj1" fmla="val 17209"/>
                <a:gd name="adj2" fmla="val 17210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5" name="1/2 액자 84"/>
            <p:cNvSpPr/>
            <p:nvPr/>
          </p:nvSpPr>
          <p:spPr>
            <a:xfrm rot="13500000">
              <a:off x="15209210" y="8397078"/>
              <a:ext cx="862130" cy="881753"/>
            </a:xfrm>
            <a:prstGeom prst="halfFrame">
              <a:avLst>
                <a:gd name="adj1" fmla="val 17209"/>
                <a:gd name="adj2" fmla="val 17210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6" name="1/2 액자 85"/>
            <p:cNvSpPr/>
            <p:nvPr/>
          </p:nvSpPr>
          <p:spPr>
            <a:xfrm rot="13500000">
              <a:off x="15242942" y="10404569"/>
              <a:ext cx="862130" cy="881753"/>
            </a:xfrm>
            <a:prstGeom prst="halfFrame">
              <a:avLst>
                <a:gd name="adj1" fmla="val 17209"/>
                <a:gd name="adj2" fmla="val 17210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58" name="직사각형 57"/>
          <p:cNvSpPr/>
          <p:nvPr/>
        </p:nvSpPr>
        <p:spPr>
          <a:xfrm>
            <a:off x="1730754" y="11330466"/>
            <a:ext cx="222464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그렇다: 7일 중 6~7일　보통이다: 7일 중 4~5일　아니다: 7일 중 3일 이하</a:t>
            </a:r>
          </a:p>
        </p:txBody>
      </p:sp>
    </p:spTree>
    <p:extLst>
      <p:ext uri="{BB962C8B-B14F-4D97-AF65-F5344CB8AC3E}">
        <p14:creationId xmlns:p14="http://schemas.microsoft.com/office/powerpoint/2010/main" val="772433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3" name="직선 연결선 22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부모님께 감사 편지 쓰기"/>
          <p:cNvSpPr txBox="1"/>
          <p:nvPr/>
        </p:nvSpPr>
        <p:spPr>
          <a:xfrm>
            <a:off x="4581102" y="920992"/>
            <a:ext cx="896172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건강 증진 활동 확인하기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82" name="세상에서 나를 가장 사랑하고 정성껏 키워 주시는 부모님께 감사한 마음을 담아 편지를 써 보세요."/>
          <p:cNvSpPr txBox="1"/>
          <p:nvPr/>
        </p:nvSpPr>
        <p:spPr>
          <a:xfrm>
            <a:off x="2829783" y="2249543"/>
            <a:ext cx="17908809" cy="209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위의 활동 표에서 알아낸 나의 식습관의 문제점을 찾아 고칠 점을 써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916" y="2425774"/>
            <a:ext cx="1140867" cy="649417"/>
          </a:xfrm>
          <a:prstGeom prst="rect">
            <a:avLst/>
          </a:prstGeom>
        </p:spPr>
      </p:pic>
      <p:pic>
        <p:nvPicPr>
          <p:cNvPr id="84" name="그림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122" y="4672474"/>
            <a:ext cx="18698214" cy="6703836"/>
          </a:xfrm>
          <a:prstGeom prst="rect">
            <a:avLst/>
          </a:prstGeom>
        </p:spPr>
      </p:pic>
      <p:sp>
        <p:nvSpPr>
          <p:cNvPr id="85" name="직사각형 84"/>
          <p:cNvSpPr/>
          <p:nvPr/>
        </p:nvSpPr>
        <p:spPr>
          <a:xfrm>
            <a:off x="3552536" y="6666680"/>
            <a:ext cx="156707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문제점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채소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고기 등을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골고루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먹지 않는 경우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개선할 점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 채소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생선도 골고루 먹겠습니다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1970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8399495" y="4541888"/>
            <a:ext cx="14218406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식품을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골고루 알맞은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양을 먹어요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정해진 시간에 규칙적으로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식사해요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음식은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천천히 꼭꼭 </a:t>
            </a: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씹어먹어요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가공식품은 영양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성분을 확인해요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건강한 식습관을 길러요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19" y="4304243"/>
            <a:ext cx="6774344" cy="553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81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8399494" y="5165135"/>
            <a:ext cx="14771401" cy="3842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집중력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향상을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위해 아침밥을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챙겨 먹어요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6.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건강한 간식을 먹어요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7.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규칙적인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활동으로 건강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체중을 유지해요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건강한 식습관을 길러요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19" y="4304243"/>
            <a:ext cx="6774344" cy="553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7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240905"/>
            <a:ext cx="18485298" cy="103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/>
              <a:t>신호등 식이 요법을 읽고</a:t>
            </a:r>
            <a:r>
              <a:rPr lang="en-US" altLang="ko-KR" sz="5500" dirty="0"/>
              <a:t>, </a:t>
            </a:r>
            <a:r>
              <a:rPr lang="ko-KR" altLang="en-US" sz="5500" dirty="0" smtClean="0"/>
              <a:t>건강한 </a:t>
            </a:r>
            <a:r>
              <a:rPr lang="ko-KR" altLang="en-US" sz="5500" dirty="0"/>
              <a:t>아침 식단을 구성해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477" y="480567"/>
            <a:ext cx="2355082" cy="793292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16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3" name="직선 연결선 22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부모님께 감사 편지 쓰기"/>
          <p:cNvSpPr txBox="1"/>
          <p:nvPr/>
        </p:nvSpPr>
        <p:spPr>
          <a:xfrm>
            <a:off x="4581102" y="920992"/>
            <a:ext cx="758041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건강한 아침 식단 꾸미기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007" y="3681627"/>
            <a:ext cx="4414033" cy="4199822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7424928" y="3610920"/>
            <a:ext cx="14758416" cy="2878818"/>
            <a:chOff x="7424928" y="3412266"/>
            <a:chExt cx="14758416" cy="2700000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7424928" y="3412266"/>
              <a:ext cx="14758416" cy="2700000"/>
            </a:xfrm>
            <a:prstGeom prst="roundRect">
              <a:avLst>
                <a:gd name="adj" fmla="val 7225"/>
              </a:avLst>
            </a:prstGeom>
            <a:solidFill>
              <a:srgbClr val="F8B7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7790107" y="3667591"/>
              <a:ext cx="14137787" cy="2160000"/>
              <a:chOff x="7763322" y="3630309"/>
              <a:chExt cx="14137787" cy="21600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7763322" y="4282969"/>
                <a:ext cx="2055050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노랑군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5" name="모서리가 둥근 직사각형 4"/>
              <p:cNvSpPr/>
              <p:nvPr/>
            </p:nvSpPr>
            <p:spPr>
              <a:xfrm>
                <a:off x="10192047" y="3630309"/>
                <a:ext cx="11709062" cy="2160000"/>
              </a:xfrm>
              <a:prstGeom prst="roundRect">
                <a:avLst>
                  <a:gd name="adj" fmla="val 12529"/>
                </a:avLst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642169" y="4282969"/>
                <a:ext cx="481542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두부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생선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사과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72" name="그룹 71"/>
          <p:cNvGrpSpPr/>
          <p:nvPr/>
        </p:nvGrpSpPr>
        <p:grpSpPr>
          <a:xfrm>
            <a:off x="7424928" y="6760421"/>
            <a:ext cx="14758416" cy="2878818"/>
            <a:chOff x="7424928" y="3412266"/>
            <a:chExt cx="14758416" cy="2700000"/>
          </a:xfrm>
        </p:grpSpPr>
        <p:sp>
          <p:nvSpPr>
            <p:cNvPr id="73" name="모서리가 둥근 직사각형 72"/>
            <p:cNvSpPr/>
            <p:nvPr/>
          </p:nvSpPr>
          <p:spPr>
            <a:xfrm>
              <a:off x="7424928" y="3412266"/>
              <a:ext cx="14758416" cy="2700000"/>
            </a:xfrm>
            <a:prstGeom prst="roundRect">
              <a:avLst>
                <a:gd name="adj" fmla="val 7225"/>
              </a:avLst>
            </a:prstGeom>
            <a:solidFill>
              <a:srgbClr val="DA422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74" name="그룹 73"/>
            <p:cNvGrpSpPr/>
            <p:nvPr/>
          </p:nvGrpSpPr>
          <p:grpSpPr>
            <a:xfrm>
              <a:off x="7790106" y="3667591"/>
              <a:ext cx="14137788" cy="2160000"/>
              <a:chOff x="7763321" y="3630309"/>
              <a:chExt cx="14137788" cy="2160000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7763321" y="4282969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빨강군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76" name="모서리가 둥근 직사각형 75"/>
              <p:cNvSpPr/>
              <p:nvPr/>
            </p:nvSpPr>
            <p:spPr>
              <a:xfrm>
                <a:off x="10192047" y="3630309"/>
                <a:ext cx="11709062" cy="2160000"/>
              </a:xfrm>
              <a:prstGeom prst="roundRect">
                <a:avLst>
                  <a:gd name="adj" fmla="val 12529"/>
                </a:avLst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0642169" y="4282969"/>
                <a:ext cx="1042593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아이스크림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초콜릿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치킨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과즙우유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78" name="그룹 77"/>
          <p:cNvGrpSpPr/>
          <p:nvPr/>
        </p:nvGrpSpPr>
        <p:grpSpPr>
          <a:xfrm>
            <a:off x="7424928" y="9909922"/>
            <a:ext cx="14758416" cy="2878818"/>
            <a:chOff x="7424928" y="3412266"/>
            <a:chExt cx="14758416" cy="2700000"/>
          </a:xfrm>
        </p:grpSpPr>
        <p:sp>
          <p:nvSpPr>
            <p:cNvPr id="79" name="모서리가 둥근 직사각형 78"/>
            <p:cNvSpPr/>
            <p:nvPr/>
          </p:nvSpPr>
          <p:spPr>
            <a:xfrm>
              <a:off x="7424928" y="3412266"/>
              <a:ext cx="14758416" cy="2700000"/>
            </a:xfrm>
            <a:prstGeom prst="roundRect">
              <a:avLst>
                <a:gd name="adj" fmla="val 7225"/>
              </a:avLst>
            </a:prstGeom>
            <a:solidFill>
              <a:srgbClr val="00AB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80" name="그룹 79"/>
            <p:cNvGrpSpPr/>
            <p:nvPr/>
          </p:nvGrpSpPr>
          <p:grpSpPr>
            <a:xfrm>
              <a:off x="7790107" y="3667591"/>
              <a:ext cx="14137787" cy="2160000"/>
              <a:chOff x="7763322" y="3630309"/>
              <a:chExt cx="14137787" cy="2160000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7763322" y="4282969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초록</a:t>
                </a:r>
                <a:r>
                  <a:rPr kumimoji="0" lang="ko-KR" altLang="en-US" sz="5400" b="1" i="0" u="none" strike="noStrike" cap="none" spc="0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82" name="모서리가 둥근 직사각형 81"/>
              <p:cNvSpPr/>
              <p:nvPr/>
            </p:nvSpPr>
            <p:spPr>
              <a:xfrm>
                <a:off x="10192047" y="3630309"/>
                <a:ext cx="11709062" cy="2160000"/>
              </a:xfrm>
              <a:prstGeom prst="roundRect">
                <a:avLst>
                  <a:gd name="adj" fmla="val 12529"/>
                </a:avLst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0642169" y="4282969"/>
                <a:ext cx="6521016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당근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버섯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배추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오이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2209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그룹 36"/>
          <p:cNvGrpSpPr/>
          <p:nvPr/>
        </p:nvGrpSpPr>
        <p:grpSpPr>
          <a:xfrm>
            <a:off x="-457200" y="647734"/>
            <a:ext cx="23644419" cy="9904251"/>
            <a:chOff x="4181814" y="2381709"/>
            <a:chExt cx="20616857" cy="9785847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52" name="알맞은 말을 골라 초성 완성해보기"/>
          <p:cNvSpPr txBox="1"/>
          <p:nvPr/>
        </p:nvSpPr>
        <p:spPr>
          <a:xfrm>
            <a:off x="3928615" y="2398509"/>
            <a:ext cx="17578073" cy="2082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10000"/>
              </a:lnSpc>
            </a:pPr>
            <a:r>
              <a:rPr lang="ko-KR" altLang="en-US" sz="5400" dirty="0" smtClean="0">
                <a:solidFill>
                  <a:srgbClr val="1AAB43"/>
                </a:solidFill>
              </a:rPr>
              <a:t>다음 </a:t>
            </a:r>
            <a:r>
              <a:rPr lang="ko-KR" altLang="en-US" sz="5400" dirty="0">
                <a:solidFill>
                  <a:srgbClr val="1AAB43"/>
                </a:solidFill>
              </a:rPr>
              <a:t>중 건강한 식습관에 해당하는 것을 </a:t>
            </a:r>
            <a:r>
              <a:rPr lang="ko-KR" altLang="en-US" sz="5400" dirty="0" smtClean="0">
                <a:solidFill>
                  <a:srgbClr val="1AAB43"/>
                </a:solidFill>
              </a:rPr>
              <a:t>모두 </a:t>
            </a:r>
            <a:r>
              <a:rPr lang="ko-KR" altLang="en-US" sz="5400" dirty="0">
                <a:solidFill>
                  <a:srgbClr val="1AAB43"/>
                </a:solidFill>
              </a:rPr>
              <a:t>골라 </a:t>
            </a:r>
            <a:r>
              <a:rPr lang="en-US" altLang="ko-KR" sz="5400" dirty="0" smtClean="0">
                <a:solidFill>
                  <a:srgbClr val="1AAB43"/>
                </a:solidFill>
              </a:rPr>
              <a:t>O</a:t>
            </a:r>
            <a:r>
              <a:rPr lang="ko-KR" altLang="en-US" sz="5400" dirty="0" smtClean="0">
                <a:solidFill>
                  <a:srgbClr val="1AAB43"/>
                </a:solidFill>
              </a:rPr>
              <a:t> </a:t>
            </a:r>
            <a:r>
              <a:rPr lang="ko-KR" altLang="en-US" sz="5400" dirty="0">
                <a:solidFill>
                  <a:srgbClr val="1AAB43"/>
                </a:solidFill>
              </a:rPr>
              <a:t>표시해 </a:t>
            </a:r>
            <a:r>
              <a:rPr lang="ko-KR" altLang="en-US" sz="5400" dirty="0" smtClean="0">
                <a:solidFill>
                  <a:srgbClr val="1AAB43"/>
                </a:solidFill>
              </a:rPr>
              <a:t>보세요</a:t>
            </a:r>
            <a:r>
              <a:rPr lang="en-US" altLang="ko-KR" sz="5400" dirty="0" smtClean="0">
                <a:solidFill>
                  <a:srgbClr val="1AAB43"/>
                </a:solidFill>
              </a:rPr>
              <a:t>.</a:t>
            </a:r>
            <a:endParaRPr sz="5400" dirty="0">
              <a:solidFill>
                <a:srgbClr val="1AAB43"/>
              </a:solidFill>
            </a:endParaRPr>
          </a:p>
        </p:txBody>
      </p:sp>
      <p:sp>
        <p:nvSpPr>
          <p:cNvPr id="53" name="01 성의 발달"/>
          <p:cNvSpPr txBox="1"/>
          <p:nvPr/>
        </p:nvSpPr>
        <p:spPr>
          <a:xfrm>
            <a:off x="6125755" y="10740809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" name="01 성의 발달"/>
          <p:cNvSpPr txBox="1"/>
          <p:nvPr/>
        </p:nvSpPr>
        <p:spPr>
          <a:xfrm>
            <a:off x="6469078" y="10768468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01 성의 발달"/>
          <p:cNvSpPr txBox="1"/>
          <p:nvPr/>
        </p:nvSpPr>
        <p:spPr>
          <a:xfrm>
            <a:off x="7485777" y="10768468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" name="01 성의 발달"/>
          <p:cNvSpPr txBox="1"/>
          <p:nvPr/>
        </p:nvSpPr>
        <p:spPr>
          <a:xfrm>
            <a:off x="4435785" y="4857127"/>
            <a:ext cx="754179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나의 건강한 성장을 위해                      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1" name="01 성의 발달"/>
          <p:cNvSpPr txBox="1"/>
          <p:nvPr/>
        </p:nvSpPr>
        <p:spPr>
          <a:xfrm>
            <a:off x="4491706" y="9566708"/>
            <a:ext cx="754179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먹습니다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3" y="848292"/>
            <a:ext cx="3070941" cy="2113396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4207724" y="6199585"/>
            <a:ext cx="15820267" cy="2910820"/>
            <a:chOff x="4207724" y="10017724"/>
            <a:chExt cx="15820267" cy="2910820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4207724" y="10017724"/>
              <a:ext cx="15820267" cy="2910820"/>
            </a:xfrm>
            <a:prstGeom prst="roundRect">
              <a:avLst>
                <a:gd name="adj" fmla="val 21728"/>
              </a:avLst>
            </a:prstGeom>
            <a:solidFill>
              <a:srgbClr val="EBF5E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5191498" y="10373662"/>
              <a:ext cx="13852719" cy="2198944"/>
              <a:chOff x="4596203" y="10348353"/>
              <a:chExt cx="13852719" cy="2198944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4596203" y="10364690"/>
                <a:ext cx="5779147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과일과 채소는 적게</a:t>
                </a:r>
                <a:endParaRPr lang="ko-KR" alt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12688763" y="10348353"/>
                <a:ext cx="3632726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아침밥은 꼭</a:t>
                </a:r>
                <a:endParaRPr lang="ko-KR" alt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4656052" y="11707067"/>
                <a:ext cx="6617517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TV</a:t>
                </a: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나 휴대폰을 보면서</a:t>
                </a:r>
                <a:endParaRPr lang="ko-KR" alt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12669775" y="11690730"/>
                <a:ext cx="5779147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천천히 꼭꼭 씹어서</a:t>
                </a:r>
                <a:endParaRPr lang="ko-KR" altLang="en-US" sz="54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타원 1"/>
          <p:cNvSpPr/>
          <p:nvPr/>
        </p:nvSpPr>
        <p:spPr>
          <a:xfrm>
            <a:off x="12717651" y="6277662"/>
            <a:ext cx="4894914" cy="124796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2652964" y="7673614"/>
            <a:ext cx="7061500" cy="124796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09579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5145982" y="6136505"/>
            <a:ext cx="14092037" cy="2550650"/>
            <a:chOff x="6921499" y="3192137"/>
            <a:chExt cx="14092037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11538066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척추와 바른 자세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2A097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2A097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2A097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3" name="직사각형 12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2A0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47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671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914809" y="4810978"/>
            <a:ext cx="14554383" cy="4094045"/>
            <a:chOff x="12593291" y="3822192"/>
            <a:chExt cx="14554383" cy="4094045"/>
          </a:xfrm>
        </p:grpSpPr>
        <p:sp>
          <p:nvSpPr>
            <p:cNvPr id="19" name="● 생명 탄생의 의미를 말할 수 있다.…"/>
            <p:cNvSpPr txBox="1"/>
            <p:nvPr/>
          </p:nvSpPr>
          <p:spPr>
            <a:xfrm>
              <a:off x="12593291" y="5247151"/>
              <a:ext cx="14554383" cy="26690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척추 건강의 중요성을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척추 건강을 위한 방법을 알고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1" name="그룹 20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4" name="직사각형 23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5" name="이등변 삼각형 24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3" name="직사각형 22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3855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다음 그림을 보면서 떠오르는 것을 이야기해 보세요."/>
          <p:cNvSpPr txBox="1"/>
          <p:nvPr/>
        </p:nvSpPr>
        <p:spPr>
          <a:xfrm>
            <a:off x="5608999" y="587890"/>
            <a:ext cx="16198578" cy="324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아래와 같은 모습에서 떠오르는 동물이 있나요</a:t>
            </a:r>
            <a:r>
              <a:rPr lang="en-US" altLang="ko-KR" sz="5400" dirty="0"/>
              <a:t>? </a:t>
            </a:r>
            <a:endParaRPr lang="en-US" altLang="ko-KR" sz="5400" dirty="0" smtClean="0"/>
          </a:p>
          <a:p>
            <a:pPr>
              <a:lnSpc>
                <a:spcPct val="120000"/>
              </a:lnSpc>
            </a:pPr>
            <a:r>
              <a:rPr lang="ko-KR" altLang="en-US" sz="5400" dirty="0" smtClean="0"/>
              <a:t>이런 </a:t>
            </a:r>
            <a:r>
              <a:rPr lang="ko-KR" altLang="en-US" sz="5400" dirty="0"/>
              <a:t>자세가 </a:t>
            </a:r>
            <a:r>
              <a:rPr lang="ko-KR" altLang="en-US" sz="5400" dirty="0" smtClean="0"/>
              <a:t>계속되면 건강에 </a:t>
            </a:r>
            <a:r>
              <a:rPr lang="ko-KR" altLang="en-US" sz="5400" dirty="0"/>
              <a:t>어떤 문제가 </a:t>
            </a:r>
            <a:r>
              <a:rPr lang="ko-KR" altLang="en-US" sz="5400" dirty="0" smtClean="0"/>
              <a:t>일어날 </a:t>
            </a:r>
            <a:r>
              <a:rPr lang="ko-KR" altLang="en-US" sz="5400" dirty="0"/>
              <a:t>수 있는지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99" y="4098468"/>
            <a:ext cx="15008133" cy="46889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/>
        </p:nvSpPr>
        <p:spPr>
          <a:xfrm>
            <a:off x="5471027" y="9696092"/>
            <a:ext cx="15594680" cy="3097612"/>
          </a:xfrm>
          <a:prstGeom prst="roundRect">
            <a:avLst/>
          </a:prstGeom>
          <a:solidFill>
            <a:srgbClr val="B7EF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06064" y="10205156"/>
            <a:ext cx="14477062" cy="21339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0" lang="ko-KR" altLang="en-US" sz="55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거북이가 떠올라요</a:t>
            </a:r>
            <a:r>
              <a:rPr kumimoji="0" lang="en-US" altLang="ko-KR" sz="55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.</a:t>
            </a:r>
            <a:r>
              <a:rPr kumimoji="0" lang="ko-KR" altLang="en-US" sz="55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목이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아파요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어깨가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아파요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디스크에 걸릴 것 같아요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5169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신경 세포의 돌기가 모여 결합 조직으로 된 막에 싸여 끈처럼 된 구조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그는 교통사고를 당해 안면의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신경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마비가 왔다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신경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귀신 신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神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날 경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經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20" name="가로로 말린 두루마리 모양 19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1066800" y="9271142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척주관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속에 있는 중추 신경 계통의 부분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전신 마취는 마취약을 주사하여 대뇌나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척수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일시적으로 마비시키는</a:t>
            </a:r>
          </a:p>
          <a:p>
            <a:pPr algn="l">
              <a:lnSpc>
                <a:spcPct val="15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것이다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66800" y="7277750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척수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등마루 척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脊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뼛골 수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髓</a:t>
            </a:r>
          </a:p>
        </p:txBody>
      </p:sp>
    </p:spTree>
    <p:extLst>
      <p:ext uri="{BB962C8B-B14F-4D97-AF65-F5344CB8AC3E}">
        <p14:creationId xmlns:p14="http://schemas.microsoft.com/office/powerpoint/2010/main" val="543995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66800" y="4591396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기운이나 세력 따위가 점점 더 늘어 가고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나아감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국민의 공공복리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증진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힘쓰다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066800" y="2598004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증진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더할 증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增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나아갈 진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進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12" name="가로로 말린 두루마리 모양 11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1066800" y="9681556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사람의 몸이나 동식물 따위를 보살펴 돌봄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몸이 건강할 때 건강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신경을 써야 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1066800" y="7688164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주관할 관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管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다스릴 리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理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9250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066800" y="6751105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힘줄과 살을 통틀어 이르는 말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동물의 운동을 맡은 기관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운동이 지나치면 모든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근육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노폐물이 쌓인다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66800" y="4757713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근육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힘줄 근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筋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고기 육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肉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20" name="가로로 말린 두루마리 모양 19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919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모서리가 둥근 직사각형 25"/>
          <p:cNvSpPr/>
          <p:nvPr/>
        </p:nvSpPr>
        <p:spPr>
          <a:xfrm>
            <a:off x="1613032" y="1978418"/>
            <a:ext cx="21157936" cy="11289008"/>
          </a:xfrm>
          <a:prstGeom prst="roundRect">
            <a:avLst>
              <a:gd name="adj" fmla="val 5669"/>
            </a:avLst>
          </a:prstGeom>
          <a:solidFill>
            <a:srgbClr val="FEF8E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척추 건강은 몸의 균형을 지켜줘요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9" name="그룹 18"/>
          <p:cNvGrpSpPr/>
          <p:nvPr/>
        </p:nvGrpSpPr>
        <p:grpSpPr>
          <a:xfrm>
            <a:off x="9053160" y="4244145"/>
            <a:ext cx="6277681" cy="8473778"/>
            <a:chOff x="9350097" y="4244145"/>
            <a:chExt cx="6277681" cy="8473778"/>
          </a:xfrm>
        </p:grpSpPr>
        <p:sp>
          <p:nvSpPr>
            <p:cNvPr id="4" name="직사각형 3"/>
            <p:cNvSpPr/>
            <p:nvPr/>
          </p:nvSpPr>
          <p:spPr>
            <a:xfrm>
              <a:off x="9386943" y="4244145"/>
              <a:ext cx="6203988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7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개의 목뼈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경추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9350097" y="6593813"/>
              <a:ext cx="6277681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12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개의 가슴뼈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흉</a:t>
              </a: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9560090" y="9347930"/>
              <a:ext cx="5857694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개의 허리뼈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요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9560090" y="11877693"/>
              <a:ext cx="5857694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개의 꼬리뼈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미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9560090" y="10805655"/>
              <a:ext cx="5857694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개의 엉치뼈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천추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4901538" y="3647783"/>
            <a:ext cx="14580924" cy="9012729"/>
            <a:chOff x="5366289" y="3647783"/>
            <a:chExt cx="14580924" cy="9012729"/>
          </a:xfrm>
        </p:grpSpPr>
        <p:grpSp>
          <p:nvGrpSpPr>
            <p:cNvPr id="49" name="그룹 48"/>
            <p:cNvGrpSpPr/>
            <p:nvPr/>
          </p:nvGrpSpPr>
          <p:grpSpPr>
            <a:xfrm>
              <a:off x="5366289" y="3647783"/>
              <a:ext cx="3001291" cy="9012729"/>
              <a:chOff x="5366289" y="3647783"/>
              <a:chExt cx="3001291" cy="9012729"/>
            </a:xfrm>
          </p:grpSpPr>
          <p:pic>
            <p:nvPicPr>
              <p:cNvPr id="3" name="그림 2"/>
              <p:cNvPicPr>
                <a:picLocks noChangeAspect="1"/>
              </p:cNvPicPr>
              <p:nvPr/>
            </p:nvPicPr>
            <p:blipFill rotWithShape="1">
              <a:blip r:embed="rId3"/>
              <a:srcRect r="79926"/>
              <a:stretch/>
            </p:blipFill>
            <p:spPr>
              <a:xfrm>
                <a:off x="5366289" y="3647783"/>
                <a:ext cx="2166559" cy="9012729"/>
              </a:xfrm>
              <a:prstGeom prst="rect">
                <a:avLst/>
              </a:prstGeom>
            </p:spPr>
          </p:pic>
          <p:grpSp>
            <p:nvGrpSpPr>
              <p:cNvPr id="17" name="그룹 16"/>
              <p:cNvGrpSpPr/>
              <p:nvPr/>
            </p:nvGrpSpPr>
            <p:grpSpPr>
              <a:xfrm>
                <a:off x="7515638" y="3903912"/>
                <a:ext cx="851942" cy="8466367"/>
                <a:chOff x="7515638" y="3903912"/>
                <a:chExt cx="851942" cy="8466367"/>
              </a:xfrm>
            </p:grpSpPr>
            <p:cxnSp>
              <p:nvCxnSpPr>
                <p:cNvPr id="13" name="직선 연결선 12"/>
                <p:cNvCxnSpPr/>
                <p:nvPr/>
              </p:nvCxnSpPr>
              <p:spPr>
                <a:xfrm>
                  <a:off x="7532848" y="3903912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" name="직선 연결선 15"/>
                <p:cNvCxnSpPr/>
                <p:nvPr/>
              </p:nvCxnSpPr>
              <p:spPr>
                <a:xfrm>
                  <a:off x="8350370" y="3916392"/>
                  <a:ext cx="0" cy="8453887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5" name="직선 연결선 34"/>
                <p:cNvCxnSpPr/>
                <p:nvPr/>
              </p:nvCxnSpPr>
              <p:spPr>
                <a:xfrm>
                  <a:off x="7532848" y="12370279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6" name="직선 연결선 35"/>
                <p:cNvCxnSpPr/>
                <p:nvPr/>
              </p:nvCxnSpPr>
              <p:spPr>
                <a:xfrm>
                  <a:off x="7532848" y="5345501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7" name="직선 연결선 36"/>
                <p:cNvCxnSpPr/>
                <p:nvPr/>
              </p:nvCxnSpPr>
              <p:spPr>
                <a:xfrm>
                  <a:off x="7515638" y="9072113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8" name="직선 연결선 37"/>
                <p:cNvCxnSpPr/>
                <p:nvPr/>
              </p:nvCxnSpPr>
              <p:spPr>
                <a:xfrm>
                  <a:off x="7532848" y="10748687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" name="직선 연결선 38"/>
                <p:cNvCxnSpPr/>
                <p:nvPr/>
              </p:nvCxnSpPr>
              <p:spPr>
                <a:xfrm>
                  <a:off x="7532848" y="12054691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  <p:grpSp>
          <p:nvGrpSpPr>
            <p:cNvPr id="48" name="그룹 47"/>
            <p:cNvGrpSpPr/>
            <p:nvPr/>
          </p:nvGrpSpPr>
          <p:grpSpPr>
            <a:xfrm>
              <a:off x="16783441" y="3647783"/>
              <a:ext cx="3163772" cy="9012729"/>
              <a:chOff x="16103750" y="3647783"/>
              <a:chExt cx="3163772" cy="9012729"/>
            </a:xfrm>
          </p:grpSpPr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3"/>
              <a:srcRect l="78968" r="958"/>
              <a:stretch/>
            </p:blipFill>
            <p:spPr>
              <a:xfrm>
                <a:off x="17100963" y="3647783"/>
                <a:ext cx="2166559" cy="9012729"/>
              </a:xfrm>
              <a:prstGeom prst="rect">
                <a:avLst/>
              </a:prstGeom>
            </p:spPr>
          </p:pic>
          <p:grpSp>
            <p:nvGrpSpPr>
              <p:cNvPr id="40" name="그룹 39"/>
              <p:cNvGrpSpPr/>
              <p:nvPr/>
            </p:nvGrpSpPr>
            <p:grpSpPr>
              <a:xfrm flipH="1">
                <a:off x="16103750" y="3903912"/>
                <a:ext cx="851942" cy="8466367"/>
                <a:chOff x="7515638" y="3903912"/>
                <a:chExt cx="851942" cy="8466367"/>
              </a:xfrm>
            </p:grpSpPr>
            <p:cxnSp>
              <p:nvCxnSpPr>
                <p:cNvPr id="41" name="직선 연결선 40"/>
                <p:cNvCxnSpPr/>
                <p:nvPr/>
              </p:nvCxnSpPr>
              <p:spPr>
                <a:xfrm>
                  <a:off x="7532848" y="3903912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2" name="직선 연결선 41"/>
                <p:cNvCxnSpPr/>
                <p:nvPr/>
              </p:nvCxnSpPr>
              <p:spPr>
                <a:xfrm>
                  <a:off x="8350370" y="3916392"/>
                  <a:ext cx="0" cy="8453887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3" name="직선 연결선 42"/>
                <p:cNvCxnSpPr/>
                <p:nvPr/>
              </p:nvCxnSpPr>
              <p:spPr>
                <a:xfrm>
                  <a:off x="7532848" y="12370279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4" name="직선 연결선 43"/>
                <p:cNvCxnSpPr/>
                <p:nvPr/>
              </p:nvCxnSpPr>
              <p:spPr>
                <a:xfrm>
                  <a:off x="7532848" y="5345501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5" name="직선 연결선 44"/>
                <p:cNvCxnSpPr/>
                <p:nvPr/>
              </p:nvCxnSpPr>
              <p:spPr>
                <a:xfrm>
                  <a:off x="7515638" y="9072113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6" name="직선 연결선 45"/>
                <p:cNvCxnSpPr/>
                <p:nvPr/>
              </p:nvCxnSpPr>
              <p:spPr>
                <a:xfrm>
                  <a:off x="7532848" y="10748687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7" name="직선 연결선 46"/>
                <p:cNvCxnSpPr/>
                <p:nvPr/>
              </p:nvCxnSpPr>
              <p:spPr>
                <a:xfrm>
                  <a:off x="7532848" y="12054691"/>
                  <a:ext cx="834732" cy="0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</p:grpSp>
      <p:grpSp>
        <p:nvGrpSpPr>
          <p:cNvPr id="51" name="그룹 50"/>
          <p:cNvGrpSpPr/>
          <p:nvPr/>
        </p:nvGrpSpPr>
        <p:grpSpPr>
          <a:xfrm>
            <a:off x="2097708" y="2289680"/>
            <a:ext cx="6856510" cy="1170432"/>
            <a:chOff x="1735399" y="2289680"/>
            <a:chExt cx="6856510" cy="1170432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1735399" y="2289680"/>
              <a:ext cx="6856510" cy="1170432"/>
            </a:xfrm>
            <a:prstGeom prst="roundRect">
              <a:avLst/>
            </a:prstGeom>
            <a:solidFill>
              <a:srgbClr val="F299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235931" y="2449651"/>
              <a:ext cx="569707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척추의 구조와 기능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246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척추 건강은 몸의 균형을 지켜줘요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2097708" y="2425904"/>
            <a:ext cx="19589101" cy="6690336"/>
            <a:chOff x="2097708" y="2289680"/>
            <a:chExt cx="19589101" cy="6690336"/>
          </a:xfrm>
        </p:grpSpPr>
        <p:grpSp>
          <p:nvGrpSpPr>
            <p:cNvPr id="18" name="그룹 17"/>
            <p:cNvGrpSpPr/>
            <p:nvPr/>
          </p:nvGrpSpPr>
          <p:grpSpPr>
            <a:xfrm>
              <a:off x="2097708" y="2289680"/>
              <a:ext cx="6856510" cy="1170432"/>
              <a:chOff x="1735399" y="2289680"/>
              <a:chExt cx="6856510" cy="1170432"/>
            </a:xfrm>
          </p:grpSpPr>
          <p:sp>
            <p:nvSpPr>
              <p:cNvPr id="27" name="모서리가 둥근 직사각형 26"/>
              <p:cNvSpPr/>
              <p:nvPr/>
            </p:nvSpPr>
            <p:spPr>
              <a:xfrm>
                <a:off x="1735399" y="2289680"/>
                <a:ext cx="6856510" cy="1170432"/>
              </a:xfrm>
              <a:prstGeom prst="roundRect">
                <a:avLst/>
              </a:prstGeom>
              <a:solidFill>
                <a:srgbClr val="F299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35931" y="2449651"/>
                <a:ext cx="5697073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척추의 구조와 기능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52" name="직사각형 51"/>
            <p:cNvSpPr/>
            <p:nvPr/>
          </p:nvSpPr>
          <p:spPr>
            <a:xfrm>
              <a:off x="2598241" y="3901703"/>
              <a:ext cx="19088568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경추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뇌와 연결된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신경을 보호해서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몸을 움직이고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감각을 느낄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 있게 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571500" indent="-5715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흉추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몸의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정중앙에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위치해 상체의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몸무게를 지탱해요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571500" indent="-5715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요추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상체의 몸무게를 지탱하며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몸의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균형을 잡아 일어서고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앉을 때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쓰러지지 않게 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039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척추 건강은 몸의 균형을 지켜줘요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2097708" y="2425904"/>
            <a:ext cx="19589101" cy="3698748"/>
            <a:chOff x="2097708" y="2289680"/>
            <a:chExt cx="19589101" cy="3698748"/>
          </a:xfrm>
        </p:grpSpPr>
        <p:grpSp>
          <p:nvGrpSpPr>
            <p:cNvPr id="18" name="그룹 17"/>
            <p:cNvGrpSpPr/>
            <p:nvPr/>
          </p:nvGrpSpPr>
          <p:grpSpPr>
            <a:xfrm>
              <a:off x="2097708" y="2289680"/>
              <a:ext cx="6856510" cy="1170432"/>
              <a:chOff x="1735399" y="2289680"/>
              <a:chExt cx="6856510" cy="1170432"/>
            </a:xfrm>
          </p:grpSpPr>
          <p:sp>
            <p:nvSpPr>
              <p:cNvPr id="27" name="모서리가 둥근 직사각형 26"/>
              <p:cNvSpPr/>
              <p:nvPr/>
            </p:nvSpPr>
            <p:spPr>
              <a:xfrm>
                <a:off x="1735399" y="2289680"/>
                <a:ext cx="6856510" cy="1170432"/>
              </a:xfrm>
              <a:prstGeom prst="roundRect">
                <a:avLst/>
              </a:prstGeom>
              <a:solidFill>
                <a:srgbClr val="F299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35931" y="2449651"/>
                <a:ext cx="5697073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척추의 구조와 기능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52" name="직사각형 51"/>
            <p:cNvSpPr/>
            <p:nvPr/>
          </p:nvSpPr>
          <p:spPr>
            <a:xfrm>
              <a:off x="2598241" y="3901703"/>
              <a:ext cx="19088568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척추는 총 33개의 뼈로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이루어지며 성인이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되면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엉덩이뼈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5개와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꼬리뼈 4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개가 각각 하나로 합쳐져 총 26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개가 됩니다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777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청소년기에 주의할 척추 질환을 살펴봐요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1796194" y="3685368"/>
            <a:ext cx="20791612" cy="7674859"/>
            <a:chOff x="1792136" y="2192704"/>
            <a:chExt cx="20791612" cy="7674859"/>
          </a:xfrm>
        </p:grpSpPr>
        <p:pic>
          <p:nvPicPr>
            <p:cNvPr id="41" name="그림 40"/>
            <p:cNvPicPr>
              <a:picLocks noChangeAspect="1"/>
            </p:cNvPicPr>
            <p:nvPr/>
          </p:nvPicPr>
          <p:blipFill rotWithShape="1">
            <a:blip r:embed="rId3"/>
            <a:srcRect b="11575"/>
            <a:stretch/>
          </p:blipFill>
          <p:spPr>
            <a:xfrm>
              <a:off x="1792136" y="3738948"/>
              <a:ext cx="4243370" cy="4602828"/>
            </a:xfrm>
            <a:prstGeom prst="rect">
              <a:avLst/>
            </a:prstGeom>
          </p:spPr>
        </p:pic>
        <p:sp>
          <p:nvSpPr>
            <p:cNvPr id="42" name="직사각형 41"/>
            <p:cNvSpPr/>
            <p:nvPr/>
          </p:nvSpPr>
          <p:spPr>
            <a:xfrm>
              <a:off x="7223953" y="3542755"/>
              <a:ext cx="15359795" cy="6324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옆에서 보면 고개가 어깨보다 앞으로 빠져나와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 자세로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목과 어깨에 통증이 생깁니다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고개를 숙이거나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앞으로 내민 자세로 컴퓨터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스마트폰 등을 오래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사용하거나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책상에 앉는 자세가 바르지 않은 습관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등이 원인이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됩니다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7219450" y="2192704"/>
              <a:ext cx="5967976" cy="1170432"/>
              <a:chOff x="1735399" y="2289680"/>
              <a:chExt cx="5967976" cy="1170432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1735399" y="2289680"/>
                <a:ext cx="5967976" cy="1170432"/>
              </a:xfrm>
              <a:prstGeom prst="roundRect">
                <a:avLst>
                  <a:gd name="adj" fmla="val 50000"/>
                </a:avLst>
              </a:prstGeom>
              <a:solidFill>
                <a:srgbClr val="AACE3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618655" y="2449651"/>
                <a:ext cx="420147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거북목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증후군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4951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청소년기에 주의할 척추 질환을 살펴봐요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</a:p>
            </p:txBody>
          </p:sp>
        </p:grpSp>
      </p:grpSp>
      <p:sp>
        <p:nvSpPr>
          <p:cNvPr id="42" name="직사각형 41"/>
          <p:cNvSpPr/>
          <p:nvPr/>
        </p:nvSpPr>
        <p:spPr>
          <a:xfrm>
            <a:off x="7228011" y="5035419"/>
            <a:ext cx="14769347" cy="6179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척추가 옆으로 휜 상태입니다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사춘기 전부터 성장이 멈출 때까지 진행되므로 일찍 발견해 관리할 필요가 있습니다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허리 근육이 불균형한 경우와 혼동될 수 있어서 병원의 정확한 진단을 받아야 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7223508" y="3685368"/>
            <a:ext cx="5967976" cy="1170432"/>
            <a:chOff x="1735399" y="2289680"/>
            <a:chExt cx="5967976" cy="1170432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1735399" y="2289680"/>
              <a:ext cx="5967976" cy="1170432"/>
            </a:xfrm>
            <a:prstGeom prst="roundRect">
              <a:avLst>
                <a:gd name="adj" fmla="val 50000"/>
              </a:avLst>
            </a:prstGeom>
            <a:solidFill>
              <a:srgbClr val="AACE3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18656" y="2449651"/>
              <a:ext cx="420147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척추 </a:t>
              </a:r>
              <a:r>
                <a:rPr lang="ko-KR" altLang="en-US" sz="54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옆굽음증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/>
          <a:srcRect b="13802"/>
          <a:stretch/>
        </p:blipFill>
        <p:spPr>
          <a:xfrm>
            <a:off x="1624919" y="5309519"/>
            <a:ext cx="4414645" cy="452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11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977625"/>
            <a:ext cx="18935754" cy="189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다음의 </a:t>
            </a:r>
            <a:r>
              <a:rPr lang="ko-KR" altLang="en-US" sz="5500" dirty="0" err="1"/>
              <a:t>거북목</a:t>
            </a:r>
            <a:r>
              <a:rPr lang="ko-KR" altLang="en-US" sz="5500" dirty="0"/>
              <a:t> 증후군 증상에서 나에게 해당되는 </a:t>
            </a:r>
            <a:r>
              <a:rPr lang="ko-KR" altLang="en-US" sz="5500" dirty="0" smtClean="0"/>
              <a:t>항목에      표시해 </a:t>
            </a:r>
            <a:r>
              <a:rPr lang="ko-KR" altLang="en-US" sz="5500" dirty="0"/>
              <a:t>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66" name="그림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554" y="2048380"/>
            <a:ext cx="676899" cy="891528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07" y="2290491"/>
            <a:ext cx="1140867" cy="649417"/>
          </a:xfrm>
          <a:prstGeom prst="rect">
            <a:avLst/>
          </a:prstGeom>
        </p:spPr>
      </p:pic>
      <p:grpSp>
        <p:nvGrpSpPr>
          <p:cNvPr id="54" name="그룹 53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511719" y="4030581"/>
              <a:ext cx="6399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17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7" name="직선 연결선 56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4" name="부모님께 감사 편지 쓰기"/>
          <p:cNvSpPr txBox="1"/>
          <p:nvPr/>
        </p:nvSpPr>
        <p:spPr>
          <a:xfrm>
            <a:off x="4581102" y="920992"/>
            <a:ext cx="730242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나의 척추 건강 점검하기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1432705" y="4214208"/>
            <a:ext cx="21518591" cy="9173988"/>
            <a:chOff x="1432705" y="4214208"/>
            <a:chExt cx="21518591" cy="9173988"/>
          </a:xfrm>
        </p:grpSpPr>
        <p:grpSp>
          <p:nvGrpSpPr>
            <p:cNvPr id="27" name="그룹 26"/>
            <p:cNvGrpSpPr/>
            <p:nvPr/>
          </p:nvGrpSpPr>
          <p:grpSpPr>
            <a:xfrm>
              <a:off x="1432705" y="4214208"/>
              <a:ext cx="21518591" cy="9173988"/>
              <a:chOff x="631494" y="2874850"/>
              <a:chExt cx="7378020" cy="3145805"/>
            </a:xfrm>
          </p:grpSpPr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1494" y="2874850"/>
                <a:ext cx="7378020" cy="3145805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899167" y="2980265"/>
                <a:ext cx="6861729" cy="2862907"/>
              </a:xfrm>
              <a:prstGeom prst="rect">
                <a:avLst/>
              </a:prstGeom>
              <a:solidFill>
                <a:srgbClr val="EDF7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0" name="그룹 29"/>
            <p:cNvGrpSpPr/>
            <p:nvPr/>
          </p:nvGrpSpPr>
          <p:grpSpPr>
            <a:xfrm>
              <a:off x="6543152" y="4858695"/>
              <a:ext cx="15353938" cy="7459919"/>
              <a:chOff x="6975136" y="3203242"/>
              <a:chExt cx="6057322" cy="2916663"/>
            </a:xfrm>
          </p:grpSpPr>
          <p:sp>
            <p:nvSpPr>
              <p:cNvPr id="31" name="모서리가 둥근 직사각형 30"/>
              <p:cNvSpPr/>
              <p:nvPr/>
            </p:nvSpPr>
            <p:spPr>
              <a:xfrm>
                <a:off x="6975136" y="3203242"/>
                <a:ext cx="6057322" cy="2916663"/>
              </a:xfrm>
              <a:prstGeom prst="roundRect">
                <a:avLst>
                  <a:gd name="adj" fmla="val 104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7108793" y="3279542"/>
                <a:ext cx="5835182" cy="27652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□ 옆에서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보면 고개가 어깨보다 앞으로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나와 </a:t>
                </a:r>
                <a:endPara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  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있다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□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등이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굽어 있다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□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등과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어깨가 뻣뻣하고 통증이 느껴진다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□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쉽게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피로감을 느끼고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두통과 어지럼증이 있다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□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잠을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자고 나서 피로가 가시지 않고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목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뒤가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endPara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 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불편하다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7021134" y="5138309"/>
              <a:ext cx="483848" cy="7673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800" b="1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sym typeface="Canela Text Regular"/>
                </a:rPr>
                <a:t>∨</a:t>
              </a:r>
              <a:endParaRPr kumimoji="0" lang="ko-KR" altLang="en-US" sz="4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sym typeface="Canela Text Regular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021134" y="8106956"/>
              <a:ext cx="483848" cy="7673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800" b="1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sym typeface="Canela Text Regular"/>
                </a:rPr>
                <a:t>∨</a:t>
              </a:r>
              <a:endParaRPr kumimoji="0" lang="ko-KR" altLang="en-US" sz="4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sym typeface="Canela Text Regular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9365" y="6722555"/>
              <a:ext cx="4183442" cy="3536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1751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753748"/>
            <a:ext cx="18935754" cy="189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다음 척추 </a:t>
            </a:r>
            <a:r>
              <a:rPr lang="ko-KR" altLang="en-US" sz="5500" dirty="0" err="1"/>
              <a:t>옆굽음증의</a:t>
            </a:r>
            <a:r>
              <a:rPr lang="en-US" altLang="ko-KR" sz="5500" dirty="0"/>
              <a:t> </a:t>
            </a:r>
            <a:r>
              <a:rPr lang="ko-KR" altLang="en-US" sz="5500" dirty="0"/>
              <a:t>증상 중</a:t>
            </a:r>
            <a:r>
              <a:rPr lang="ko-KR" altLang="en-US" sz="5500" dirty="0" smtClean="0"/>
              <a:t> </a:t>
            </a:r>
            <a:r>
              <a:rPr lang="ko-KR" altLang="en-US" sz="5500" dirty="0"/>
              <a:t>나에게 해당되는 </a:t>
            </a:r>
            <a:r>
              <a:rPr lang="ko-KR" altLang="en-US" sz="5500" dirty="0" smtClean="0"/>
              <a:t>항목에      표시해 </a:t>
            </a:r>
            <a:r>
              <a:rPr lang="ko-KR" altLang="en-US" sz="5500" dirty="0"/>
              <a:t>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66" name="그림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544" y="1824503"/>
            <a:ext cx="676899" cy="891528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07" y="2066614"/>
            <a:ext cx="1140867" cy="649417"/>
          </a:xfrm>
          <a:prstGeom prst="rect">
            <a:avLst/>
          </a:prstGeom>
        </p:spPr>
      </p:pic>
      <p:grpSp>
        <p:nvGrpSpPr>
          <p:cNvPr id="54" name="그룹 53"/>
          <p:cNvGrpSpPr/>
          <p:nvPr/>
        </p:nvGrpSpPr>
        <p:grpSpPr>
          <a:xfrm>
            <a:off x="1393167" y="468487"/>
            <a:ext cx="2888301" cy="1391951"/>
            <a:chOff x="1672310" y="3629190"/>
            <a:chExt cx="2888301" cy="1391951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511719" y="4030581"/>
              <a:ext cx="6399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17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7" name="직선 연결선 56"/>
          <p:cNvCxnSpPr/>
          <p:nvPr/>
        </p:nvCxnSpPr>
        <p:spPr>
          <a:xfrm flipV="1">
            <a:off x="4281468" y="1175236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4" name="부모님께 감사 편지 쓰기"/>
          <p:cNvSpPr txBox="1"/>
          <p:nvPr/>
        </p:nvSpPr>
        <p:spPr>
          <a:xfrm>
            <a:off x="4581102" y="681447"/>
            <a:ext cx="730242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척추 건강 점검하기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0100"/>
            <a:ext cx="2869884" cy="2869884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1621007" y="4155422"/>
            <a:ext cx="21066465" cy="8866464"/>
            <a:chOff x="-4817835" y="6470579"/>
            <a:chExt cx="6400668" cy="3666691"/>
          </a:xfrm>
        </p:grpSpPr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817835" y="6470579"/>
              <a:ext cx="6400668" cy="3666691"/>
            </a:xfrm>
            <a:prstGeom prst="rect">
              <a:avLst/>
            </a:prstGeom>
          </p:spPr>
        </p:pic>
        <p:sp>
          <p:nvSpPr>
            <p:cNvPr id="44" name="직사각형 43"/>
            <p:cNvSpPr/>
            <p:nvPr/>
          </p:nvSpPr>
          <p:spPr>
            <a:xfrm>
              <a:off x="-4676071" y="6575600"/>
              <a:ext cx="6022958" cy="3470443"/>
            </a:xfrm>
            <a:prstGeom prst="rect">
              <a:avLst/>
            </a:prstGeom>
            <a:solidFill>
              <a:srgbClr val="FEF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1" name="모서리가 둥근 직사각형 30"/>
          <p:cNvSpPr/>
          <p:nvPr/>
        </p:nvSpPr>
        <p:spPr>
          <a:xfrm>
            <a:off x="6543152" y="4858695"/>
            <a:ext cx="15353938" cy="7459919"/>
          </a:xfrm>
          <a:prstGeom prst="roundRect">
            <a:avLst>
              <a:gd name="adj" fmla="val 10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874" y="6468619"/>
            <a:ext cx="2668163" cy="4383411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6881942" y="5807049"/>
            <a:ext cx="14790863" cy="5563210"/>
            <a:chOff x="6881942" y="5408637"/>
            <a:chExt cx="14790863" cy="5563210"/>
          </a:xfrm>
        </p:grpSpPr>
        <p:sp>
          <p:nvSpPr>
            <p:cNvPr id="32" name="직사각형 31"/>
            <p:cNvSpPr/>
            <p:nvPr/>
          </p:nvSpPr>
          <p:spPr>
            <a:xfrm>
              <a:off x="6881942" y="6973829"/>
              <a:ext cx="14790863" cy="3998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양쪽 어깨의 높이가 다르다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한쪽 등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날개뼈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견갑골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가 더 튀어나와 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등이 한쪽으로 기울어져 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골반이 평행하지 않고 한쪽으로 기울어져 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6881942" y="5408637"/>
              <a:ext cx="11934602" cy="1311240"/>
              <a:chOff x="3478427" y="6563134"/>
              <a:chExt cx="3626115" cy="600255"/>
            </a:xfrm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3478427" y="6563134"/>
                <a:ext cx="3626115" cy="60025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rgbClr val="1C60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60258" y="6613881"/>
                <a:ext cx="2862453" cy="498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rgbClr val="1C609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똑바로 선 자세에서 관찰했을 때</a:t>
                </a:r>
                <a:endParaRPr lang="ko-KR" altLang="en-US" sz="5400" b="1" dirty="0">
                  <a:solidFill>
                    <a:srgbClr val="1C609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70" name="TextBox 69"/>
          <p:cNvSpPr txBox="1"/>
          <p:nvPr/>
        </p:nvSpPr>
        <p:spPr>
          <a:xfrm>
            <a:off x="7072892" y="8488668"/>
            <a:ext cx="483848" cy="7673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sym typeface="Canela Text Regular"/>
              </a:rPr>
              <a:t>∨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193595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753748"/>
            <a:ext cx="18935754" cy="189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다음 척추 </a:t>
            </a:r>
            <a:r>
              <a:rPr lang="ko-KR" altLang="en-US" sz="5500" dirty="0" err="1"/>
              <a:t>옆굽음증의</a:t>
            </a:r>
            <a:r>
              <a:rPr lang="en-US" altLang="ko-KR" sz="5500" dirty="0"/>
              <a:t> </a:t>
            </a:r>
            <a:r>
              <a:rPr lang="ko-KR" altLang="en-US" sz="5500" dirty="0"/>
              <a:t>증상 중</a:t>
            </a:r>
            <a:r>
              <a:rPr lang="ko-KR" altLang="en-US" sz="5500" dirty="0" smtClean="0"/>
              <a:t> </a:t>
            </a:r>
            <a:r>
              <a:rPr lang="ko-KR" altLang="en-US" sz="5500" dirty="0"/>
              <a:t>나에게 해당되는 </a:t>
            </a:r>
            <a:r>
              <a:rPr lang="ko-KR" altLang="en-US" sz="5500" dirty="0" smtClean="0"/>
              <a:t>항목에      표시해 </a:t>
            </a:r>
            <a:r>
              <a:rPr lang="ko-KR" altLang="en-US" sz="5500" dirty="0"/>
              <a:t>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66" name="그림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544" y="1824503"/>
            <a:ext cx="676899" cy="891528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07" y="2066614"/>
            <a:ext cx="1140867" cy="649417"/>
          </a:xfrm>
          <a:prstGeom prst="rect">
            <a:avLst/>
          </a:prstGeom>
        </p:spPr>
      </p:pic>
      <p:grpSp>
        <p:nvGrpSpPr>
          <p:cNvPr id="54" name="그룹 53"/>
          <p:cNvGrpSpPr/>
          <p:nvPr/>
        </p:nvGrpSpPr>
        <p:grpSpPr>
          <a:xfrm>
            <a:off x="1393167" y="468487"/>
            <a:ext cx="2888301" cy="1391951"/>
            <a:chOff x="1672310" y="3629190"/>
            <a:chExt cx="2888301" cy="1391951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511719" y="4030581"/>
              <a:ext cx="6399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17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7" name="직선 연결선 56"/>
          <p:cNvCxnSpPr/>
          <p:nvPr/>
        </p:nvCxnSpPr>
        <p:spPr>
          <a:xfrm flipV="1">
            <a:off x="4281468" y="1175236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4" name="부모님께 감사 편지 쓰기"/>
          <p:cNvSpPr txBox="1"/>
          <p:nvPr/>
        </p:nvSpPr>
        <p:spPr>
          <a:xfrm>
            <a:off x="4581102" y="681447"/>
            <a:ext cx="730242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척추 건강 점검하기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0100"/>
            <a:ext cx="2869884" cy="2869884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1621007" y="4155422"/>
            <a:ext cx="21066465" cy="8866464"/>
            <a:chOff x="-4817835" y="6470579"/>
            <a:chExt cx="6400668" cy="3666691"/>
          </a:xfrm>
        </p:grpSpPr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817835" y="6470579"/>
              <a:ext cx="6400668" cy="3666691"/>
            </a:xfrm>
            <a:prstGeom prst="rect">
              <a:avLst/>
            </a:prstGeom>
          </p:spPr>
        </p:pic>
        <p:sp>
          <p:nvSpPr>
            <p:cNvPr id="44" name="직사각형 43"/>
            <p:cNvSpPr/>
            <p:nvPr/>
          </p:nvSpPr>
          <p:spPr>
            <a:xfrm>
              <a:off x="-4676071" y="6575600"/>
              <a:ext cx="6022958" cy="3470443"/>
            </a:xfrm>
            <a:prstGeom prst="rect">
              <a:avLst/>
            </a:prstGeom>
            <a:solidFill>
              <a:srgbClr val="FEF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1" name="모서리가 둥근 직사각형 30"/>
          <p:cNvSpPr/>
          <p:nvPr/>
        </p:nvSpPr>
        <p:spPr>
          <a:xfrm>
            <a:off x="6543152" y="4858695"/>
            <a:ext cx="15353938" cy="7459919"/>
          </a:xfrm>
          <a:prstGeom prst="roundRect">
            <a:avLst>
              <a:gd name="adj" fmla="val 10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6881942" y="6144454"/>
            <a:ext cx="14790863" cy="4888401"/>
            <a:chOff x="6881942" y="5408636"/>
            <a:chExt cx="14790863" cy="4888401"/>
          </a:xfrm>
        </p:grpSpPr>
        <p:sp>
          <p:nvSpPr>
            <p:cNvPr id="32" name="직사각형 31"/>
            <p:cNvSpPr/>
            <p:nvPr/>
          </p:nvSpPr>
          <p:spPr>
            <a:xfrm>
              <a:off x="6881942" y="8210312"/>
              <a:ext cx="14790863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양쪽 등의 높이가 다르다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양쪽 허리의 높이가 다르다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6881942" y="5408636"/>
              <a:ext cx="13219509" cy="2461019"/>
              <a:chOff x="3478427" y="6563134"/>
              <a:chExt cx="4016511" cy="1126597"/>
            </a:xfrm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3478427" y="6563134"/>
                <a:ext cx="4016511" cy="1126597"/>
              </a:xfrm>
              <a:prstGeom prst="roundRect">
                <a:avLst>
                  <a:gd name="adj" fmla="val 24762"/>
                </a:avLst>
              </a:prstGeom>
              <a:solidFill>
                <a:schemeClr val="bg1"/>
              </a:solidFill>
              <a:ln w="9525">
                <a:solidFill>
                  <a:srgbClr val="1C60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599801" y="6650282"/>
                <a:ext cx="3773762" cy="955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rgbClr val="1C609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두 발을 똑바로 모으고 무릎을 </a:t>
                </a:r>
                <a:r>
                  <a:rPr lang="ko-KR" altLang="en-US" sz="5400" b="1" dirty="0" smtClean="0">
                    <a:solidFill>
                      <a:srgbClr val="1C609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편 상태에서 </a:t>
                </a:r>
                <a:r>
                  <a:rPr lang="ko-KR" altLang="en-US" sz="5400" b="1" dirty="0">
                    <a:solidFill>
                      <a:srgbClr val="1C609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허리를</a:t>
                </a:r>
                <a:r>
                  <a:rPr lang="en-US" altLang="ko-KR" sz="5400" b="1" dirty="0">
                    <a:solidFill>
                      <a:srgbClr val="1C609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>
                    <a:solidFill>
                      <a:srgbClr val="1C609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가능한 만큼 앞으로 굽힌다</a:t>
                </a:r>
                <a:r>
                  <a:rPr lang="en-US" altLang="ko-KR" sz="5400" b="1" dirty="0">
                    <a:solidFill>
                      <a:srgbClr val="1C609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rgbClr val="1C609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70" name="TextBox 69"/>
          <p:cNvSpPr txBox="1"/>
          <p:nvPr/>
        </p:nvSpPr>
        <p:spPr>
          <a:xfrm>
            <a:off x="7034367" y="9989492"/>
            <a:ext cx="483848" cy="7673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sym typeface="Canela Text Regular"/>
              </a:rPr>
              <a:t>∨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sym typeface="Canela Text Regular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598076" y="4930100"/>
            <a:ext cx="3434595" cy="7175687"/>
            <a:chOff x="1146507" y="5403647"/>
            <a:chExt cx="2556454" cy="534104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7"/>
            <a:srcRect r="58956"/>
            <a:stretch/>
          </p:blipFill>
          <p:spPr>
            <a:xfrm>
              <a:off x="1457574" y="5403647"/>
              <a:ext cx="1699694" cy="2653425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7"/>
            <a:srcRect l="41245" r="-2978"/>
            <a:stretch/>
          </p:blipFill>
          <p:spPr>
            <a:xfrm>
              <a:off x="1146507" y="8091263"/>
              <a:ext cx="2556454" cy="2653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974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척추 건강을 지켜요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1096333" y="2142309"/>
            <a:ext cx="7172041" cy="1132145"/>
            <a:chOff x="8369204" y="421241"/>
            <a:chExt cx="7172041" cy="1132145"/>
          </a:xfrm>
        </p:grpSpPr>
        <p:sp>
          <p:nvSpPr>
            <p:cNvPr id="38" name="직사각형 37"/>
            <p:cNvSpPr/>
            <p:nvPr/>
          </p:nvSpPr>
          <p:spPr>
            <a:xfrm>
              <a:off x="9653095" y="647210"/>
              <a:ext cx="5888150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바른 자세 알아보기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279" y="4220777"/>
            <a:ext cx="10468324" cy="732522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5472003" y="10464448"/>
            <a:ext cx="3903785" cy="112620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821372" y="4081233"/>
            <a:ext cx="2602523" cy="11781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8877771" y="4756701"/>
            <a:ext cx="2487991" cy="65166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0948917" y="10767435"/>
            <a:ext cx="3872454" cy="11781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5038423" y="3374253"/>
            <a:ext cx="497486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D941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턱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가볍게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아래로 당긴다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281263" y="4081233"/>
            <a:ext cx="90845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D941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허리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등받이에 바짝 붙여 몸이 기울어지지 않도록 한다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4157932" y="6633923"/>
            <a:ext cx="720783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D941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엉덩이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의자 끝에 닿도록 깊숙이 앉는다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5324299" y="9459281"/>
            <a:ext cx="592618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D941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무릎 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90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도가 되도록 바르게 세운다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2233176" y="10739416"/>
            <a:ext cx="478269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D941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바닥에 닿도록 한다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4958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66800" y="6566500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심장에서 혈액을 밀어 낼 때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혈관 내에 생기는 압력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혈압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 정상치 이하로 떨어지다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66800" y="457310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혈압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血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누를 압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壓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12" name="가로로 말린 두루마리 모양 11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622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척추 건강을 지켜요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1096333" y="2142309"/>
            <a:ext cx="7172041" cy="1132145"/>
            <a:chOff x="8369204" y="421241"/>
            <a:chExt cx="7172041" cy="1132145"/>
          </a:xfrm>
        </p:grpSpPr>
        <p:sp>
          <p:nvSpPr>
            <p:cNvPr id="38" name="직사각형 37"/>
            <p:cNvSpPr/>
            <p:nvPr/>
          </p:nvSpPr>
          <p:spPr>
            <a:xfrm>
              <a:off x="9653095" y="647210"/>
              <a:ext cx="5888150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바른 자세 알아보기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grpSp>
        <p:nvGrpSpPr>
          <p:cNvPr id="31" name="그룹 30"/>
          <p:cNvGrpSpPr/>
          <p:nvPr/>
        </p:nvGrpSpPr>
        <p:grpSpPr>
          <a:xfrm>
            <a:off x="7703230" y="4260902"/>
            <a:ext cx="8128760" cy="5220524"/>
            <a:chOff x="13095871" y="3539933"/>
            <a:chExt cx="8128760" cy="5220524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95871" y="3539933"/>
              <a:ext cx="8128760" cy="5220524"/>
            </a:xfrm>
            <a:prstGeom prst="rect">
              <a:avLst/>
            </a:prstGeom>
          </p:spPr>
        </p:pic>
        <p:sp>
          <p:nvSpPr>
            <p:cNvPr id="36" name="직사각형 35"/>
            <p:cNvSpPr/>
            <p:nvPr/>
          </p:nvSpPr>
          <p:spPr>
            <a:xfrm>
              <a:off x="15508697" y="3709412"/>
              <a:ext cx="3686207" cy="98700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 rot="248697">
              <a:off x="14608179" y="6197934"/>
              <a:ext cx="1620165" cy="69069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10116057" y="3274100"/>
            <a:ext cx="1184679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D941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눈높이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화면 상단보다 약간 아래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(10~15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 이내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 rot="337304">
            <a:off x="9283137" y="6939960"/>
            <a:ext cx="16658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40cm </a:t>
            </a:r>
          </a:p>
          <a:p>
            <a:r>
              <a:rPr lang="ko-KR" altLang="en-US" sz="40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이상</a:t>
            </a:r>
            <a:endParaRPr lang="ko-KR" altLang="en-US" sz="4000" dirty="0"/>
          </a:p>
        </p:txBody>
      </p:sp>
      <p:grpSp>
        <p:nvGrpSpPr>
          <p:cNvPr id="48" name="그룹 47"/>
          <p:cNvGrpSpPr/>
          <p:nvPr/>
        </p:nvGrpSpPr>
        <p:grpSpPr>
          <a:xfrm>
            <a:off x="5887058" y="9998876"/>
            <a:ext cx="12609884" cy="2538398"/>
            <a:chOff x="12854355" y="9277907"/>
            <a:chExt cx="12609884" cy="2538398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12854355" y="9277907"/>
              <a:ext cx="12609884" cy="2538398"/>
            </a:xfrm>
            <a:prstGeom prst="roundRect">
              <a:avLst>
                <a:gd name="adj" fmla="val 27606"/>
              </a:avLst>
            </a:prstGeom>
            <a:solidFill>
              <a:srgbClr val="DAEFF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3836005" y="9503744"/>
              <a:ext cx="10646585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스마트폰과 모니터 화면은 눈높이에 맞추고 오랜 시간 사용하지 않는다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387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3202277" y="2163041"/>
            <a:ext cx="17979446" cy="10759309"/>
            <a:chOff x="2154038" y="2163041"/>
            <a:chExt cx="17979446" cy="10759309"/>
          </a:xfrm>
        </p:grpSpPr>
        <p:grpSp>
          <p:nvGrpSpPr>
            <p:cNvPr id="5" name="그룹 4"/>
            <p:cNvGrpSpPr/>
            <p:nvPr/>
          </p:nvGrpSpPr>
          <p:grpSpPr>
            <a:xfrm>
              <a:off x="2154038" y="2163041"/>
              <a:ext cx="17979446" cy="2858028"/>
              <a:chOff x="2154038" y="2163041"/>
              <a:chExt cx="17979446" cy="2858028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4038" y="2163041"/>
                <a:ext cx="4387913" cy="2858028"/>
              </a:xfrm>
              <a:prstGeom prst="rect">
                <a:avLst/>
              </a:prstGeom>
            </p:spPr>
          </p:pic>
          <p:grpSp>
            <p:nvGrpSpPr>
              <p:cNvPr id="17" name="그룹 16"/>
              <p:cNvGrpSpPr/>
              <p:nvPr/>
            </p:nvGrpSpPr>
            <p:grpSpPr>
              <a:xfrm>
                <a:off x="7523600" y="2353710"/>
                <a:ext cx="12609884" cy="2538398"/>
                <a:chOff x="12854355" y="9277907"/>
                <a:chExt cx="12609884" cy="2538398"/>
              </a:xfrm>
            </p:grpSpPr>
            <p:sp>
              <p:nvSpPr>
                <p:cNvPr id="19" name="모서리가 둥근 직사각형 18"/>
                <p:cNvSpPr/>
                <p:nvPr/>
              </p:nvSpPr>
              <p:spPr>
                <a:xfrm>
                  <a:off x="12854355" y="9277907"/>
                  <a:ext cx="12609884" cy="2538398"/>
                </a:xfrm>
                <a:prstGeom prst="roundRect">
                  <a:avLst>
                    <a:gd name="adj" fmla="val 27606"/>
                  </a:avLst>
                </a:prstGeom>
                <a:solidFill>
                  <a:srgbClr val="DAEF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1" name="직사각형 20"/>
                <p:cNvSpPr/>
                <p:nvPr/>
              </p:nvSpPr>
              <p:spPr>
                <a:xfrm>
                  <a:off x="13836005" y="10043892"/>
                  <a:ext cx="10646585" cy="10064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오랜 시간 고개를 숙이지 않는다</a:t>
                  </a:r>
                  <a:r>
                    <a:rPr lang="en-US" altLang="ko-KR" sz="5400" b="1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.</a:t>
                  </a:r>
                  <a:endPara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  <p:grpSp>
          <p:nvGrpSpPr>
            <p:cNvPr id="3" name="그룹 2"/>
            <p:cNvGrpSpPr/>
            <p:nvPr/>
          </p:nvGrpSpPr>
          <p:grpSpPr>
            <a:xfrm>
              <a:off x="2389404" y="5718601"/>
              <a:ext cx="17744080" cy="3177454"/>
              <a:chOff x="2389404" y="6089320"/>
              <a:chExt cx="17744080" cy="3177454"/>
            </a:xfrm>
          </p:grpSpPr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9404" y="6089320"/>
                <a:ext cx="3917180" cy="3177454"/>
              </a:xfrm>
              <a:prstGeom prst="rect">
                <a:avLst/>
              </a:prstGeom>
            </p:spPr>
          </p:pic>
          <p:grpSp>
            <p:nvGrpSpPr>
              <p:cNvPr id="22" name="그룹 21"/>
              <p:cNvGrpSpPr/>
              <p:nvPr/>
            </p:nvGrpSpPr>
            <p:grpSpPr>
              <a:xfrm>
                <a:off x="7523600" y="6528474"/>
                <a:ext cx="12609884" cy="2538398"/>
                <a:chOff x="12854355" y="9277907"/>
                <a:chExt cx="12609884" cy="2538398"/>
              </a:xfrm>
            </p:grpSpPr>
            <p:sp>
              <p:nvSpPr>
                <p:cNvPr id="23" name="모서리가 둥근 직사각형 22"/>
                <p:cNvSpPr/>
                <p:nvPr/>
              </p:nvSpPr>
              <p:spPr>
                <a:xfrm>
                  <a:off x="12854355" y="9277907"/>
                  <a:ext cx="12609884" cy="2538398"/>
                </a:xfrm>
                <a:prstGeom prst="roundRect">
                  <a:avLst>
                    <a:gd name="adj" fmla="val 27606"/>
                  </a:avLst>
                </a:prstGeom>
                <a:solidFill>
                  <a:srgbClr val="DAEF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4" name="직사각형 23"/>
                <p:cNvSpPr/>
                <p:nvPr/>
              </p:nvSpPr>
              <p:spPr>
                <a:xfrm>
                  <a:off x="13836005" y="9924266"/>
                  <a:ext cx="10646585" cy="10064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높은 </a:t>
                  </a:r>
                  <a:r>
                    <a:rPr lang="ko-KR" altLang="en-US" sz="5400" b="1" dirty="0" err="1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배게를</a:t>
                  </a:r>
                  <a:r>
                    <a:rPr lang="ko-KR" altLang="en-US" sz="5400" b="1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 사용하지 않는다</a:t>
                  </a:r>
                  <a:r>
                    <a:rPr lang="en-US" altLang="ko-KR" sz="5400" b="1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.</a:t>
                  </a:r>
                  <a:endPara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  <p:grpSp>
          <p:nvGrpSpPr>
            <p:cNvPr id="2" name="그룹 1"/>
            <p:cNvGrpSpPr/>
            <p:nvPr/>
          </p:nvGrpSpPr>
          <p:grpSpPr>
            <a:xfrm>
              <a:off x="2732314" y="9593588"/>
              <a:ext cx="17401170" cy="3328762"/>
              <a:chOff x="2732314" y="10216736"/>
              <a:chExt cx="17401170" cy="3328762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32314" y="10216736"/>
                <a:ext cx="3412822" cy="3328762"/>
              </a:xfrm>
              <a:prstGeom prst="rect">
                <a:avLst/>
              </a:prstGeom>
            </p:spPr>
          </p:pic>
          <p:grpSp>
            <p:nvGrpSpPr>
              <p:cNvPr id="28" name="그룹 27"/>
              <p:cNvGrpSpPr/>
              <p:nvPr/>
            </p:nvGrpSpPr>
            <p:grpSpPr>
              <a:xfrm>
                <a:off x="7523600" y="10618749"/>
                <a:ext cx="12609884" cy="2538398"/>
                <a:chOff x="12854355" y="9277907"/>
                <a:chExt cx="12609884" cy="2538398"/>
              </a:xfrm>
            </p:grpSpPr>
            <p:sp>
              <p:nvSpPr>
                <p:cNvPr id="29" name="모서리가 둥근 직사각형 28"/>
                <p:cNvSpPr/>
                <p:nvPr/>
              </p:nvSpPr>
              <p:spPr>
                <a:xfrm>
                  <a:off x="12854355" y="9277907"/>
                  <a:ext cx="12609884" cy="2538398"/>
                </a:xfrm>
                <a:prstGeom prst="roundRect">
                  <a:avLst>
                    <a:gd name="adj" fmla="val 27606"/>
                  </a:avLst>
                </a:prstGeom>
                <a:solidFill>
                  <a:srgbClr val="DAEF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0" name="직사각형 29"/>
                <p:cNvSpPr/>
                <p:nvPr/>
              </p:nvSpPr>
              <p:spPr>
                <a:xfrm>
                  <a:off x="13836005" y="9878385"/>
                  <a:ext cx="10646585" cy="10064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걸을 때 등을 펴고 걷는다</a:t>
                  </a:r>
                  <a:r>
                    <a:rPr lang="en-US" altLang="ko-KR" sz="5400" b="1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.</a:t>
                  </a:r>
                  <a:endPara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  <p:grpSp>
        <p:nvGrpSpPr>
          <p:cNvPr id="31" name="그룹 3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2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척추 건강을 지켜요</a:t>
              </a: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4" name="타원 33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</a:p>
            </p:txBody>
          </p:sp>
        </p:grpSp>
      </p:grpSp>
      <p:grpSp>
        <p:nvGrpSpPr>
          <p:cNvPr id="36" name="그룹 35"/>
          <p:cNvGrpSpPr/>
          <p:nvPr/>
        </p:nvGrpSpPr>
        <p:grpSpPr>
          <a:xfrm>
            <a:off x="8187246" y="575206"/>
            <a:ext cx="7172041" cy="1132145"/>
            <a:chOff x="8369204" y="421241"/>
            <a:chExt cx="7172041" cy="1132145"/>
          </a:xfrm>
        </p:grpSpPr>
        <p:sp>
          <p:nvSpPr>
            <p:cNvPr id="38" name="직사각형 37"/>
            <p:cNvSpPr/>
            <p:nvPr/>
          </p:nvSpPr>
          <p:spPr>
            <a:xfrm>
              <a:off x="9653095" y="647210"/>
              <a:ext cx="5888150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바른 자세 알아보기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6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391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4768840" y="2606600"/>
            <a:ext cx="14836460" cy="8514839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22A09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4528" y="7357054"/>
            <a:ext cx="5705088" cy="6011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앉아서 하는 </a:t>
            </a:r>
            <a:r>
              <a:rPr lang="ko-KR" altLang="en-US" sz="3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스트레칭 동영상</a:t>
            </a:r>
            <a:endParaRPr lang="en-US" altLang="ko-KR"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타원 2">
            <a:hlinkClick r:id="rId2"/>
          </p:cNvPr>
          <p:cNvSpPr/>
          <p:nvPr/>
        </p:nvSpPr>
        <p:spPr>
          <a:xfrm>
            <a:off x="11350308" y="5339411"/>
            <a:ext cx="1673524" cy="1673524"/>
          </a:xfrm>
          <a:prstGeom prst="ellipse">
            <a:avLst/>
          </a:prstGeom>
          <a:solidFill>
            <a:srgbClr val="22A0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" name="이등변 삼각형 3"/>
          <p:cNvSpPr/>
          <p:nvPr/>
        </p:nvSpPr>
        <p:spPr>
          <a:xfrm rot="5400000">
            <a:off x="11830798" y="5794675"/>
            <a:ext cx="885075" cy="762996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27615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1841139"/>
            <a:ext cx="19593195" cy="1972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나는 평소에 어떤 자세로 생활하는지 </a:t>
            </a:r>
            <a:r>
              <a:rPr lang="ko-KR" altLang="en-US" sz="5500" dirty="0" smtClean="0"/>
              <a:t>오른쪽 </a:t>
            </a:r>
            <a:r>
              <a:rPr lang="ko-KR" altLang="en-US" sz="5500" dirty="0"/>
              <a:t>그림 중 해당되는 것에 </a:t>
            </a:r>
            <a:r>
              <a:rPr lang="en-US" altLang="ko-KR" sz="5500" dirty="0" smtClean="0"/>
              <a:t>O</a:t>
            </a:r>
            <a:r>
              <a:rPr lang="ko-KR" altLang="en-US" sz="5500" dirty="0" smtClean="0"/>
              <a:t> </a:t>
            </a:r>
            <a:r>
              <a:rPr lang="ko-KR" altLang="en-US" sz="5500" dirty="0"/>
              <a:t>표시해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grpSp>
        <p:nvGrpSpPr>
          <p:cNvPr id="2" name="그룹 1"/>
          <p:cNvGrpSpPr/>
          <p:nvPr/>
        </p:nvGrpSpPr>
        <p:grpSpPr>
          <a:xfrm>
            <a:off x="2785647" y="4138502"/>
            <a:ext cx="14984768" cy="7733961"/>
            <a:chOff x="2785647" y="5754053"/>
            <a:chExt cx="11541436" cy="5956783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5647" y="5891189"/>
              <a:ext cx="11541436" cy="5631960"/>
            </a:xfrm>
            <a:prstGeom prst="rect">
              <a:avLst/>
            </a:prstGeom>
          </p:spPr>
        </p:pic>
        <p:sp>
          <p:nvSpPr>
            <p:cNvPr id="4" name="타원 3"/>
            <p:cNvSpPr/>
            <p:nvPr/>
          </p:nvSpPr>
          <p:spPr>
            <a:xfrm>
              <a:off x="3696252" y="5863027"/>
              <a:ext cx="2357076" cy="2953116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1" name="타원 60"/>
            <p:cNvSpPr/>
            <p:nvPr/>
          </p:nvSpPr>
          <p:spPr>
            <a:xfrm>
              <a:off x="2837317" y="8757720"/>
              <a:ext cx="2357076" cy="2953116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2" name="타원 61"/>
            <p:cNvSpPr/>
            <p:nvPr/>
          </p:nvSpPr>
          <p:spPr>
            <a:xfrm>
              <a:off x="11250319" y="8569971"/>
              <a:ext cx="1798474" cy="2953116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3" name="타원 62"/>
            <p:cNvSpPr/>
            <p:nvPr/>
          </p:nvSpPr>
          <p:spPr>
            <a:xfrm>
              <a:off x="11001481" y="5754053"/>
              <a:ext cx="3157816" cy="2628000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4" name="타원 63"/>
            <p:cNvSpPr/>
            <p:nvPr/>
          </p:nvSpPr>
          <p:spPr>
            <a:xfrm>
              <a:off x="7393631" y="9857768"/>
              <a:ext cx="3607850" cy="1512000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pic>
        <p:nvPicPr>
          <p:cNvPr id="28" name="그림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07" y="2080279"/>
            <a:ext cx="1140867" cy="649417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1393167" y="468487"/>
            <a:ext cx="2888301" cy="1391951"/>
            <a:chOff x="1672310" y="3629190"/>
            <a:chExt cx="2888301" cy="1391951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26" name="직사각형 25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18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7" name="직선 연결선 26"/>
          <p:cNvCxnSpPr/>
          <p:nvPr/>
        </p:nvCxnSpPr>
        <p:spPr>
          <a:xfrm flipV="1">
            <a:off x="4281468" y="1175236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부모님께 감사 편지 쓰기"/>
          <p:cNvSpPr txBox="1"/>
          <p:nvPr/>
        </p:nvSpPr>
        <p:spPr>
          <a:xfrm>
            <a:off x="4581102" y="681447"/>
            <a:ext cx="597763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자세 점검하기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0100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09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세상에서 나를 가장 사랑하고 정성껏 키워 주시는 부모님께 감사한 마음을 담아 편지를 써 보세요."/>
          <p:cNvSpPr txBox="1"/>
          <p:nvPr/>
        </p:nvSpPr>
        <p:spPr>
          <a:xfrm>
            <a:off x="2964356" y="1858308"/>
            <a:ext cx="17652776" cy="202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척추 건강을 위해 평소 나의 자세를 살펴보고 빈칸을 채워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sp>
        <p:nvSpPr>
          <p:cNvPr id="22" name="직사각형 21"/>
          <p:cNvSpPr/>
          <p:nvPr/>
        </p:nvSpPr>
        <p:spPr>
          <a:xfrm>
            <a:off x="2893281" y="4384341"/>
            <a:ext cx="1132305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내가 잘하고 있는 자세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습관은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2964355" y="5408974"/>
            <a:ext cx="18636187" cy="1369676"/>
          </a:xfrm>
          <a:prstGeom prst="roundRect">
            <a:avLst>
              <a:gd name="adj" fmla="val 47701"/>
            </a:avLst>
          </a:prstGeom>
          <a:solidFill>
            <a:srgbClr val="EFF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2893280" y="7052073"/>
            <a:ext cx="2347117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입니다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893280" y="8378847"/>
            <a:ext cx="688907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내가 고쳐야 할 습관은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50" y="2044556"/>
            <a:ext cx="1140867" cy="64941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964355" y="5676267"/>
            <a:ext cx="1534105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걸을 때 자세가 바른 것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책을 볼 때 자세가 바른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</a:t>
            </a:r>
            <a:endParaRPr lang="ko-KR" altLang="en-US" sz="5400" dirty="0">
              <a:solidFill>
                <a:schemeClr val="tx1"/>
              </a:solidFill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1393167" y="468487"/>
            <a:ext cx="2888301" cy="1391951"/>
            <a:chOff x="1672310" y="3629190"/>
            <a:chExt cx="2888301" cy="1391951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18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5" name="직선 연결선 44"/>
          <p:cNvCxnSpPr/>
          <p:nvPr/>
        </p:nvCxnSpPr>
        <p:spPr>
          <a:xfrm flipV="1">
            <a:off x="4281468" y="1175236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부모님께 감사 편지 쓰기"/>
          <p:cNvSpPr txBox="1"/>
          <p:nvPr/>
        </p:nvSpPr>
        <p:spPr>
          <a:xfrm>
            <a:off x="4581102" y="681447"/>
            <a:ext cx="597763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자세 점검하기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0100"/>
            <a:ext cx="2869884" cy="2869884"/>
          </a:xfrm>
          <a:prstGeom prst="rect">
            <a:avLst/>
          </a:prstGeom>
        </p:spPr>
      </p:pic>
      <p:sp>
        <p:nvSpPr>
          <p:cNvPr id="36" name="모서리가 둥근 직사각형 35"/>
          <p:cNvSpPr/>
          <p:nvPr/>
        </p:nvSpPr>
        <p:spPr>
          <a:xfrm>
            <a:off x="2964355" y="9471435"/>
            <a:ext cx="18636187" cy="1369676"/>
          </a:xfrm>
          <a:prstGeom prst="roundRect">
            <a:avLst>
              <a:gd name="adj" fmla="val 47701"/>
            </a:avLst>
          </a:prstGeom>
          <a:solidFill>
            <a:srgbClr val="EFF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3395676" y="9738728"/>
            <a:ext cx="1534105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잠을 잘 때 높은 베개를 사용하는 것</a:t>
            </a:r>
            <a:endParaRPr lang="ko-KR" altLang="en-US" sz="5400" dirty="0">
              <a:solidFill>
                <a:schemeClr val="tx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893280" y="11130055"/>
            <a:ext cx="2347117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입니다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4115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세상에서 나를 가장 사랑하고 정성껏 키워 주시는 부모님께 감사한 마음을 담아 편지를 써 보세요."/>
          <p:cNvSpPr txBox="1"/>
          <p:nvPr/>
        </p:nvSpPr>
        <p:spPr>
          <a:xfrm>
            <a:off x="2978243" y="2110189"/>
            <a:ext cx="18863840" cy="94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500" dirty="0" smtClean="0"/>
              <a:t>자신이 알고 있는 척추 건강을 지키는 방법에 대하여 써 보세요</a:t>
            </a:r>
            <a:r>
              <a:rPr lang="en-US" altLang="ko-KR" sz="5500" dirty="0" smtClean="0"/>
              <a:t>.</a:t>
            </a:r>
            <a:endParaRPr sz="5500" dirty="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316" y="3746452"/>
            <a:ext cx="19044986" cy="8883703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50" y="2044556"/>
            <a:ext cx="1140867" cy="649417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892533" y="5566901"/>
            <a:ext cx="16659352" cy="3686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책가방을 멜 때는 양쪽 어깨로 메서 척추에 무리가 가지 않게 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스마트폰이나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컴퓨터를 할 때 고개를 오래 숙이지 않아요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1393167" y="468487"/>
            <a:ext cx="2888301" cy="1391951"/>
            <a:chOff x="1672310" y="3629190"/>
            <a:chExt cx="2888301" cy="1391951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18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5" name="직선 연결선 44"/>
          <p:cNvCxnSpPr/>
          <p:nvPr/>
        </p:nvCxnSpPr>
        <p:spPr>
          <a:xfrm flipV="1">
            <a:off x="4281468" y="1175236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부모님께 감사 편지 쓰기"/>
          <p:cNvSpPr txBox="1"/>
          <p:nvPr/>
        </p:nvSpPr>
        <p:spPr>
          <a:xfrm>
            <a:off x="4581102" y="681447"/>
            <a:ext cx="597763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자세 점검하기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0100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09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-90304" y="-694025"/>
            <a:ext cx="23644419" cy="10418289"/>
            <a:chOff x="455964" y="1377471"/>
            <a:chExt cx="23644419" cy="10418289"/>
          </a:xfrm>
        </p:grpSpPr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64" y="1377471"/>
              <a:ext cx="23644419" cy="10418289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998756" y="1778325"/>
              <a:ext cx="3196068" cy="211356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31" name="알맞은 말을 골라 초성 완성해보기"/>
          <p:cNvSpPr txBox="1"/>
          <p:nvPr/>
        </p:nvSpPr>
        <p:spPr>
          <a:xfrm>
            <a:off x="4385814" y="1074274"/>
            <a:ext cx="17925545" cy="1246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1AAB43"/>
                </a:solidFill>
              </a:rPr>
              <a:t>척추 건강을 위해 올바른 자세는 </a:t>
            </a:r>
            <a:r>
              <a:rPr lang="en-US" altLang="ko-KR" sz="5400" dirty="0">
                <a:solidFill>
                  <a:srgbClr val="1AAB43"/>
                </a:solidFill>
              </a:rPr>
              <a:t>O</a:t>
            </a:r>
            <a:r>
              <a:rPr lang="en-US" altLang="ko-KR" sz="5400" dirty="0" smtClean="0">
                <a:solidFill>
                  <a:srgbClr val="1AAB43"/>
                </a:solidFill>
              </a:rPr>
              <a:t>, </a:t>
            </a:r>
            <a:r>
              <a:rPr lang="ko-KR" altLang="en-US" sz="5400" dirty="0" smtClean="0">
                <a:solidFill>
                  <a:srgbClr val="1AAB43"/>
                </a:solidFill>
              </a:rPr>
              <a:t>잘못된 </a:t>
            </a:r>
            <a:r>
              <a:rPr lang="ko-KR" altLang="en-US" sz="5400" dirty="0">
                <a:solidFill>
                  <a:srgbClr val="1AAB43"/>
                </a:solidFill>
              </a:rPr>
              <a:t>자세는 </a:t>
            </a:r>
            <a:r>
              <a:rPr lang="en-US" altLang="ko-KR" sz="5400" dirty="0" smtClean="0">
                <a:solidFill>
                  <a:srgbClr val="1AAB43"/>
                </a:solidFill>
              </a:rPr>
              <a:t>X </a:t>
            </a:r>
            <a:r>
              <a:rPr lang="ko-KR" altLang="en-US" sz="5400" dirty="0" smtClean="0">
                <a:solidFill>
                  <a:srgbClr val="1AAB43"/>
                </a:solidFill>
              </a:rPr>
              <a:t>에 </a:t>
            </a:r>
            <a:r>
              <a:rPr lang="ko-KR" altLang="en-US" sz="5400" dirty="0">
                <a:solidFill>
                  <a:srgbClr val="1AAB43"/>
                </a:solidFill>
              </a:rPr>
              <a:t>표시해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sz="5400" dirty="0">
              <a:solidFill>
                <a:srgbClr val="1AAB43"/>
              </a:solidFill>
            </a:endParaRPr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48" y="-289867"/>
            <a:ext cx="3070941" cy="2113396"/>
          </a:xfrm>
          <a:prstGeom prst="rect">
            <a:avLst/>
          </a:prstGeom>
        </p:spPr>
      </p:pic>
      <p:grpSp>
        <p:nvGrpSpPr>
          <p:cNvPr id="38" name="그룹 37"/>
          <p:cNvGrpSpPr/>
          <p:nvPr/>
        </p:nvGrpSpPr>
        <p:grpSpPr>
          <a:xfrm>
            <a:off x="1603984" y="3425296"/>
            <a:ext cx="15680424" cy="2421788"/>
            <a:chOff x="4181815" y="4287236"/>
            <a:chExt cx="13850723" cy="2421788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4181815" y="4287236"/>
              <a:ext cx="13850723" cy="2421788"/>
            </a:xfrm>
            <a:prstGeom prst="roundRect">
              <a:avLst>
                <a:gd name="adj" fmla="val 21682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2" name="01 성의 발달"/>
            <p:cNvSpPr txBox="1"/>
            <p:nvPr/>
          </p:nvSpPr>
          <p:spPr>
            <a:xfrm>
              <a:off x="4577442" y="4449121"/>
              <a:ext cx="12762808" cy="2096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스마트폰이나 모니터를 볼 때는 고개를 숙이는 자세가 좋습니다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17847315" y="3857990"/>
            <a:ext cx="3522419" cy="1498340"/>
            <a:chOff x="18472970" y="5547940"/>
            <a:chExt cx="2201743" cy="936561"/>
          </a:xfrm>
          <a:solidFill>
            <a:srgbClr val="CFE686"/>
          </a:solidFill>
        </p:grpSpPr>
        <p:sp>
          <p:nvSpPr>
            <p:cNvPr id="55" name="타원 54"/>
            <p:cNvSpPr/>
            <p:nvPr/>
          </p:nvSpPr>
          <p:spPr>
            <a:xfrm>
              <a:off x="18472970" y="5566220"/>
              <a:ext cx="918281" cy="91828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8563751" y="5762958"/>
              <a:ext cx="736717" cy="5316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O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59" name="타원 58"/>
            <p:cNvSpPr/>
            <p:nvPr/>
          </p:nvSpPr>
          <p:spPr>
            <a:xfrm>
              <a:off x="19756432" y="5547940"/>
              <a:ext cx="918281" cy="91828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9847213" y="5744678"/>
              <a:ext cx="736717" cy="5316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X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1603984" y="6133023"/>
            <a:ext cx="15680424" cy="1476000"/>
            <a:chOff x="4105777" y="4287236"/>
            <a:chExt cx="13850723" cy="1476000"/>
          </a:xfrm>
        </p:grpSpPr>
        <p:sp>
          <p:nvSpPr>
            <p:cNvPr id="62" name="모서리가 둥근 직사각형 61"/>
            <p:cNvSpPr/>
            <p:nvPr/>
          </p:nvSpPr>
          <p:spPr>
            <a:xfrm>
              <a:off x="4105777" y="4287236"/>
              <a:ext cx="13850723" cy="1476000"/>
            </a:xfrm>
            <a:prstGeom prst="roundRect">
              <a:avLst>
                <a:gd name="adj" fmla="val 21682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3" name="01 성의 발달"/>
            <p:cNvSpPr txBox="1"/>
            <p:nvPr/>
          </p:nvSpPr>
          <p:spPr>
            <a:xfrm>
              <a:off x="4577442" y="4548228"/>
              <a:ext cx="12762808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의자에 앉을 때는 허리가 등받이에 닿도록 합니다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1603984" y="7894962"/>
            <a:ext cx="15680424" cy="2421788"/>
            <a:chOff x="4181815" y="4287236"/>
            <a:chExt cx="13850723" cy="2421788"/>
          </a:xfrm>
        </p:grpSpPr>
        <p:sp>
          <p:nvSpPr>
            <p:cNvPr id="88" name="모서리가 둥근 직사각형 87"/>
            <p:cNvSpPr/>
            <p:nvPr/>
          </p:nvSpPr>
          <p:spPr>
            <a:xfrm>
              <a:off x="4181815" y="4287236"/>
              <a:ext cx="13850723" cy="2421788"/>
            </a:xfrm>
            <a:prstGeom prst="roundRect">
              <a:avLst>
                <a:gd name="adj" fmla="val 21682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9" name="01 성의 발달"/>
            <p:cNvSpPr txBox="1"/>
            <p:nvPr/>
          </p:nvSpPr>
          <p:spPr>
            <a:xfrm>
              <a:off x="4577442" y="4449121"/>
              <a:ext cx="12762808" cy="2096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오랜 시간 같은 자세로 있을 때는 일정한 시간마다 스트레칭을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합니다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17992549" y="8223291"/>
            <a:ext cx="3522419" cy="1498340"/>
            <a:chOff x="18472970" y="5547940"/>
            <a:chExt cx="2201743" cy="936561"/>
          </a:xfrm>
          <a:solidFill>
            <a:srgbClr val="CFE686"/>
          </a:solidFill>
        </p:grpSpPr>
        <p:sp>
          <p:nvSpPr>
            <p:cNvPr id="91" name="타원 90"/>
            <p:cNvSpPr/>
            <p:nvPr/>
          </p:nvSpPr>
          <p:spPr>
            <a:xfrm>
              <a:off x="18472970" y="5566220"/>
              <a:ext cx="918281" cy="91828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8563751" y="5762958"/>
              <a:ext cx="736717" cy="5316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O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93" name="타원 92"/>
            <p:cNvSpPr/>
            <p:nvPr/>
          </p:nvSpPr>
          <p:spPr>
            <a:xfrm>
              <a:off x="19756432" y="5547940"/>
              <a:ext cx="918281" cy="91828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847213" y="5744678"/>
              <a:ext cx="736717" cy="5316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X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98" name="그룹 97"/>
          <p:cNvGrpSpPr/>
          <p:nvPr/>
        </p:nvGrpSpPr>
        <p:grpSpPr>
          <a:xfrm>
            <a:off x="1522142" y="10602690"/>
            <a:ext cx="15680424" cy="2421788"/>
            <a:chOff x="4181815" y="4287236"/>
            <a:chExt cx="13850723" cy="2421788"/>
          </a:xfrm>
        </p:grpSpPr>
        <p:sp>
          <p:nvSpPr>
            <p:cNvPr id="99" name="모서리가 둥근 직사각형 98"/>
            <p:cNvSpPr/>
            <p:nvPr/>
          </p:nvSpPr>
          <p:spPr>
            <a:xfrm>
              <a:off x="4181815" y="4287236"/>
              <a:ext cx="13850723" cy="2421788"/>
            </a:xfrm>
            <a:prstGeom prst="roundRect">
              <a:avLst>
                <a:gd name="adj" fmla="val 21682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0" name="01 성의 발달"/>
            <p:cNvSpPr txBox="1"/>
            <p:nvPr/>
          </p:nvSpPr>
          <p:spPr>
            <a:xfrm>
              <a:off x="4577442" y="4490670"/>
              <a:ext cx="12762808" cy="20138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높은 베개는 목 주변의 근육과 뼈에 무리를 줄 수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있습니다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17933398" y="6088547"/>
            <a:ext cx="3522419" cy="1498340"/>
            <a:chOff x="18472970" y="5547940"/>
            <a:chExt cx="2201743" cy="936561"/>
          </a:xfrm>
          <a:solidFill>
            <a:srgbClr val="CFE686"/>
          </a:solidFill>
        </p:grpSpPr>
        <p:sp>
          <p:nvSpPr>
            <p:cNvPr id="65" name="타원 64"/>
            <p:cNvSpPr/>
            <p:nvPr/>
          </p:nvSpPr>
          <p:spPr>
            <a:xfrm>
              <a:off x="18472970" y="5566220"/>
              <a:ext cx="918281" cy="91828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563751" y="5762958"/>
              <a:ext cx="736717" cy="5316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O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67" name="타원 66"/>
            <p:cNvSpPr/>
            <p:nvPr/>
          </p:nvSpPr>
          <p:spPr>
            <a:xfrm>
              <a:off x="19756432" y="5547940"/>
              <a:ext cx="918281" cy="91828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9847213" y="5744678"/>
              <a:ext cx="736717" cy="5316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X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01" name="그룹 100"/>
          <p:cNvGrpSpPr/>
          <p:nvPr/>
        </p:nvGrpSpPr>
        <p:grpSpPr>
          <a:xfrm>
            <a:off x="17992549" y="10998656"/>
            <a:ext cx="3522419" cy="1498340"/>
            <a:chOff x="18472970" y="5547940"/>
            <a:chExt cx="2201743" cy="936561"/>
          </a:xfrm>
          <a:solidFill>
            <a:srgbClr val="CFE686"/>
          </a:solidFill>
        </p:grpSpPr>
        <p:sp>
          <p:nvSpPr>
            <p:cNvPr id="102" name="타원 101"/>
            <p:cNvSpPr/>
            <p:nvPr/>
          </p:nvSpPr>
          <p:spPr>
            <a:xfrm>
              <a:off x="18472970" y="5566220"/>
              <a:ext cx="918281" cy="91828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8563751" y="5762958"/>
              <a:ext cx="736717" cy="5316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O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04" name="타원 103"/>
            <p:cNvSpPr/>
            <p:nvPr/>
          </p:nvSpPr>
          <p:spPr>
            <a:xfrm>
              <a:off x="19756432" y="5547940"/>
              <a:ext cx="918281" cy="91828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9847213" y="5744678"/>
              <a:ext cx="736717" cy="5316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X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3" name="타원 2"/>
          <p:cNvSpPr/>
          <p:nvPr/>
        </p:nvSpPr>
        <p:spPr>
          <a:xfrm>
            <a:off x="19531309" y="3522341"/>
            <a:ext cx="2198882" cy="2198882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06" name="타원 105"/>
          <p:cNvSpPr/>
          <p:nvPr/>
        </p:nvSpPr>
        <p:spPr>
          <a:xfrm>
            <a:off x="17565699" y="5723653"/>
            <a:ext cx="2198882" cy="2198882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07" name="타원 106"/>
          <p:cNvSpPr/>
          <p:nvPr/>
        </p:nvSpPr>
        <p:spPr>
          <a:xfrm>
            <a:off x="17565699" y="8005898"/>
            <a:ext cx="2198882" cy="2198882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08" name="타원 107"/>
          <p:cNvSpPr/>
          <p:nvPr/>
        </p:nvSpPr>
        <p:spPr>
          <a:xfrm>
            <a:off x="17627653" y="10663007"/>
            <a:ext cx="2198882" cy="2198882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37437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6117752" y="6136505"/>
            <a:ext cx="12148496" cy="2550650"/>
            <a:chOff x="6921499" y="3192137"/>
            <a:chExt cx="12148496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9594525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알레르기 예방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2A097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2A097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2A097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3" name="직사각형 12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2A0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51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604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5997942" y="4810461"/>
            <a:ext cx="12388117" cy="4095079"/>
            <a:chOff x="12593291" y="3822192"/>
            <a:chExt cx="12388117" cy="4095079"/>
          </a:xfrm>
        </p:grpSpPr>
        <p:sp>
          <p:nvSpPr>
            <p:cNvPr id="19" name="● 생명 탄생의 의미를 말할 수 있다.…"/>
            <p:cNvSpPr txBox="1"/>
            <p:nvPr/>
          </p:nvSpPr>
          <p:spPr>
            <a:xfrm>
              <a:off x="12593291" y="5247150"/>
              <a:ext cx="12388117" cy="26701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알레르기가 무엇인지 설명할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알레르기 관리 방법을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3" name="그룹 22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5" name="직사각형 24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6" name="이등변 삼각형 25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4" name="직사각형 23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2391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5471027" y="10296144"/>
            <a:ext cx="15505309" cy="2497560"/>
          </a:xfrm>
          <a:prstGeom prst="roundRect">
            <a:avLst/>
          </a:prstGeom>
          <a:solidFill>
            <a:srgbClr val="B7EF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27648" y="10818965"/>
            <a:ext cx="13130784" cy="13721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꽃가루 때문에 알레르기 증상이 나타났어요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1" y="2524796"/>
            <a:ext cx="12042219" cy="6806472"/>
          </a:xfrm>
          <a:prstGeom prst="rect">
            <a:avLst/>
          </a:prstGeom>
        </p:spPr>
      </p:pic>
      <p:sp>
        <p:nvSpPr>
          <p:cNvPr id="19" name="다음 그림을 보면서 떠오르는 것을 이야기해 보세요."/>
          <p:cNvSpPr txBox="1"/>
          <p:nvPr/>
        </p:nvSpPr>
        <p:spPr>
          <a:xfrm>
            <a:off x="5664880" y="558657"/>
            <a:ext cx="17013257" cy="246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 err="1"/>
              <a:t>보건이에게</a:t>
            </a:r>
            <a:r>
              <a:rPr lang="ko-KR" altLang="en-US" sz="5400" dirty="0"/>
              <a:t> 무슨 일이 생긴 걸까요</a:t>
            </a:r>
            <a:r>
              <a:rPr lang="en-US" altLang="ko-KR" sz="5400" dirty="0" smtClean="0"/>
              <a:t>? </a:t>
            </a:r>
            <a:r>
              <a:rPr lang="ko-KR" altLang="en-US" sz="5400" dirty="0" err="1" smtClean="0"/>
              <a:t>보건이의</a:t>
            </a:r>
            <a:r>
              <a:rPr lang="ko-KR" altLang="en-US" sz="5400" dirty="0" smtClean="0"/>
              <a:t> </a:t>
            </a:r>
            <a:r>
              <a:rPr lang="ko-KR" altLang="en-US" sz="5400" dirty="0"/>
              <a:t>증상에 관해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2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1529534" y="4520372"/>
            <a:ext cx="19355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 나의 키는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　 　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)cm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몸무게는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　 　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)kg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1529535" y="6388012"/>
            <a:ext cx="18477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키와 몸무게의 균형을 위해 나는 어떤 활동을 해야 할까요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cxnSp>
        <p:nvCxnSpPr>
          <p:cNvPr id="30" name="직선 연결선 29"/>
          <p:cNvCxnSpPr/>
          <p:nvPr/>
        </p:nvCxnSpPr>
        <p:spPr>
          <a:xfrm flipV="1">
            <a:off x="1529534" y="9493624"/>
            <a:ext cx="21824214" cy="39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1735398" y="8284956"/>
            <a:ext cx="179699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하루 세 번 식사를 규칙적으로 하고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특히 아침밥을 꼭 먹어요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4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건강을 증진시켜요</a:t>
              </a:r>
              <a:endParaRPr lang="ko-KR" altLang="en-US" sz="5500" dirty="0"/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7" name="그룹 46"/>
          <p:cNvGrpSpPr/>
          <p:nvPr/>
        </p:nvGrpSpPr>
        <p:grpSpPr>
          <a:xfrm>
            <a:off x="1393167" y="1752193"/>
            <a:ext cx="2888301" cy="1391951"/>
            <a:chOff x="1672310" y="3629190"/>
            <a:chExt cx="2888301" cy="1391951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9" name="직사각형 48"/>
            <p:cNvSpPr/>
            <p:nvPr/>
          </p:nvSpPr>
          <p:spPr>
            <a:xfrm>
              <a:off x="3500498" y="4030581"/>
              <a:ext cx="6623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0" name="직선 연결선 49"/>
          <p:cNvCxnSpPr/>
          <p:nvPr/>
        </p:nvCxnSpPr>
        <p:spPr>
          <a:xfrm flipV="1">
            <a:off x="4281468" y="2458942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부모님께 감사 편지 쓰기"/>
          <p:cNvSpPr txBox="1"/>
          <p:nvPr/>
        </p:nvSpPr>
        <p:spPr>
          <a:xfrm>
            <a:off x="4581102" y="1965153"/>
            <a:ext cx="896172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건강 증진 활동 확인하기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383806"/>
            <a:ext cx="2869884" cy="2869884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6577023" y="4432375"/>
            <a:ext cx="1444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150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4849295" y="4454327"/>
            <a:ext cx="10246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45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4479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물려받아 내려옴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유전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공학은 인류의 난치병 치료에 크게 기여할 것이다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유전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남길 유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遺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전할 전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傳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11" name="가로로 말린 두루마리 모양 1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몸의 온갖 병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할아버지는 노인성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질환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으로 오랫동안 고생을 하시다 돌아가셨다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66800" y="77430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질환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병 질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疾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근심 환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患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4474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물체의 본바탕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정수장에서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맹독성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물질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다량 검출되었다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물질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물건 물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物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바탕 질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質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11" name="가로로 말린 두루마리 모양 1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생체에 작용하여 반응을 일으키게 하는 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 그런 작용의 요인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신경 세포에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자극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주다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066800" y="77430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자극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찌를 자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刺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창 극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戟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4892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66800" y="6950548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피부 부위에 작은 종기가 광범위하게 돋는 질환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귀 뒤에 담홍색의 작은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발진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생겼다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66800" y="4957156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발진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필 발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發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마마 진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疹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11" name="가로로 말린 두루마리 모양 1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563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알레르기에 주의해요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7" name="그룹 36"/>
          <p:cNvGrpSpPr/>
          <p:nvPr/>
        </p:nvGrpSpPr>
        <p:grpSpPr>
          <a:xfrm>
            <a:off x="467704" y="2773342"/>
            <a:ext cx="15040994" cy="1061831"/>
            <a:chOff x="467704" y="645520"/>
            <a:chExt cx="15040994" cy="1061831"/>
          </a:xfrm>
        </p:grpSpPr>
        <p:sp>
          <p:nvSpPr>
            <p:cNvPr id="3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알레르겐을</a:t>
              </a:r>
              <a:r>
                <a:rPr lang="ko-KR" altLang="en-US" sz="5500" dirty="0" smtClean="0"/>
                <a:t> 살펴봐요</a:t>
              </a:r>
              <a:endParaRPr lang="ko-KR" altLang="en-US" sz="5500" dirty="0"/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8" name="그룹 7"/>
          <p:cNvGrpSpPr/>
          <p:nvPr/>
        </p:nvGrpSpPr>
        <p:grpSpPr>
          <a:xfrm>
            <a:off x="648713" y="4324946"/>
            <a:ext cx="6205651" cy="6775222"/>
            <a:chOff x="998619" y="3504655"/>
            <a:chExt cx="6205651" cy="6775222"/>
          </a:xfrm>
        </p:grpSpPr>
        <p:grpSp>
          <p:nvGrpSpPr>
            <p:cNvPr id="4" name="그룹 3"/>
            <p:cNvGrpSpPr/>
            <p:nvPr/>
          </p:nvGrpSpPr>
          <p:grpSpPr>
            <a:xfrm>
              <a:off x="998619" y="3504655"/>
              <a:ext cx="6205651" cy="6775222"/>
              <a:chOff x="3209544" y="4729619"/>
              <a:chExt cx="6205651" cy="6775222"/>
            </a:xfrm>
          </p:grpSpPr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5287" y="5639573"/>
                <a:ext cx="5345561" cy="5865268"/>
              </a:xfrm>
              <a:prstGeom prst="rect">
                <a:avLst/>
              </a:prstGeom>
            </p:spPr>
          </p:pic>
          <p:sp>
            <p:nvSpPr>
              <p:cNvPr id="3" name="직사각형 2"/>
              <p:cNvSpPr/>
              <p:nvPr/>
            </p:nvSpPr>
            <p:spPr>
              <a:xfrm>
                <a:off x="3209544" y="7077456"/>
                <a:ext cx="719251" cy="268833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8665387" y="4729619"/>
                <a:ext cx="749808" cy="268833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3584448" y="5429516"/>
                <a:ext cx="719251" cy="268833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7" name="그룹 6"/>
            <p:cNvGrpSpPr/>
            <p:nvPr/>
          </p:nvGrpSpPr>
          <p:grpSpPr>
            <a:xfrm>
              <a:off x="1690882" y="9261237"/>
              <a:ext cx="5320670" cy="932688"/>
              <a:chOff x="2452238" y="10023590"/>
              <a:chExt cx="5320670" cy="932688"/>
            </a:xfrm>
          </p:grpSpPr>
          <p:sp>
            <p:nvSpPr>
              <p:cNvPr id="5" name="모서리가 둥근 직사각형 4"/>
              <p:cNvSpPr/>
              <p:nvPr/>
            </p:nvSpPr>
            <p:spPr>
              <a:xfrm>
                <a:off x="2452238" y="10023590"/>
                <a:ext cx="5320670" cy="932688"/>
              </a:xfrm>
              <a:prstGeom prst="roundRect">
                <a:avLst>
                  <a:gd name="adj" fmla="val 32353"/>
                </a:avLst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669865" y="10064690"/>
                <a:ext cx="4852290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알레르겐의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종류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5" name="그룹 14"/>
          <p:cNvGrpSpPr/>
          <p:nvPr/>
        </p:nvGrpSpPr>
        <p:grpSpPr>
          <a:xfrm>
            <a:off x="7945392" y="4038592"/>
            <a:ext cx="15469866" cy="8040509"/>
            <a:chOff x="8213094" y="4038592"/>
            <a:chExt cx="15469866" cy="8040509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3094" y="4070056"/>
              <a:ext cx="3314167" cy="2915628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3094" y="9016643"/>
              <a:ext cx="3209287" cy="3062458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76323" y="4038592"/>
              <a:ext cx="3586851" cy="2978556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72459" y="9142498"/>
              <a:ext cx="3377094" cy="2936603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412236" y="4070056"/>
              <a:ext cx="3377094" cy="297855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8213094" y="7008166"/>
              <a:ext cx="3321992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일부식품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176323" y="7008166"/>
              <a:ext cx="3321992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곰팡이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344260" y="10069038"/>
              <a:ext cx="4585090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집먼지진드기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910924" y="9606611"/>
              <a:ext cx="4772036" cy="209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반려동물의 털과 비듬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524386" y="6959865"/>
              <a:ext cx="3321992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꽃가루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072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/>
        </p:nvSpPr>
        <p:spPr>
          <a:xfrm>
            <a:off x="1735399" y="2820571"/>
            <a:ext cx="20891553" cy="9600029"/>
          </a:xfrm>
          <a:prstGeom prst="roundRect">
            <a:avLst>
              <a:gd name="adj" fmla="val 3332"/>
            </a:avLst>
          </a:prstGeom>
          <a:solidFill>
            <a:srgbClr val="FFE5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467704" y="639876"/>
            <a:ext cx="15040994" cy="1061831"/>
            <a:chOff x="467704" y="645520"/>
            <a:chExt cx="15040994" cy="1061831"/>
          </a:xfrm>
        </p:grpSpPr>
        <p:sp>
          <p:nvSpPr>
            <p:cNvPr id="3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알레르겐을</a:t>
              </a:r>
              <a:r>
                <a:rPr lang="ko-KR" altLang="en-US" sz="5500" dirty="0" smtClean="0"/>
                <a:t> 살펴봐요</a:t>
              </a:r>
              <a:endParaRPr lang="ko-KR" altLang="en-US" sz="5500" dirty="0"/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6" name="그룹 15"/>
          <p:cNvGrpSpPr/>
          <p:nvPr/>
        </p:nvGrpSpPr>
        <p:grpSpPr>
          <a:xfrm>
            <a:off x="2093834" y="3205240"/>
            <a:ext cx="9848230" cy="932688"/>
            <a:chOff x="1705090" y="2144536"/>
            <a:chExt cx="9848230" cy="932688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1705090" y="2144536"/>
              <a:ext cx="9848230" cy="932688"/>
            </a:xfrm>
            <a:prstGeom prst="roundRect">
              <a:avLst>
                <a:gd name="adj" fmla="val 32353"/>
              </a:avLst>
            </a:prstGeom>
            <a:solidFill>
              <a:srgbClr val="F398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56639" y="2185636"/>
              <a:ext cx="914513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알레르기를 심하게 만드는 물질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2821047" y="5189097"/>
            <a:ext cx="4846321" cy="4806087"/>
            <a:chOff x="2834639" y="4183257"/>
            <a:chExt cx="4846321" cy="4806087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3"/>
            <a:srcRect l="4957" r="8126" b="86158"/>
            <a:stretch/>
          </p:blipFill>
          <p:spPr>
            <a:xfrm>
              <a:off x="2834639" y="4183257"/>
              <a:ext cx="4846321" cy="3129686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3623590" y="7982915"/>
              <a:ext cx="2981907" cy="1006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담배 연기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8062332" y="5189097"/>
            <a:ext cx="4787908" cy="4806087"/>
            <a:chOff x="8353125" y="4183257"/>
            <a:chExt cx="4787908" cy="4806087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 rotWithShape="1">
            <a:blip r:embed="rId3"/>
            <a:srcRect l="7898" t="19170" r="6232" b="66988"/>
            <a:stretch/>
          </p:blipFill>
          <p:spPr>
            <a:xfrm>
              <a:off x="8353125" y="4183257"/>
              <a:ext cx="4787908" cy="3129686"/>
            </a:xfrm>
            <a:prstGeom prst="rect">
              <a:avLst/>
            </a:prstGeom>
          </p:spPr>
        </p:pic>
        <p:sp>
          <p:nvSpPr>
            <p:cNvPr id="40" name="직사각형 39"/>
            <p:cNvSpPr/>
            <p:nvPr/>
          </p:nvSpPr>
          <p:spPr>
            <a:xfrm>
              <a:off x="8757297" y="7982915"/>
              <a:ext cx="2981907" cy="1006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대기 오염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12559242" y="5359580"/>
            <a:ext cx="4787908" cy="4635604"/>
            <a:chOff x="12624816" y="4353740"/>
            <a:chExt cx="4787908" cy="4635604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 rotWithShape="1">
            <a:blip r:embed="rId3"/>
            <a:srcRect l="7898" t="40362" r="6232" b="45796"/>
            <a:stretch/>
          </p:blipFill>
          <p:spPr>
            <a:xfrm>
              <a:off x="12624816" y="4353740"/>
              <a:ext cx="4787908" cy="3129686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13793935" y="7982915"/>
              <a:ext cx="2137125" cy="1006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찬바람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17399132" y="4988943"/>
            <a:ext cx="3694176" cy="5006241"/>
            <a:chOff x="17412724" y="3983103"/>
            <a:chExt cx="3694176" cy="5006241"/>
          </a:xfrm>
        </p:grpSpPr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3"/>
            <a:srcRect l="11396" t="61715" r="22349" b="21164"/>
            <a:stretch/>
          </p:blipFill>
          <p:spPr>
            <a:xfrm>
              <a:off x="17412724" y="3983103"/>
              <a:ext cx="3694176" cy="3870960"/>
            </a:xfrm>
            <a:prstGeom prst="rect">
              <a:avLst/>
            </a:prstGeom>
          </p:spPr>
        </p:pic>
        <p:sp>
          <p:nvSpPr>
            <p:cNvPr id="42" name="직사각형 41"/>
            <p:cNvSpPr/>
            <p:nvPr/>
          </p:nvSpPr>
          <p:spPr>
            <a:xfrm>
              <a:off x="17443448" y="7982915"/>
              <a:ext cx="3632726" cy="1006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자극성 가스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2821046" y="11028275"/>
            <a:ext cx="15270481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기타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호흡기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감염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운동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및 과도한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호흡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약물</a:t>
            </a:r>
          </a:p>
        </p:txBody>
      </p:sp>
    </p:spTree>
    <p:extLst>
      <p:ext uri="{BB962C8B-B14F-4D97-AF65-F5344CB8AC3E}">
        <p14:creationId xmlns:p14="http://schemas.microsoft.com/office/powerpoint/2010/main" val="539719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39876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알레르기 질환의 종류를 살펴봐요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2268570" y="4729813"/>
            <a:ext cx="19846861" cy="4256375"/>
            <a:chOff x="2268570" y="2451615"/>
            <a:chExt cx="19846861" cy="4256375"/>
          </a:xfrm>
        </p:grpSpPr>
        <p:grpSp>
          <p:nvGrpSpPr>
            <p:cNvPr id="6" name="그룹 5"/>
            <p:cNvGrpSpPr/>
            <p:nvPr/>
          </p:nvGrpSpPr>
          <p:grpSpPr>
            <a:xfrm>
              <a:off x="2268570" y="2451615"/>
              <a:ext cx="5220000" cy="4256375"/>
              <a:chOff x="1038035" y="2724539"/>
              <a:chExt cx="5220000" cy="4256375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1" t="3106" r="80488" b="67270"/>
              <a:stretch/>
            </p:blipFill>
            <p:spPr>
              <a:xfrm>
                <a:off x="1734066" y="2724539"/>
                <a:ext cx="3788230" cy="3284375"/>
              </a:xfrm>
              <a:prstGeom prst="rect">
                <a:avLst/>
              </a:prstGeom>
            </p:spPr>
          </p:pic>
          <p:grpSp>
            <p:nvGrpSpPr>
              <p:cNvPr id="2" name="그룹 1"/>
              <p:cNvGrpSpPr/>
              <p:nvPr/>
            </p:nvGrpSpPr>
            <p:grpSpPr>
              <a:xfrm>
                <a:off x="1038035" y="6008914"/>
                <a:ext cx="5220000" cy="972000"/>
                <a:chOff x="1394600" y="10081528"/>
                <a:chExt cx="5220000" cy="972000"/>
              </a:xfrm>
            </p:grpSpPr>
            <p:sp>
              <p:nvSpPr>
                <p:cNvPr id="23" name="모서리가 둥근 직사각형 22"/>
                <p:cNvSpPr/>
                <p:nvPr/>
              </p:nvSpPr>
              <p:spPr>
                <a:xfrm>
                  <a:off x="1394600" y="10081528"/>
                  <a:ext cx="5220000" cy="972000"/>
                </a:xfrm>
                <a:prstGeom prst="roundRect">
                  <a:avLst>
                    <a:gd name="adj" fmla="val 32353"/>
                  </a:avLst>
                </a:prstGeom>
                <a:solidFill>
                  <a:srgbClr val="A8CD3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884015" y="10142283"/>
                  <a:ext cx="4201471" cy="850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ko-KR" altLang="en-US" sz="54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알레르기 비염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</p:grpSp>
        <p:sp>
          <p:nvSpPr>
            <p:cNvPr id="3" name="직사각형 2"/>
            <p:cNvSpPr/>
            <p:nvPr/>
          </p:nvSpPr>
          <p:spPr>
            <a:xfrm>
              <a:off x="8039767" y="3221318"/>
              <a:ext cx="14075664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알레르겐으로 코 점막에 나타나는 과민 반응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rgbClr val="A8CD3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증상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재채기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맑은 콧물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코 막힘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가려움증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40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39876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알레르기 질환의 종류를 살펴봐요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2268570" y="4729813"/>
            <a:ext cx="18420397" cy="4256375"/>
            <a:chOff x="2268570" y="7664326"/>
            <a:chExt cx="18420397" cy="4256375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5" t="3106" r="61064" b="67270"/>
            <a:stretch/>
          </p:blipFill>
          <p:spPr>
            <a:xfrm>
              <a:off x="2984690" y="7664326"/>
              <a:ext cx="3788230" cy="3284375"/>
            </a:xfrm>
            <a:prstGeom prst="rect">
              <a:avLst/>
            </a:prstGeom>
          </p:spPr>
        </p:pic>
        <p:sp>
          <p:nvSpPr>
            <p:cNvPr id="21" name="모서리가 둥근 직사각형 20"/>
            <p:cNvSpPr/>
            <p:nvPr/>
          </p:nvSpPr>
          <p:spPr>
            <a:xfrm>
              <a:off x="2268570" y="10948701"/>
              <a:ext cx="5220000" cy="972000"/>
            </a:xfrm>
            <a:prstGeom prst="roundRect">
              <a:avLst>
                <a:gd name="adj" fmla="val 32353"/>
              </a:avLst>
            </a:prstGeom>
            <a:solidFill>
              <a:srgbClr val="00A49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56603" y="10990112"/>
              <a:ext cx="140423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천식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039767" y="7759484"/>
              <a:ext cx="12649200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알레르겐이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기관지 염증을 일으켜 기관지가 좁아진 경우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00A495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증상</a:t>
              </a:r>
              <a:endParaRPr lang="ko-KR" altLang="en-US" sz="5400" b="1" dirty="0">
                <a:solidFill>
                  <a:srgbClr val="00A495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기침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쌕쌕거림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호흡 곤란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가슴 답답함 등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9519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39876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알레르기 질환의 종류를 살펴봐요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1" name="모서리가 둥근 직사각형 20"/>
          <p:cNvSpPr/>
          <p:nvPr/>
        </p:nvSpPr>
        <p:spPr>
          <a:xfrm>
            <a:off x="2268570" y="8014188"/>
            <a:ext cx="5220000" cy="972000"/>
          </a:xfrm>
          <a:prstGeom prst="roundRect">
            <a:avLst>
              <a:gd name="adj" fmla="val 32353"/>
            </a:avLst>
          </a:prstGeom>
          <a:solidFill>
            <a:srgbClr val="E8538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57986" y="8055599"/>
            <a:ext cx="420147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아토피 피부염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8039767" y="4824971"/>
            <a:ext cx="126492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피부에 생기는 만성 알레르기성 염증 질환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E8538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증상</a:t>
            </a:r>
            <a:endParaRPr lang="ko-KR" altLang="en-US" sz="5400" b="1" dirty="0">
              <a:solidFill>
                <a:srgbClr val="E8538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피부 발진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심한 가려움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피부 갈라짐과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두꺼워짐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5" t="3106" r="41614" b="67270"/>
          <a:stretch/>
        </p:blipFill>
        <p:spPr>
          <a:xfrm>
            <a:off x="2984690" y="4750518"/>
            <a:ext cx="3788230" cy="32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138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39876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알레르기 질환의 종류를 살펴봐요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1" name="모서리가 둥근 직사각형 20"/>
          <p:cNvSpPr/>
          <p:nvPr/>
        </p:nvSpPr>
        <p:spPr>
          <a:xfrm>
            <a:off x="2268570" y="8014188"/>
            <a:ext cx="5220000" cy="972000"/>
          </a:xfrm>
          <a:prstGeom prst="roundRect">
            <a:avLst>
              <a:gd name="adj" fmla="val 32353"/>
            </a:avLst>
          </a:prstGeom>
          <a:solidFill>
            <a:srgbClr val="97D5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57987" y="8055599"/>
            <a:ext cx="420147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식품 알레르기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8039766" y="4495787"/>
            <a:ext cx="141618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알레르기를 일으키는 특정 식품과 식품 첨가물을 섭취한 경우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97D5E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증상</a:t>
            </a:r>
            <a:endParaRPr lang="ko-KR" altLang="en-US" sz="5400" b="1" dirty="0">
              <a:solidFill>
                <a:srgbClr val="97D5E6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두드러기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가려움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설사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호흡 곤란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아나필락시스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3106" r="22131" b="67270"/>
          <a:stretch/>
        </p:blipFill>
        <p:spPr>
          <a:xfrm>
            <a:off x="2984690" y="4750517"/>
            <a:ext cx="3788230" cy="32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69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39876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알레르기 질환의 종류를 살펴봐요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1" name="모서리가 둥근 직사각형 20"/>
          <p:cNvSpPr/>
          <p:nvPr/>
        </p:nvSpPr>
        <p:spPr>
          <a:xfrm>
            <a:off x="2268570" y="8014188"/>
            <a:ext cx="5220000" cy="972000"/>
          </a:xfrm>
          <a:prstGeom prst="roundRect">
            <a:avLst>
              <a:gd name="adj" fmla="val 32353"/>
            </a:avLst>
          </a:prstGeom>
          <a:solidFill>
            <a:srgbClr val="FAB63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4970" y="8055599"/>
            <a:ext cx="4007508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err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아나필락시스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8039766" y="4495787"/>
            <a:ext cx="141618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원인 물질에 노출된 후 전신에 갑작스럽게 나타나는 심각한 알레르기 증상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FAB63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증상</a:t>
            </a:r>
            <a:endParaRPr lang="ko-KR" altLang="en-US" sz="5400" b="1" dirty="0">
              <a:solidFill>
                <a:srgbClr val="FAB63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두드러기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얼굴 부종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호흡 곤란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설사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어지럼증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실신 등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1" t="3106" r="2688" b="67270"/>
          <a:stretch/>
        </p:blipFill>
        <p:spPr>
          <a:xfrm>
            <a:off x="2984689" y="4727394"/>
            <a:ext cx="3788230" cy="32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44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1529534" y="4520372"/>
            <a:ext cx="213304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나의 시력은 지금 어떤 상태인가요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오른쪽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　 　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왼쪽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　 　　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□ 나의 시력은 좋다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　 □ 나의 시력은 나빠지고 있다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9535" y="7696615"/>
            <a:ext cx="18477537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눈 건강을 위해 내가 길러야 할 생활 습관은 무엇인가요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529535" y="9450038"/>
            <a:ext cx="205684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책을 읽거나 컴퓨터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스마트폰을 사용할 때는 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분마다 눈을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쉬어줘요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4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건강을 증진시켜요</a:t>
              </a:r>
              <a:endParaRPr lang="ko-KR" altLang="en-US" sz="5500" dirty="0"/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7" name="그룹 46"/>
          <p:cNvGrpSpPr/>
          <p:nvPr/>
        </p:nvGrpSpPr>
        <p:grpSpPr>
          <a:xfrm>
            <a:off x="1393167" y="1752193"/>
            <a:ext cx="2888301" cy="1391951"/>
            <a:chOff x="1672310" y="3629190"/>
            <a:chExt cx="2888301" cy="1391951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9" name="직사각형 48"/>
            <p:cNvSpPr/>
            <p:nvPr/>
          </p:nvSpPr>
          <p:spPr>
            <a:xfrm>
              <a:off x="3500498" y="4030581"/>
              <a:ext cx="6623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0" name="직선 연결선 49"/>
          <p:cNvCxnSpPr/>
          <p:nvPr/>
        </p:nvCxnSpPr>
        <p:spPr>
          <a:xfrm flipV="1">
            <a:off x="4281468" y="2458942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부모님께 감사 편지 쓰기"/>
          <p:cNvSpPr txBox="1"/>
          <p:nvPr/>
        </p:nvSpPr>
        <p:spPr>
          <a:xfrm>
            <a:off x="4581102" y="1965153"/>
            <a:ext cx="896172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건강 증진 활동 확인하기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383806"/>
            <a:ext cx="2869884" cy="2869884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19140879" y="4767366"/>
            <a:ext cx="12346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0.6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4849295" y="4789318"/>
            <a:ext cx="12346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0.8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1529534" y="10979912"/>
            <a:ext cx="21824214" cy="39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flipV="1">
            <a:off x="1547449" y="12369055"/>
            <a:ext cx="21824214" cy="39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4840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7704" y="639876"/>
            <a:ext cx="15040994" cy="1061831"/>
            <a:chOff x="467704" y="645520"/>
            <a:chExt cx="15040994" cy="1061831"/>
          </a:xfrm>
        </p:grpSpPr>
        <p:sp>
          <p:nvSpPr>
            <p:cNvPr id="2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알레르기를 관리해요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4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1509166" y="3016767"/>
            <a:ext cx="17592094" cy="5321058"/>
            <a:chOff x="1509166" y="3016767"/>
            <a:chExt cx="17592094" cy="5321058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9" t="35417" r="78541" b="39016"/>
            <a:stretch/>
          </p:blipFill>
          <p:spPr>
            <a:xfrm>
              <a:off x="2963575" y="4853869"/>
              <a:ext cx="3884765" cy="3483956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8622048" y="5885813"/>
              <a:ext cx="10479212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병원에서 알레르기 검사하기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1509166" y="3016767"/>
              <a:ext cx="6793586" cy="932688"/>
              <a:chOff x="1705089" y="10081528"/>
              <a:chExt cx="6793586" cy="932688"/>
            </a:xfrm>
          </p:grpSpPr>
          <p:sp>
            <p:nvSpPr>
              <p:cNvPr id="38" name="모서리가 둥근 직사각형 37"/>
              <p:cNvSpPr/>
              <p:nvPr/>
            </p:nvSpPr>
            <p:spPr>
              <a:xfrm>
                <a:off x="1705089" y="10081528"/>
                <a:ext cx="6793586" cy="932688"/>
              </a:xfrm>
              <a:prstGeom prst="roundRect">
                <a:avLst>
                  <a:gd name="adj" fmla="val 32353"/>
                </a:avLst>
              </a:prstGeom>
              <a:solidFill>
                <a:srgbClr val="97D5E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052809" y="10122627"/>
                <a:ext cx="6098145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알레르기 확인하기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0365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7704" y="639876"/>
            <a:ext cx="15040994" cy="1061831"/>
            <a:chOff x="467704" y="645520"/>
            <a:chExt cx="15040994" cy="1061831"/>
          </a:xfrm>
        </p:grpSpPr>
        <p:sp>
          <p:nvSpPr>
            <p:cNvPr id="2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알레르기를 관리해요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4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7" name="그룹 36"/>
          <p:cNvGrpSpPr/>
          <p:nvPr/>
        </p:nvGrpSpPr>
        <p:grpSpPr>
          <a:xfrm>
            <a:off x="1509166" y="1950158"/>
            <a:ext cx="9225890" cy="932688"/>
            <a:chOff x="1705089" y="10081528"/>
            <a:chExt cx="9225890" cy="932688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1705089" y="10081528"/>
              <a:ext cx="9225890" cy="932688"/>
            </a:xfrm>
            <a:prstGeom prst="roundRect">
              <a:avLst>
                <a:gd name="adj" fmla="val 32353"/>
              </a:avLst>
            </a:prstGeom>
            <a:solidFill>
              <a:srgbClr val="97D5E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52809" y="10122627"/>
              <a:ext cx="851241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원인 물질</a:t>
              </a:r>
              <a:r>
                <a: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알레르겐</a:t>
              </a:r>
              <a:r>
                <a: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피하기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088987" y="3350229"/>
            <a:ext cx="13709531" cy="2970830"/>
            <a:chOff x="4088987" y="3350229"/>
            <a:chExt cx="13709531" cy="2970830"/>
          </a:xfrm>
        </p:grpSpPr>
        <p:sp>
          <p:nvSpPr>
            <p:cNvPr id="2" name="직사각형 1"/>
            <p:cNvSpPr/>
            <p:nvPr/>
          </p:nvSpPr>
          <p:spPr>
            <a:xfrm>
              <a:off x="9924790" y="4390831"/>
              <a:ext cx="787372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약이나 음식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성분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확인하기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90" t="14375" r="54840" b="60058"/>
            <a:stretch/>
          </p:blipFill>
          <p:spPr>
            <a:xfrm>
              <a:off x="4088987" y="3350229"/>
              <a:ext cx="3645620" cy="2970830"/>
            </a:xfrm>
            <a:prstGeom prst="rect">
              <a:avLst/>
            </a:prstGeom>
          </p:spPr>
        </p:pic>
      </p:grpSp>
      <p:grpSp>
        <p:nvGrpSpPr>
          <p:cNvPr id="4" name="그룹 3"/>
          <p:cNvGrpSpPr/>
          <p:nvPr/>
        </p:nvGrpSpPr>
        <p:grpSpPr>
          <a:xfrm>
            <a:off x="3909942" y="6565685"/>
            <a:ext cx="14054647" cy="2970830"/>
            <a:chOff x="3909942" y="6810312"/>
            <a:chExt cx="14054647" cy="2970830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00" t="14375" r="30854" b="60058"/>
            <a:stretch/>
          </p:blipFill>
          <p:spPr>
            <a:xfrm>
              <a:off x="3909942" y="6810312"/>
              <a:ext cx="4005605" cy="2970830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9758719" y="7535339"/>
              <a:ext cx="8205870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생활 공간의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청결 유지하기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4279686" y="9781142"/>
            <a:ext cx="15519145" cy="2964682"/>
            <a:chOff x="4279686" y="10563968"/>
            <a:chExt cx="15519145" cy="2964682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23" t="12234" r="7176" b="60059"/>
            <a:stretch/>
          </p:blipFill>
          <p:spPr>
            <a:xfrm>
              <a:off x="4279686" y="10563968"/>
              <a:ext cx="3264221" cy="2964682"/>
            </a:xfrm>
            <a:prstGeom prst="rect">
              <a:avLst/>
            </a:prstGeom>
          </p:spPr>
        </p:pic>
        <p:sp>
          <p:nvSpPr>
            <p:cNvPr id="27" name="직사각형 26"/>
            <p:cNvSpPr/>
            <p:nvPr/>
          </p:nvSpPr>
          <p:spPr>
            <a:xfrm>
              <a:off x="9941599" y="11501544"/>
              <a:ext cx="9857232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미세 먼지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꽃가루 등 접촉 피하기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495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7704" y="639876"/>
            <a:ext cx="15040994" cy="1061831"/>
            <a:chOff x="467704" y="645520"/>
            <a:chExt cx="15040994" cy="1061831"/>
          </a:xfrm>
        </p:grpSpPr>
        <p:sp>
          <p:nvSpPr>
            <p:cNvPr id="2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알레르기를 관리해요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4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7" name="그룹 36"/>
          <p:cNvGrpSpPr/>
          <p:nvPr/>
        </p:nvGrpSpPr>
        <p:grpSpPr>
          <a:xfrm>
            <a:off x="1509166" y="1950158"/>
            <a:ext cx="9225890" cy="932688"/>
            <a:chOff x="1705089" y="10081528"/>
            <a:chExt cx="9225890" cy="932688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1705089" y="10081528"/>
              <a:ext cx="9225890" cy="932688"/>
            </a:xfrm>
            <a:prstGeom prst="roundRect">
              <a:avLst>
                <a:gd name="adj" fmla="val 32353"/>
              </a:avLst>
            </a:prstGeom>
            <a:solidFill>
              <a:srgbClr val="97D5E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52809" y="10122627"/>
              <a:ext cx="851241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증상 관리하기</a:t>
              </a: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9941599" y="3783548"/>
            <a:ext cx="1181964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아토피 피부염은 매일 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 미지근한 물로 목욕하고 보습제 사용하기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9758719" y="7290712"/>
            <a:ext cx="902305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처방 받은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약물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항상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휴대하기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9941599" y="10718718"/>
            <a:ext cx="792577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응급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상황에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요청하기</a:t>
            </a: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8" t="58721" r="53901" b="15712"/>
          <a:stretch/>
        </p:blipFill>
        <p:spPr>
          <a:xfrm>
            <a:off x="3996981" y="3309129"/>
            <a:ext cx="3737626" cy="2866641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9" t="62492" r="29875" b="16843"/>
          <a:stretch/>
        </p:blipFill>
        <p:spPr>
          <a:xfrm>
            <a:off x="3613200" y="6710974"/>
            <a:ext cx="4302347" cy="2579088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3" t="62492" r="6011" b="16843"/>
          <a:stretch/>
        </p:blipFill>
        <p:spPr>
          <a:xfrm>
            <a:off x="4040592" y="10015693"/>
            <a:ext cx="4163038" cy="249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26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19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0" name="직선 연결선 19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부모님께 감사 편지 쓰기"/>
          <p:cNvSpPr txBox="1"/>
          <p:nvPr/>
        </p:nvSpPr>
        <p:spPr>
          <a:xfrm>
            <a:off x="4581101" y="685171"/>
            <a:ext cx="999443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알레르기 관리 방법 주사위 놀이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104" name="직사각형 103"/>
          <p:cNvSpPr/>
          <p:nvPr/>
        </p:nvSpPr>
        <p:spPr>
          <a:xfrm>
            <a:off x="2832000" y="8145307"/>
            <a:ext cx="18720000" cy="3240000"/>
          </a:xfrm>
          <a:prstGeom prst="rect">
            <a:avLst/>
          </a:prstGeom>
          <a:solidFill>
            <a:srgbClr val="EFF6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en-US" sz="36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4007431" y="8389906"/>
            <a:ext cx="16369139" cy="2750802"/>
            <a:chOff x="4007431" y="8389906"/>
            <a:chExt cx="16369139" cy="2750802"/>
          </a:xfrm>
        </p:grpSpPr>
        <p:grpSp>
          <p:nvGrpSpPr>
            <p:cNvPr id="8" name="그룹 7"/>
            <p:cNvGrpSpPr/>
            <p:nvPr/>
          </p:nvGrpSpPr>
          <p:grpSpPr>
            <a:xfrm>
              <a:off x="4007431" y="9600998"/>
              <a:ext cx="16369139" cy="1539710"/>
              <a:chOff x="2910101" y="7436099"/>
              <a:chExt cx="16369139" cy="1539710"/>
            </a:xfrm>
          </p:grpSpPr>
          <p:sp>
            <p:nvSpPr>
              <p:cNvPr id="105" name="직사각형 104"/>
              <p:cNvSpPr/>
              <p:nvPr/>
            </p:nvSpPr>
            <p:spPr>
              <a:xfrm>
                <a:off x="2910101" y="7661190"/>
                <a:ext cx="10877731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하루 한 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10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분 정도 미지근한 물로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3" name="그룹 2"/>
              <p:cNvGrpSpPr/>
              <p:nvPr/>
            </p:nvGrpSpPr>
            <p:grpSpPr>
              <a:xfrm>
                <a:off x="14030403" y="7436099"/>
                <a:ext cx="1596347" cy="1539710"/>
                <a:chOff x="12892233" y="7436099"/>
                <a:chExt cx="1596347" cy="1539710"/>
              </a:xfrm>
            </p:grpSpPr>
            <p:sp>
              <p:nvSpPr>
                <p:cNvPr id="106" name="타원 105"/>
                <p:cNvSpPr/>
                <p:nvPr/>
              </p:nvSpPr>
              <p:spPr>
                <a:xfrm>
                  <a:off x="12892233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7" name="직사각형 106"/>
                <p:cNvSpPr/>
                <p:nvPr/>
              </p:nvSpPr>
              <p:spPr>
                <a:xfrm>
                  <a:off x="13367101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목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10" name="직사각형 109"/>
              <p:cNvSpPr/>
              <p:nvPr/>
            </p:nvSpPr>
            <p:spPr>
              <a:xfrm>
                <a:off x="17792936" y="7702740"/>
                <a:ext cx="1486304" cy="1006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하기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114" name="그룹 113"/>
              <p:cNvGrpSpPr/>
              <p:nvPr/>
            </p:nvGrpSpPr>
            <p:grpSpPr>
              <a:xfrm>
                <a:off x="15939751" y="7436099"/>
                <a:ext cx="1596347" cy="1539710"/>
                <a:chOff x="12892233" y="7436099"/>
                <a:chExt cx="1596347" cy="1539710"/>
              </a:xfrm>
            </p:grpSpPr>
            <p:sp>
              <p:nvSpPr>
                <p:cNvPr id="115" name="타원 114"/>
                <p:cNvSpPr/>
                <p:nvPr/>
              </p:nvSpPr>
              <p:spPr>
                <a:xfrm>
                  <a:off x="12892233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6" name="직사각형 115"/>
                <p:cNvSpPr/>
                <p:nvPr/>
              </p:nvSpPr>
              <p:spPr>
                <a:xfrm>
                  <a:off x="13367101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욕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  <p:sp>
          <p:nvSpPr>
            <p:cNvPr id="7" name="직사각형 6"/>
            <p:cNvSpPr/>
            <p:nvPr/>
          </p:nvSpPr>
          <p:spPr>
            <a:xfrm>
              <a:off x="10050228" y="8389906"/>
              <a:ext cx="4283544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아토피 피부염</a:t>
              </a:r>
              <a:endParaRPr lang="ko-KR" altLang="en-US" sz="5400" b="1" dirty="0">
                <a:solidFill>
                  <a:srgbClr val="00B05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393167" y="2887549"/>
            <a:ext cx="19924943" cy="4456497"/>
            <a:chOff x="1393167" y="2333817"/>
            <a:chExt cx="19924943" cy="4456497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2461065" y="2333817"/>
              <a:ext cx="18857045" cy="4456497"/>
            </a:xfrm>
            <a:prstGeom prst="roundRect">
              <a:avLst>
                <a:gd name="adj" fmla="val 11424"/>
              </a:avLst>
            </a:prstGeom>
            <a:solidFill>
              <a:schemeClr val="bg1"/>
            </a:solidFill>
            <a:ln w="28575">
              <a:solidFill>
                <a:srgbClr val="59BAC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3866326" y="2695928"/>
              <a:ext cx="4046680" cy="1051355"/>
              <a:chOff x="1126487" y="2206522"/>
              <a:chExt cx="935726" cy="343025"/>
            </a:xfrm>
          </p:grpSpPr>
          <p:sp>
            <p:nvSpPr>
              <p:cNvPr id="29" name="모서리가 둥근 직사각형 28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470544" y="2216116"/>
                <a:ext cx="272593" cy="301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옷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72" name="그룹 71"/>
            <p:cNvGrpSpPr/>
            <p:nvPr/>
          </p:nvGrpSpPr>
          <p:grpSpPr>
            <a:xfrm>
              <a:off x="1393167" y="3995132"/>
              <a:ext cx="1948146" cy="870531"/>
              <a:chOff x="560492" y="2789024"/>
              <a:chExt cx="635621" cy="284028"/>
            </a:xfrm>
          </p:grpSpPr>
          <p:sp>
            <p:nvSpPr>
              <p:cNvPr id="73" name="모서리가 둥근 직사각형 72"/>
              <p:cNvSpPr/>
              <p:nvPr/>
            </p:nvSpPr>
            <p:spPr>
              <a:xfrm>
                <a:off x="560492" y="2789024"/>
                <a:ext cx="635621" cy="278061"/>
              </a:xfrm>
              <a:prstGeom prst="roundRect">
                <a:avLst>
                  <a:gd name="adj" fmla="val 50000"/>
                </a:avLst>
              </a:prstGeom>
              <a:solidFill>
                <a:srgbClr val="59B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621758" y="2794990"/>
                <a:ext cx="494609" cy="278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보기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20" name="그룹 119"/>
            <p:cNvGrpSpPr/>
            <p:nvPr/>
          </p:nvGrpSpPr>
          <p:grpSpPr>
            <a:xfrm>
              <a:off x="3866326" y="4025373"/>
              <a:ext cx="4046680" cy="1051355"/>
              <a:chOff x="1126487" y="2206522"/>
              <a:chExt cx="935726" cy="343025"/>
            </a:xfrm>
          </p:grpSpPr>
          <p:sp>
            <p:nvSpPr>
              <p:cNvPr id="121" name="모서리가 둥근 직사각형 120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262086" y="2216116"/>
                <a:ext cx="689515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예방 접종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35" name="그룹 134"/>
            <p:cNvGrpSpPr/>
            <p:nvPr/>
          </p:nvGrpSpPr>
          <p:grpSpPr>
            <a:xfrm>
              <a:off x="8137913" y="2677643"/>
              <a:ext cx="4046680" cy="1051355"/>
              <a:chOff x="1126487" y="2206522"/>
              <a:chExt cx="935726" cy="343025"/>
            </a:xfrm>
          </p:grpSpPr>
          <p:sp>
            <p:nvSpPr>
              <p:cNvPr id="136" name="모서리가 둥근 직사각형 135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359755" y="2216116"/>
                <a:ext cx="494174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err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비상약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38" name="그룹 137"/>
            <p:cNvGrpSpPr/>
            <p:nvPr/>
          </p:nvGrpSpPr>
          <p:grpSpPr>
            <a:xfrm>
              <a:off x="8137913" y="4007088"/>
              <a:ext cx="4046680" cy="1051355"/>
              <a:chOff x="1126487" y="2206522"/>
              <a:chExt cx="935726" cy="343025"/>
            </a:xfrm>
          </p:grpSpPr>
          <p:sp>
            <p:nvSpPr>
              <p:cNvPr id="139" name="모서리가 둥근 직사각형 138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1435001" y="2216116"/>
                <a:ext cx="343683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목욕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41" name="그룹 140"/>
            <p:cNvGrpSpPr/>
            <p:nvPr/>
          </p:nvGrpSpPr>
          <p:grpSpPr>
            <a:xfrm>
              <a:off x="12366371" y="2678595"/>
              <a:ext cx="4046680" cy="1051355"/>
              <a:chOff x="1126487" y="2206522"/>
              <a:chExt cx="935726" cy="343025"/>
            </a:xfrm>
          </p:grpSpPr>
          <p:sp>
            <p:nvSpPr>
              <p:cNvPr id="142" name="모서리가 둥근 직사각형 141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435000" y="2216116"/>
                <a:ext cx="343683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음식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44" name="그룹 143"/>
            <p:cNvGrpSpPr/>
            <p:nvPr/>
          </p:nvGrpSpPr>
          <p:grpSpPr>
            <a:xfrm>
              <a:off x="12366371" y="4008040"/>
              <a:ext cx="4046680" cy="1051355"/>
              <a:chOff x="1126487" y="2206522"/>
              <a:chExt cx="935726" cy="343025"/>
            </a:xfrm>
          </p:grpSpPr>
          <p:sp>
            <p:nvSpPr>
              <p:cNvPr id="145" name="모서리가 둥근 직사각형 144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262083" y="2216116"/>
                <a:ext cx="689515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담배 연기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47" name="그룹 146"/>
            <p:cNvGrpSpPr/>
            <p:nvPr/>
          </p:nvGrpSpPr>
          <p:grpSpPr>
            <a:xfrm>
              <a:off x="16594829" y="2677643"/>
              <a:ext cx="4046680" cy="1051355"/>
              <a:chOff x="1126487" y="2206522"/>
              <a:chExt cx="935726" cy="343025"/>
            </a:xfrm>
          </p:grpSpPr>
          <p:sp>
            <p:nvSpPr>
              <p:cNvPr id="148" name="모서리가 둥근 직사각형 147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435000" y="2216116"/>
                <a:ext cx="343683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외출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50" name="그룹 149"/>
            <p:cNvGrpSpPr/>
            <p:nvPr/>
          </p:nvGrpSpPr>
          <p:grpSpPr>
            <a:xfrm>
              <a:off x="16594829" y="4007088"/>
              <a:ext cx="4046680" cy="1051355"/>
              <a:chOff x="1126487" y="2206522"/>
              <a:chExt cx="935726" cy="343025"/>
            </a:xfrm>
          </p:grpSpPr>
          <p:sp>
            <p:nvSpPr>
              <p:cNvPr id="151" name="모서리가 둥근 직사각형 150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359755" y="2216116"/>
                <a:ext cx="494174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보습제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62" name="그룹 161"/>
            <p:cNvGrpSpPr/>
            <p:nvPr/>
          </p:nvGrpSpPr>
          <p:grpSpPr>
            <a:xfrm>
              <a:off x="3866326" y="5382443"/>
              <a:ext cx="4046680" cy="1051355"/>
              <a:chOff x="1126487" y="2206522"/>
              <a:chExt cx="935726" cy="343025"/>
            </a:xfrm>
          </p:grpSpPr>
          <p:sp>
            <p:nvSpPr>
              <p:cNvPr id="163" name="모서리가 둥근 직사각형 162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435003" y="2216116"/>
                <a:ext cx="343683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손톱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65" name="그룹 164"/>
            <p:cNvGrpSpPr/>
            <p:nvPr/>
          </p:nvGrpSpPr>
          <p:grpSpPr>
            <a:xfrm>
              <a:off x="8137913" y="5364158"/>
              <a:ext cx="4046680" cy="1051355"/>
              <a:chOff x="1126487" y="2206522"/>
              <a:chExt cx="935726" cy="343025"/>
            </a:xfrm>
          </p:grpSpPr>
          <p:sp>
            <p:nvSpPr>
              <p:cNvPr id="166" name="모서리가 둥근 직사각형 165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1435002" y="2216116"/>
                <a:ext cx="343683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청결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68" name="그룹 167"/>
            <p:cNvGrpSpPr/>
            <p:nvPr/>
          </p:nvGrpSpPr>
          <p:grpSpPr>
            <a:xfrm>
              <a:off x="12366371" y="5365110"/>
              <a:ext cx="4046680" cy="1051355"/>
              <a:chOff x="1126487" y="2206522"/>
              <a:chExt cx="935726" cy="343025"/>
            </a:xfrm>
          </p:grpSpPr>
          <p:sp>
            <p:nvSpPr>
              <p:cNvPr id="169" name="모서리가 둥근 직사각형 168"/>
              <p:cNvSpPr/>
              <p:nvPr/>
            </p:nvSpPr>
            <p:spPr>
              <a:xfrm>
                <a:off x="1126487" y="2206522"/>
                <a:ext cx="935726" cy="343025"/>
              </a:xfrm>
              <a:prstGeom prst="roundRect">
                <a:avLst>
                  <a:gd name="adj" fmla="val 50000"/>
                </a:avLst>
              </a:prstGeom>
              <a:solidFill>
                <a:srgbClr val="E5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1435000" y="2216116"/>
                <a:ext cx="343683" cy="30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운동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4306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19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0" name="직선 연결선 19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부모님께 감사 편지 쓰기"/>
          <p:cNvSpPr txBox="1"/>
          <p:nvPr/>
        </p:nvSpPr>
        <p:spPr>
          <a:xfrm>
            <a:off x="4581101" y="685171"/>
            <a:ext cx="999443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알레르기 관리 방법 주사위 놀이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104" name="직사각형 103"/>
          <p:cNvSpPr/>
          <p:nvPr/>
        </p:nvSpPr>
        <p:spPr>
          <a:xfrm>
            <a:off x="2832000" y="2333704"/>
            <a:ext cx="18720000" cy="3240000"/>
          </a:xfrm>
          <a:prstGeom prst="rect">
            <a:avLst/>
          </a:prstGeom>
          <a:solidFill>
            <a:srgbClr val="EFF6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en-US" sz="36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6050600" y="2578303"/>
            <a:ext cx="12282801" cy="2750802"/>
            <a:chOff x="6050600" y="2578303"/>
            <a:chExt cx="12282801" cy="2750802"/>
          </a:xfrm>
        </p:grpSpPr>
        <p:sp>
          <p:nvSpPr>
            <p:cNvPr id="7" name="직사각형 6"/>
            <p:cNvSpPr/>
            <p:nvPr/>
          </p:nvSpPr>
          <p:spPr>
            <a:xfrm>
              <a:off x="10050228" y="2578303"/>
              <a:ext cx="4283544" cy="1006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아토피 피부염</a:t>
              </a:r>
              <a:endParaRPr lang="ko-KR" altLang="en-US" sz="5400" b="1" dirty="0">
                <a:solidFill>
                  <a:srgbClr val="00B05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2" name="그룹 11"/>
            <p:cNvGrpSpPr/>
            <p:nvPr/>
          </p:nvGrpSpPr>
          <p:grpSpPr>
            <a:xfrm>
              <a:off x="6050600" y="3776859"/>
              <a:ext cx="12282801" cy="1552246"/>
              <a:chOff x="1923259" y="3776859"/>
              <a:chExt cx="12282801" cy="1552246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6494559" y="3789395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106" name="타원 105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7" name="직사각형 106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보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10" name="직사각형 109"/>
              <p:cNvSpPr/>
              <p:nvPr/>
            </p:nvSpPr>
            <p:spPr>
              <a:xfrm>
                <a:off x="12068936" y="4056036"/>
                <a:ext cx="2137124" cy="1006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rgbClr val="00B05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바르기</a:t>
                </a:r>
                <a:endParaRPr lang="ko-KR" altLang="en-US" sz="5400" b="1" dirty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114" name="그룹 113"/>
              <p:cNvGrpSpPr/>
              <p:nvPr/>
            </p:nvGrpSpPr>
            <p:grpSpPr>
              <a:xfrm>
                <a:off x="8403907" y="3789395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115" name="타원 114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6" name="직사각형 115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습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12" name="직사각형 111"/>
              <p:cNvSpPr/>
              <p:nvPr/>
            </p:nvSpPr>
            <p:spPr>
              <a:xfrm>
                <a:off x="1923259" y="4043500"/>
                <a:ext cx="4477508" cy="1006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rgbClr val="00B05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하루 </a:t>
                </a:r>
                <a:r>
                  <a:rPr lang="ko-KR" altLang="en-US" sz="5400" b="1" dirty="0" err="1" smtClean="0">
                    <a:solidFill>
                      <a:srgbClr val="00B05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두번</a:t>
                </a:r>
                <a:r>
                  <a:rPr lang="ko-KR" altLang="en-US" sz="5400" b="1" dirty="0" smtClean="0">
                    <a:solidFill>
                      <a:srgbClr val="00B05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이상</a:t>
                </a:r>
                <a:endParaRPr lang="ko-KR" altLang="en-US" sz="5400" b="1" dirty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117" name="그룹 116"/>
              <p:cNvGrpSpPr/>
              <p:nvPr/>
            </p:nvGrpSpPr>
            <p:grpSpPr>
              <a:xfrm>
                <a:off x="10313255" y="3776859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118" name="타원 117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9" name="직사각형 118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제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  <p:grpSp>
        <p:nvGrpSpPr>
          <p:cNvPr id="16" name="그룹 15"/>
          <p:cNvGrpSpPr/>
          <p:nvPr/>
        </p:nvGrpSpPr>
        <p:grpSpPr>
          <a:xfrm>
            <a:off x="2832000" y="5903256"/>
            <a:ext cx="18720000" cy="3240000"/>
            <a:chOff x="2832000" y="5903256"/>
            <a:chExt cx="18720000" cy="3240000"/>
          </a:xfrm>
        </p:grpSpPr>
        <p:sp>
          <p:nvSpPr>
            <p:cNvPr id="75" name="직사각형 74"/>
            <p:cNvSpPr/>
            <p:nvPr/>
          </p:nvSpPr>
          <p:spPr>
            <a:xfrm>
              <a:off x="2832000" y="5903256"/>
              <a:ext cx="18720000" cy="3240000"/>
            </a:xfrm>
            <a:prstGeom prst="rect">
              <a:avLst/>
            </a:prstGeom>
            <a:solidFill>
              <a:srgbClr val="EFF6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ko-KR" altLang="en-US" sz="36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10050228" y="6147855"/>
              <a:ext cx="4283544" cy="1006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아토피 피부염</a:t>
              </a:r>
              <a:endParaRPr lang="ko-KR" altLang="en-US" sz="5400" b="1" dirty="0">
                <a:solidFill>
                  <a:srgbClr val="00B05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6732801" y="7358947"/>
              <a:ext cx="10918399" cy="1539710"/>
              <a:chOff x="-1284522" y="7358947"/>
              <a:chExt cx="10918399" cy="1539710"/>
            </a:xfrm>
          </p:grpSpPr>
          <p:grpSp>
            <p:nvGrpSpPr>
              <p:cNvPr id="77" name="그룹 76"/>
              <p:cNvGrpSpPr/>
              <p:nvPr/>
            </p:nvGrpSpPr>
            <p:grpSpPr>
              <a:xfrm>
                <a:off x="6494559" y="7358947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82" name="타원 81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3" name="직사각형 82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옷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78" name="직사각형 77"/>
              <p:cNvSpPr/>
              <p:nvPr/>
            </p:nvSpPr>
            <p:spPr>
              <a:xfrm>
                <a:off x="8147573" y="7625588"/>
                <a:ext cx="1486304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입기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29" name="직사각형 128"/>
              <p:cNvSpPr/>
              <p:nvPr/>
            </p:nvSpPr>
            <p:spPr>
              <a:xfrm>
                <a:off x="-1284522" y="7614393"/>
                <a:ext cx="7678705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순면으로 된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꽉 끼지 않는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31" name="그룹 30"/>
          <p:cNvGrpSpPr/>
          <p:nvPr/>
        </p:nvGrpSpPr>
        <p:grpSpPr>
          <a:xfrm>
            <a:off x="2832000" y="9477000"/>
            <a:ext cx="18720000" cy="3240000"/>
            <a:chOff x="2832000" y="9477000"/>
            <a:chExt cx="18720000" cy="3240000"/>
          </a:xfrm>
        </p:grpSpPr>
        <p:sp>
          <p:nvSpPr>
            <p:cNvPr id="85" name="직사각형 84"/>
            <p:cNvSpPr/>
            <p:nvPr/>
          </p:nvSpPr>
          <p:spPr>
            <a:xfrm>
              <a:off x="2832000" y="9477000"/>
              <a:ext cx="18720000" cy="3240000"/>
            </a:xfrm>
            <a:prstGeom prst="rect">
              <a:avLst/>
            </a:prstGeom>
            <a:solidFill>
              <a:srgbClr val="EFF6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ko-KR" altLang="en-US" sz="36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7798810" y="9721599"/>
              <a:ext cx="8786380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아토피 피부염</a:t>
              </a:r>
              <a:r>
                <a:rPr lang="en-US" altLang="ko-KR" sz="5400" b="1" dirty="0" smtClean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식품 알레르기</a:t>
              </a:r>
              <a:endParaRPr lang="ko-KR" altLang="en-US" sz="5400" b="1" dirty="0">
                <a:solidFill>
                  <a:srgbClr val="00B05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5716954" y="10932691"/>
              <a:ext cx="12950092" cy="1539710"/>
              <a:chOff x="94537" y="10932691"/>
              <a:chExt cx="12950092" cy="1539710"/>
            </a:xfrm>
          </p:grpSpPr>
          <p:grpSp>
            <p:nvGrpSpPr>
              <p:cNvPr id="87" name="그룹 86"/>
              <p:cNvGrpSpPr/>
              <p:nvPr/>
            </p:nvGrpSpPr>
            <p:grpSpPr>
              <a:xfrm>
                <a:off x="6494559" y="10932691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92" name="타원 91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3" name="직사각형 92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음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88" name="직사각형 87"/>
              <p:cNvSpPr/>
              <p:nvPr/>
            </p:nvSpPr>
            <p:spPr>
              <a:xfrm>
                <a:off x="10062723" y="11199332"/>
                <a:ext cx="2981906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먹지 않기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89" name="그룹 88"/>
              <p:cNvGrpSpPr/>
              <p:nvPr/>
            </p:nvGrpSpPr>
            <p:grpSpPr>
              <a:xfrm>
                <a:off x="8403907" y="10932691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90" name="타원 89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1" name="직사각형 90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식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73" name="직사각형 172"/>
              <p:cNvSpPr/>
              <p:nvPr/>
            </p:nvSpPr>
            <p:spPr>
              <a:xfrm>
                <a:off x="94537" y="11199332"/>
                <a:ext cx="6236003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알레르기를 일으키는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0384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19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0" name="직선 연결선 19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부모님께 감사 편지 쓰기"/>
          <p:cNvSpPr txBox="1"/>
          <p:nvPr/>
        </p:nvSpPr>
        <p:spPr>
          <a:xfrm>
            <a:off x="4581101" y="685171"/>
            <a:ext cx="999443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알레르기 관리 방법 주사위 놀이 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104" name="직사각형 103"/>
          <p:cNvSpPr/>
          <p:nvPr/>
        </p:nvSpPr>
        <p:spPr>
          <a:xfrm>
            <a:off x="2832000" y="2333704"/>
            <a:ext cx="18720000" cy="3240000"/>
          </a:xfrm>
          <a:prstGeom prst="rect">
            <a:avLst/>
          </a:prstGeom>
          <a:solidFill>
            <a:srgbClr val="EFF6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en-US" sz="36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050228" y="2578303"/>
            <a:ext cx="4283544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00B05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아토피 피부염</a:t>
            </a:r>
            <a:endParaRPr lang="ko-KR" altLang="en-US" sz="5400" b="1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6455034" y="3789395"/>
            <a:ext cx="11473932" cy="1539710"/>
            <a:chOff x="10621900" y="3789395"/>
            <a:chExt cx="11473932" cy="1539710"/>
          </a:xfrm>
        </p:grpSpPr>
        <p:grpSp>
          <p:nvGrpSpPr>
            <p:cNvPr id="3" name="그룹 2"/>
            <p:cNvGrpSpPr/>
            <p:nvPr/>
          </p:nvGrpSpPr>
          <p:grpSpPr>
            <a:xfrm>
              <a:off x="10621900" y="3789395"/>
              <a:ext cx="1596347" cy="1539710"/>
              <a:chOff x="11069841" y="7436099"/>
              <a:chExt cx="1596347" cy="1539710"/>
            </a:xfrm>
          </p:grpSpPr>
          <p:sp>
            <p:nvSpPr>
              <p:cNvPr id="106" name="타원 105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손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10" name="직사각형 109"/>
            <p:cNvSpPr/>
            <p:nvPr/>
          </p:nvSpPr>
          <p:spPr>
            <a:xfrm>
              <a:off x="14333772" y="4056036"/>
              <a:ext cx="7762060" cy="1006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은 짧게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!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피부는 긁지 않기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14" name="그룹 113"/>
            <p:cNvGrpSpPr/>
            <p:nvPr/>
          </p:nvGrpSpPr>
          <p:grpSpPr>
            <a:xfrm>
              <a:off x="12531248" y="3789395"/>
              <a:ext cx="1596347" cy="1539710"/>
              <a:chOff x="11069841" y="7436099"/>
              <a:chExt cx="1596347" cy="1539710"/>
            </a:xfrm>
          </p:grpSpPr>
          <p:sp>
            <p:nvSpPr>
              <p:cNvPr id="115" name="타원 114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톱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75" name="직사각형 74"/>
          <p:cNvSpPr/>
          <p:nvPr/>
        </p:nvSpPr>
        <p:spPr>
          <a:xfrm>
            <a:off x="2832000" y="5903256"/>
            <a:ext cx="18720000" cy="3240000"/>
          </a:xfrm>
          <a:prstGeom prst="rect">
            <a:avLst/>
          </a:prstGeom>
          <a:solidFill>
            <a:srgbClr val="FFF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en-US" sz="36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10596051" y="6147855"/>
            <a:ext cx="3191899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solidFill>
                  <a:srgbClr val="00A49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천식</a:t>
            </a:r>
            <a:r>
              <a:rPr lang="en-US" altLang="ko-KR" sz="5400" b="1" dirty="0" smtClean="0">
                <a:solidFill>
                  <a:srgbClr val="00A49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solidFill>
                  <a:srgbClr val="00A49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비염</a:t>
            </a:r>
            <a:endParaRPr lang="ko-KR" altLang="en-US" sz="5400" b="1" dirty="0">
              <a:solidFill>
                <a:srgbClr val="00A495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2832000" y="9477000"/>
            <a:ext cx="18720000" cy="3240000"/>
          </a:xfrm>
          <a:prstGeom prst="rect">
            <a:avLst/>
          </a:prstGeom>
          <a:solidFill>
            <a:srgbClr val="FFF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en-US" sz="36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10596051" y="9721599"/>
            <a:ext cx="3191899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천식</a:t>
            </a:r>
            <a:r>
              <a:rPr lang="en-US" altLang="ko-KR" sz="5400" b="1" dirty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비염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4700448" y="7358947"/>
            <a:ext cx="14983105" cy="1539710"/>
            <a:chOff x="5981652" y="7358947"/>
            <a:chExt cx="14983105" cy="1539710"/>
          </a:xfrm>
        </p:grpSpPr>
        <p:grpSp>
          <p:nvGrpSpPr>
            <p:cNvPr id="77" name="그룹 76"/>
            <p:cNvGrpSpPr/>
            <p:nvPr/>
          </p:nvGrpSpPr>
          <p:grpSpPr>
            <a:xfrm>
              <a:off x="14511882" y="7358947"/>
              <a:ext cx="1596347" cy="1539710"/>
              <a:chOff x="11069841" y="7436099"/>
              <a:chExt cx="1596347" cy="1539710"/>
            </a:xfrm>
          </p:grpSpPr>
          <p:sp>
            <p:nvSpPr>
              <p:cNvPr id="82" name="타원 81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외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78" name="직사각형 77"/>
            <p:cNvSpPr/>
            <p:nvPr/>
          </p:nvSpPr>
          <p:spPr>
            <a:xfrm>
              <a:off x="18176814" y="7625588"/>
              <a:ext cx="2787943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자제하기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5981652" y="7614393"/>
              <a:ext cx="8329524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꽃가루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미세 먼지 심한 날은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68" name="그룹 67"/>
            <p:cNvGrpSpPr/>
            <p:nvPr/>
          </p:nvGrpSpPr>
          <p:grpSpPr>
            <a:xfrm>
              <a:off x="16352671" y="7358947"/>
              <a:ext cx="1596347" cy="1539710"/>
              <a:chOff x="11069841" y="7436099"/>
              <a:chExt cx="1596347" cy="1539710"/>
            </a:xfrm>
          </p:grpSpPr>
          <p:sp>
            <p:nvSpPr>
              <p:cNvPr id="69" name="타원 68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출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8" name="그룹 7"/>
          <p:cNvGrpSpPr/>
          <p:nvPr/>
        </p:nvGrpSpPr>
        <p:grpSpPr>
          <a:xfrm>
            <a:off x="3051824" y="10932691"/>
            <a:ext cx="18280352" cy="1539710"/>
            <a:chOff x="3015642" y="10932691"/>
            <a:chExt cx="18280352" cy="1539710"/>
          </a:xfrm>
        </p:grpSpPr>
        <p:grpSp>
          <p:nvGrpSpPr>
            <p:cNvPr id="87" name="그룹 86"/>
            <p:cNvGrpSpPr/>
            <p:nvPr/>
          </p:nvGrpSpPr>
          <p:grpSpPr>
            <a:xfrm>
              <a:off x="13029972" y="10932691"/>
              <a:ext cx="1596347" cy="1539710"/>
              <a:chOff x="11069841" y="7436099"/>
              <a:chExt cx="1596347" cy="1539710"/>
            </a:xfrm>
          </p:grpSpPr>
          <p:sp>
            <p:nvSpPr>
              <p:cNvPr id="92" name="타원 91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93" name="직사각형 92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88" name="직사각형 87"/>
            <p:cNvSpPr/>
            <p:nvPr/>
          </p:nvSpPr>
          <p:spPr>
            <a:xfrm>
              <a:off x="19809690" y="11199332"/>
              <a:ext cx="1486304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89" name="그룹 88"/>
            <p:cNvGrpSpPr/>
            <p:nvPr/>
          </p:nvGrpSpPr>
          <p:grpSpPr>
            <a:xfrm>
              <a:off x="14793887" y="10932691"/>
              <a:ext cx="1596347" cy="1539710"/>
              <a:chOff x="11069841" y="7436099"/>
              <a:chExt cx="1596347" cy="1539710"/>
            </a:xfrm>
          </p:grpSpPr>
          <p:sp>
            <p:nvSpPr>
              <p:cNvPr id="90" name="타원 89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방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73" name="직사각형 172"/>
            <p:cNvSpPr/>
            <p:nvPr/>
          </p:nvSpPr>
          <p:spPr>
            <a:xfrm>
              <a:off x="3015642" y="11199332"/>
              <a:ext cx="10019089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감기 예방을 위해 손 잘 씻기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독감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98" name="그룹 97"/>
            <p:cNvGrpSpPr/>
            <p:nvPr/>
          </p:nvGrpSpPr>
          <p:grpSpPr>
            <a:xfrm>
              <a:off x="16557802" y="10932691"/>
              <a:ext cx="1596347" cy="1539710"/>
              <a:chOff x="11069841" y="7436099"/>
              <a:chExt cx="1596347" cy="1539710"/>
            </a:xfrm>
          </p:grpSpPr>
          <p:sp>
            <p:nvSpPr>
              <p:cNvPr id="99" name="타원 98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00" name="직사각형 99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접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01" name="그룹 100"/>
            <p:cNvGrpSpPr/>
            <p:nvPr/>
          </p:nvGrpSpPr>
          <p:grpSpPr>
            <a:xfrm>
              <a:off x="18235850" y="10932691"/>
              <a:ext cx="1596347" cy="1539710"/>
              <a:chOff x="11069841" y="7436099"/>
              <a:chExt cx="1596347" cy="1539710"/>
            </a:xfrm>
          </p:grpSpPr>
          <p:sp>
            <p:nvSpPr>
              <p:cNvPr id="102" name="타원 101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03" name="직사각형 102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종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1404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19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0" name="직선 연결선 19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부모님께 감사 편지 쓰기"/>
          <p:cNvSpPr txBox="1"/>
          <p:nvPr/>
        </p:nvSpPr>
        <p:spPr>
          <a:xfrm>
            <a:off x="4581101" y="685171"/>
            <a:ext cx="999443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알레르기 관리 방법 주사위 놀이 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104" name="직사각형 103"/>
          <p:cNvSpPr/>
          <p:nvPr/>
        </p:nvSpPr>
        <p:spPr>
          <a:xfrm>
            <a:off x="2832000" y="3394906"/>
            <a:ext cx="18720000" cy="3240000"/>
          </a:xfrm>
          <a:prstGeom prst="rect">
            <a:avLst/>
          </a:prstGeom>
          <a:solidFill>
            <a:srgbClr val="FFF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en-US" sz="36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294412" y="3639505"/>
            <a:ext cx="5795176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err="1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아나필락시스</a:t>
            </a:r>
            <a:r>
              <a:rPr lang="en-US" altLang="ko-KR" sz="5400" b="1" dirty="0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천식</a:t>
            </a:r>
            <a:endParaRPr lang="ko-KR" altLang="en-US" sz="5400" b="1" dirty="0">
              <a:solidFill>
                <a:srgbClr val="FF993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832000" y="7092474"/>
            <a:ext cx="18720000" cy="3240000"/>
            <a:chOff x="2832000" y="5903256"/>
            <a:chExt cx="18720000" cy="3240000"/>
          </a:xfrm>
        </p:grpSpPr>
        <p:sp>
          <p:nvSpPr>
            <p:cNvPr id="75" name="직사각형 74"/>
            <p:cNvSpPr/>
            <p:nvPr/>
          </p:nvSpPr>
          <p:spPr>
            <a:xfrm>
              <a:off x="2832000" y="5903256"/>
              <a:ext cx="18720000" cy="3240000"/>
            </a:xfrm>
            <a:prstGeom prst="rect">
              <a:avLst/>
            </a:prstGeom>
            <a:solidFill>
              <a:srgbClr val="FFF9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ko-KR" altLang="en-US" sz="36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11448848" y="6147855"/>
              <a:ext cx="1486304" cy="1006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FF99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천식</a:t>
              </a:r>
              <a:endParaRPr lang="ko-KR" altLang="en-US" sz="5400" b="1" dirty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4805449" y="7358947"/>
              <a:ext cx="14975086" cy="1539710"/>
              <a:chOff x="4805449" y="7358947"/>
              <a:chExt cx="14975086" cy="1539710"/>
            </a:xfrm>
          </p:grpSpPr>
          <p:grpSp>
            <p:nvGrpSpPr>
              <p:cNvPr id="77" name="그룹 76"/>
              <p:cNvGrpSpPr/>
              <p:nvPr/>
            </p:nvGrpSpPr>
            <p:grpSpPr>
              <a:xfrm>
                <a:off x="13230678" y="7358947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82" name="타원 81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3" name="직사각형 82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운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78" name="직사각형 77"/>
              <p:cNvSpPr/>
              <p:nvPr/>
            </p:nvSpPr>
            <p:spPr>
              <a:xfrm>
                <a:off x="16798629" y="7625588"/>
                <a:ext cx="2981906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하지 않기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29" name="직사각형 128"/>
              <p:cNvSpPr/>
              <p:nvPr/>
            </p:nvSpPr>
            <p:spPr>
              <a:xfrm>
                <a:off x="4805449" y="7614393"/>
                <a:ext cx="8119530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천식 증상이 있을 때 무리한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68" name="그룹 67"/>
              <p:cNvGrpSpPr/>
              <p:nvPr/>
            </p:nvGrpSpPr>
            <p:grpSpPr>
              <a:xfrm>
                <a:off x="15071467" y="7358947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69" name="타원 68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70" name="직사각형 69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동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  <p:grpSp>
        <p:nvGrpSpPr>
          <p:cNvPr id="9" name="그룹 8"/>
          <p:cNvGrpSpPr/>
          <p:nvPr/>
        </p:nvGrpSpPr>
        <p:grpSpPr>
          <a:xfrm>
            <a:off x="6008397" y="4835821"/>
            <a:ext cx="12367207" cy="1554486"/>
            <a:chOff x="2434483" y="3774619"/>
            <a:chExt cx="12367207" cy="1554486"/>
          </a:xfrm>
        </p:grpSpPr>
        <p:grpSp>
          <p:nvGrpSpPr>
            <p:cNvPr id="3" name="그룹 2"/>
            <p:cNvGrpSpPr/>
            <p:nvPr/>
          </p:nvGrpSpPr>
          <p:grpSpPr>
            <a:xfrm>
              <a:off x="6455034" y="3789395"/>
              <a:ext cx="1596347" cy="1539710"/>
              <a:chOff x="11069841" y="7436099"/>
              <a:chExt cx="1596347" cy="1539710"/>
            </a:xfrm>
          </p:grpSpPr>
          <p:sp>
            <p:nvSpPr>
              <p:cNvPr id="106" name="타원 105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비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10" name="직사각형 109"/>
            <p:cNvSpPr/>
            <p:nvPr/>
          </p:nvSpPr>
          <p:spPr>
            <a:xfrm>
              <a:off x="12013747" y="4056036"/>
              <a:ext cx="2787943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사용하기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14" name="그룹 113"/>
            <p:cNvGrpSpPr/>
            <p:nvPr/>
          </p:nvGrpSpPr>
          <p:grpSpPr>
            <a:xfrm>
              <a:off x="8364382" y="3789395"/>
              <a:ext cx="1596347" cy="1539710"/>
              <a:chOff x="11069841" y="7436099"/>
              <a:chExt cx="1596347" cy="1539710"/>
            </a:xfrm>
          </p:grpSpPr>
          <p:sp>
            <p:nvSpPr>
              <p:cNvPr id="115" name="타원 114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상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27" name="직사각형 126"/>
            <p:cNvSpPr/>
            <p:nvPr/>
          </p:nvSpPr>
          <p:spPr>
            <a:xfrm>
              <a:off x="2434483" y="4043500"/>
              <a:ext cx="3826690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응급 증상 시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28" name="그룹 127"/>
            <p:cNvGrpSpPr/>
            <p:nvPr/>
          </p:nvGrpSpPr>
          <p:grpSpPr>
            <a:xfrm>
              <a:off x="10273730" y="3774619"/>
              <a:ext cx="1596347" cy="1539710"/>
              <a:chOff x="11069841" y="7436099"/>
              <a:chExt cx="1596347" cy="1539710"/>
            </a:xfrm>
          </p:grpSpPr>
          <p:sp>
            <p:nvSpPr>
              <p:cNvPr id="130" name="타원 129"/>
              <p:cNvSpPr/>
              <p:nvPr/>
            </p:nvSpPr>
            <p:spPr>
              <a:xfrm>
                <a:off x="11069841" y="7436099"/>
                <a:ext cx="1596347" cy="15397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36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1" name="직사각형 130"/>
              <p:cNvSpPr/>
              <p:nvPr/>
            </p:nvSpPr>
            <p:spPr>
              <a:xfrm>
                <a:off x="11544709" y="7700034"/>
                <a:ext cx="6241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약</a:t>
                </a:r>
                <a:endParaRPr lang="ko-KR" altLang="en-US" sz="5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8051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19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0" name="직선 연결선 19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부모님께 감사 편지 쓰기"/>
          <p:cNvSpPr txBox="1"/>
          <p:nvPr/>
        </p:nvSpPr>
        <p:spPr>
          <a:xfrm>
            <a:off x="4581101" y="685171"/>
            <a:ext cx="999443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알레르기 관리 방법 주사위 놀이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2832000" y="3388219"/>
            <a:ext cx="18720000" cy="3240000"/>
            <a:chOff x="2832000" y="9477000"/>
            <a:chExt cx="18720000" cy="3240000"/>
          </a:xfrm>
        </p:grpSpPr>
        <p:sp>
          <p:nvSpPr>
            <p:cNvPr id="85" name="직사각형 84"/>
            <p:cNvSpPr/>
            <p:nvPr/>
          </p:nvSpPr>
          <p:spPr>
            <a:xfrm>
              <a:off x="2832000" y="9477000"/>
              <a:ext cx="18720000" cy="3240000"/>
            </a:xfrm>
            <a:prstGeom prst="rect">
              <a:avLst/>
            </a:prstGeom>
            <a:solidFill>
              <a:srgbClr val="FFF9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ko-KR" altLang="en-US" sz="36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10596051" y="9721599"/>
              <a:ext cx="3191899" cy="1006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rgbClr val="FF99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천식</a:t>
              </a:r>
              <a:r>
                <a:rPr lang="en-US" altLang="ko-KR" sz="5400" b="1" dirty="0">
                  <a:solidFill>
                    <a:srgbClr val="FF99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rgbClr val="FF99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비염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6672710" y="10932691"/>
              <a:ext cx="11038581" cy="1539710"/>
              <a:chOff x="7171542" y="10932691"/>
              <a:chExt cx="11038581" cy="1539710"/>
            </a:xfrm>
          </p:grpSpPr>
          <p:grpSp>
            <p:nvGrpSpPr>
              <p:cNvPr id="87" name="그룹 86"/>
              <p:cNvGrpSpPr/>
              <p:nvPr/>
            </p:nvGrpSpPr>
            <p:grpSpPr>
              <a:xfrm>
                <a:off x="9100379" y="10932691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92" name="타원 91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3" name="직사각형 92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담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88" name="직사각형 87"/>
              <p:cNvSpPr/>
              <p:nvPr/>
            </p:nvSpPr>
            <p:spPr>
              <a:xfrm>
                <a:off x="16072999" y="11199332"/>
                <a:ext cx="2137124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피하기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89" name="그룹 88"/>
              <p:cNvGrpSpPr/>
              <p:nvPr/>
            </p:nvGrpSpPr>
            <p:grpSpPr>
              <a:xfrm>
                <a:off x="10864294" y="10932691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90" name="타원 89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1" name="직사각형 90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배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73" name="직사각형 172"/>
              <p:cNvSpPr/>
              <p:nvPr/>
            </p:nvSpPr>
            <p:spPr>
              <a:xfrm>
                <a:off x="7171542" y="11199332"/>
                <a:ext cx="1779654" cy="1006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금연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!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98" name="그룹 97"/>
              <p:cNvGrpSpPr/>
              <p:nvPr/>
            </p:nvGrpSpPr>
            <p:grpSpPr>
              <a:xfrm>
                <a:off x="12628209" y="10932691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99" name="타원 98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0" name="직사각형 99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연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101" name="그룹 100"/>
              <p:cNvGrpSpPr/>
              <p:nvPr/>
            </p:nvGrpSpPr>
            <p:grpSpPr>
              <a:xfrm>
                <a:off x="14306257" y="10932691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102" name="타원 101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3" name="직사각형 102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  <p:grpSp>
        <p:nvGrpSpPr>
          <p:cNvPr id="8" name="그룹 7"/>
          <p:cNvGrpSpPr/>
          <p:nvPr/>
        </p:nvGrpSpPr>
        <p:grpSpPr>
          <a:xfrm>
            <a:off x="2832000" y="7087782"/>
            <a:ext cx="18720000" cy="3240000"/>
            <a:chOff x="2832000" y="7087782"/>
            <a:chExt cx="18720000" cy="3240000"/>
          </a:xfrm>
        </p:grpSpPr>
        <p:sp>
          <p:nvSpPr>
            <p:cNvPr id="104" name="직사각형 103"/>
            <p:cNvSpPr/>
            <p:nvPr/>
          </p:nvSpPr>
          <p:spPr>
            <a:xfrm>
              <a:off x="2832000" y="7087782"/>
              <a:ext cx="18720000" cy="3240000"/>
            </a:xfrm>
            <a:prstGeom prst="rect">
              <a:avLst/>
            </a:prstGeom>
            <a:solidFill>
              <a:srgbClr val="FFF9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ko-KR" altLang="en-US" sz="36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10596050" y="7332381"/>
              <a:ext cx="3191900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FF99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천식</a:t>
              </a:r>
              <a:r>
                <a:rPr lang="en-US" altLang="ko-KR" sz="5400" b="1" dirty="0" smtClean="0">
                  <a:solidFill>
                    <a:srgbClr val="FF99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rgbClr val="FF99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비염</a:t>
              </a:r>
              <a:endParaRPr lang="ko-KR" altLang="en-US" sz="5400" b="1" dirty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702010" y="8543473"/>
              <a:ext cx="10979981" cy="1539710"/>
              <a:chOff x="6961411" y="8543473"/>
              <a:chExt cx="10979981" cy="1539710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10028948" y="8543473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106" name="타원 105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7" name="직사각형 106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청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10" name="직사각형 109"/>
              <p:cNvSpPr/>
              <p:nvPr/>
            </p:nvSpPr>
            <p:spPr>
              <a:xfrm>
                <a:off x="13657848" y="8810114"/>
                <a:ext cx="4283544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하게 유지하기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114" name="그룹 113"/>
              <p:cNvGrpSpPr/>
              <p:nvPr/>
            </p:nvGrpSpPr>
            <p:grpSpPr>
              <a:xfrm>
                <a:off x="11938296" y="8543473"/>
                <a:ext cx="1596347" cy="1539710"/>
                <a:chOff x="11069841" y="7436099"/>
                <a:chExt cx="1596347" cy="1539710"/>
              </a:xfrm>
            </p:grpSpPr>
            <p:sp>
              <p:nvSpPr>
                <p:cNvPr id="115" name="타원 114"/>
                <p:cNvSpPr/>
                <p:nvPr/>
              </p:nvSpPr>
              <p:spPr>
                <a:xfrm>
                  <a:off x="11069841" y="7436099"/>
                  <a:ext cx="1596347" cy="15397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ko-KR" altLang="en-US" sz="36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6" name="직사각형 115"/>
                <p:cNvSpPr/>
                <p:nvPr/>
              </p:nvSpPr>
              <p:spPr>
                <a:xfrm>
                  <a:off x="11544709" y="7700034"/>
                  <a:ext cx="62410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결</a:t>
                  </a:r>
                  <a:endParaRPr lang="ko-KR" altLang="en-US" sz="54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27" name="직사각형 126"/>
              <p:cNvSpPr/>
              <p:nvPr/>
            </p:nvSpPr>
            <p:spPr>
              <a:xfrm>
                <a:off x="6961411" y="8797578"/>
                <a:ext cx="2981906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생활 공간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2917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그룹 58"/>
          <p:cNvGrpSpPr/>
          <p:nvPr/>
        </p:nvGrpSpPr>
        <p:grpSpPr>
          <a:xfrm>
            <a:off x="-224037" y="288611"/>
            <a:ext cx="23644419" cy="10418289"/>
            <a:chOff x="4181814" y="2381709"/>
            <a:chExt cx="20616857" cy="9785847"/>
          </a:xfrm>
        </p:grpSpPr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61" name="직사각형 60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63" name="알맞은 말을 골라 초성 완성해보기"/>
          <p:cNvSpPr txBox="1"/>
          <p:nvPr/>
        </p:nvSpPr>
        <p:spPr>
          <a:xfrm>
            <a:off x="3769994" y="2037353"/>
            <a:ext cx="17358617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1AAB43"/>
                </a:solidFill>
              </a:rPr>
              <a:t>알레르기가 생기지 않도록 예방할 수 있는 활동을 써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lang="ko-KR" altLang="en-US" sz="5400" dirty="0">
              <a:solidFill>
                <a:srgbClr val="1AAB43"/>
              </a:solidFill>
            </a:endParaRP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62" y="487136"/>
            <a:ext cx="3070941" cy="2113396"/>
          </a:xfrm>
          <a:prstGeom prst="rect">
            <a:avLst/>
          </a:prstGeom>
        </p:spPr>
      </p:pic>
      <p:sp>
        <p:nvSpPr>
          <p:cNvPr id="65" name="01 성의 발달"/>
          <p:cNvSpPr txBox="1"/>
          <p:nvPr/>
        </p:nvSpPr>
        <p:spPr>
          <a:xfrm>
            <a:off x="3769994" y="3770085"/>
            <a:ext cx="923874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나의 알레르기를 예방하는 활동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8" name="01 성의 발달"/>
          <p:cNvSpPr txBox="1"/>
          <p:nvPr/>
        </p:nvSpPr>
        <p:spPr>
          <a:xfrm>
            <a:off x="3722556" y="8086093"/>
            <a:ext cx="1368503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알레르기가 있는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친구를 위한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배려 활동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769994" y="4902667"/>
            <a:ext cx="17400087" cy="2854308"/>
          </a:xfrm>
          <a:prstGeom prst="roundRect">
            <a:avLst>
              <a:gd name="adj" fmla="val 2309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134401" y="5231785"/>
            <a:ext cx="13273185" cy="2003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실내 환경을 깨끗하게 유지한다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손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씻기나 양치질 등 개인위생을 철저히 한다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798497" y="9382623"/>
            <a:ext cx="17371584" cy="2520000"/>
          </a:xfrm>
          <a:prstGeom prst="roundRect">
            <a:avLst>
              <a:gd name="adj" fmla="val 33379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134401" y="10165514"/>
            <a:ext cx="14558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미세 먼지나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꽃가루가 심한 날 교실 창문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닫아주기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6718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6840128" y="6136505"/>
            <a:ext cx="10703744" cy="2550650"/>
            <a:chOff x="6921499" y="3192137"/>
            <a:chExt cx="10703744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8149773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err="1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감염병</a:t>
              </a:r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 예방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2A097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2A097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2A097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3" name="직사각형 12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2A0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55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252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1529534" y="4520372"/>
            <a:ext cx="21330466" cy="243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최근에 받은 구강 검진 결과는 어땠나요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구강 검진 결과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치아우식증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충치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　 □ 없다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　 □ 모른다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1529535" y="7675966"/>
            <a:ext cx="18477537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구강 건강을 위해 내가 길러야 할 생활 습관은 무엇인가요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9535" y="9429389"/>
            <a:ext cx="168943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식후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잠자기 전까지 하루 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번 이상 꼼꼼하게 이를 닦아요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4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건강을 증진시켜요</a:t>
              </a:r>
              <a:endParaRPr lang="ko-KR" altLang="en-US" sz="5500" dirty="0"/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7" name="그룹 46"/>
          <p:cNvGrpSpPr/>
          <p:nvPr/>
        </p:nvGrpSpPr>
        <p:grpSpPr>
          <a:xfrm>
            <a:off x="1393167" y="1752193"/>
            <a:ext cx="2888301" cy="1391951"/>
            <a:chOff x="1672310" y="3629190"/>
            <a:chExt cx="2888301" cy="1391951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9" name="직사각형 48"/>
            <p:cNvSpPr/>
            <p:nvPr/>
          </p:nvSpPr>
          <p:spPr>
            <a:xfrm>
              <a:off x="3500498" y="4030581"/>
              <a:ext cx="6623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0" name="직선 연결선 49"/>
          <p:cNvCxnSpPr/>
          <p:nvPr/>
        </p:nvCxnSpPr>
        <p:spPr>
          <a:xfrm flipV="1">
            <a:off x="4281468" y="2458942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부모님께 감사 편지 쓰기"/>
          <p:cNvSpPr txBox="1"/>
          <p:nvPr/>
        </p:nvSpPr>
        <p:spPr>
          <a:xfrm>
            <a:off x="4581102" y="1965153"/>
            <a:ext cx="896172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rgbClr val="59BAC8"/>
                </a:solidFill>
              </a:rPr>
              <a:t>나의 건강 증진 활동 확인하기</a:t>
            </a:r>
            <a:endParaRPr lang="ko-KR" altLang="en-US" sz="5500" dirty="0">
              <a:solidFill>
                <a:srgbClr val="59BAC8"/>
              </a:solidFill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383806"/>
            <a:ext cx="2869884" cy="2869884"/>
          </a:xfrm>
          <a:prstGeom prst="rect">
            <a:avLst/>
          </a:prstGeom>
        </p:spPr>
      </p:pic>
      <p:cxnSp>
        <p:nvCxnSpPr>
          <p:cNvPr id="21" name="직선 연결선 20"/>
          <p:cNvCxnSpPr/>
          <p:nvPr/>
        </p:nvCxnSpPr>
        <p:spPr>
          <a:xfrm flipV="1">
            <a:off x="1529534" y="10979912"/>
            <a:ext cx="21824214" cy="39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V="1">
            <a:off x="1547449" y="12369055"/>
            <a:ext cx="21824214" cy="39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11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6464286" y="4755597"/>
            <a:ext cx="11455429" cy="4204807"/>
            <a:chOff x="12593291" y="3822192"/>
            <a:chExt cx="11455429" cy="4204807"/>
          </a:xfrm>
        </p:grpSpPr>
        <p:sp>
          <p:nvSpPr>
            <p:cNvPr id="19" name="● 생명 탄생의 의미를 말할 수 있다.…"/>
            <p:cNvSpPr txBox="1"/>
            <p:nvPr/>
          </p:nvSpPr>
          <p:spPr>
            <a:xfrm>
              <a:off x="12593291" y="5247150"/>
              <a:ext cx="11455429" cy="2779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감염병의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의미를 설명할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5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예방 방법을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1" name="그룹 20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4" name="직사각형 23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5" name="이등변 삼각형 24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3" name="직사각형 22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07567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5471027" y="8364057"/>
            <a:ext cx="15505309" cy="4319919"/>
          </a:xfrm>
          <a:prstGeom prst="roundRect">
            <a:avLst/>
          </a:prstGeom>
          <a:solidFill>
            <a:srgbClr val="B7EF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0" name="다음 그림을 보면서 떠오르는 것을 이야기해 보세요."/>
          <p:cNvSpPr txBox="1"/>
          <p:nvPr/>
        </p:nvSpPr>
        <p:spPr>
          <a:xfrm>
            <a:off x="5528130" y="924313"/>
            <a:ext cx="18209694" cy="15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아래 표에서 </a:t>
            </a:r>
            <a:r>
              <a:rPr lang="en-US" altLang="ko-KR" sz="5400" dirty="0"/>
              <a:t>2023</a:t>
            </a:r>
            <a:r>
              <a:rPr lang="ko-KR" altLang="en-US" sz="5400" dirty="0"/>
              <a:t>년에 독감</a:t>
            </a:r>
            <a:r>
              <a:rPr lang="en-US" altLang="ko-KR" sz="5400" dirty="0"/>
              <a:t>(</a:t>
            </a:r>
            <a:r>
              <a:rPr lang="ko-KR" altLang="en-US" sz="5400" dirty="0"/>
              <a:t>인플루엔자</a:t>
            </a:r>
            <a:r>
              <a:rPr lang="en-US" altLang="ko-KR" sz="5400" dirty="0"/>
              <a:t>)</a:t>
            </a:r>
            <a:r>
              <a:rPr lang="ko-KR" altLang="en-US" sz="5400" dirty="0"/>
              <a:t>이 </a:t>
            </a:r>
            <a:r>
              <a:rPr lang="ko-KR" altLang="en-US" sz="5400" dirty="0" smtClean="0"/>
              <a:t>크게 </a:t>
            </a:r>
            <a:r>
              <a:rPr lang="ko-KR" altLang="en-US" sz="5400" dirty="0"/>
              <a:t>증가한 원인이 무엇인지 </a:t>
            </a:r>
            <a:r>
              <a:rPr lang="ko-KR" altLang="en-US" sz="5400" dirty="0" smtClean="0"/>
              <a:t>이야기해 보세요</a:t>
            </a:r>
            <a:r>
              <a:rPr lang="en-US" altLang="ko-KR" sz="5400" dirty="0"/>
              <a:t>.</a:t>
            </a:r>
            <a:endParaRPr sz="40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29" y="3052388"/>
            <a:ext cx="11639883" cy="469158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6273106" y="8982055"/>
            <a:ext cx="1390114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코로나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19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끝나고 사람들이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마스크를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벗었기 때문입니다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사람들이 모여서 생활하는 기회가 많아졌기 때문입니다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493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4591396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피부 부위에 작은 종기가 광범위하게 돋는 질환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귀 뒤에 담홍색의 작은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발진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생겼다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66800" y="2598004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발진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필 발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發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마마 진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疹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10" name="가로로 말린 두루마리 모양 9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1066800" y="8711521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귓바퀴 앞의 아래쪽에 있는 사각뿔처럼 생긴 침샘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감기 증상과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비슷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…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귀밑샘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붓는다면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'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볼거리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'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066800" y="7688164"/>
            <a:ext cx="14642592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귀밑샘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8585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22A097"/>
          </a:solidFill>
        </p:grpSpPr>
        <p:sp>
          <p:nvSpPr>
            <p:cNvPr id="10" name="가로로 말린 두루마리 모양 9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외부에서 들어온 병원균에 저항하는 힘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몸이 허약하면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면역력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도 떨어지게 마련이다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면역력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면할 면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免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전염병 역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疫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힘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력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力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병의 원인이 되는 본체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예방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주사란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병원체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주입해서 저항력을 길러 주는 것이다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66800" y="774302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병원체</a:t>
            </a:r>
            <a:endParaRPr lang="en-US" altLang="ko-KR" sz="5500" b="1" dirty="0" smtClean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병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병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甁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근원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源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몸 체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體 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865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감염병을</a:t>
              </a:r>
              <a:r>
                <a:rPr lang="ko-KR" altLang="en-US" sz="5500" dirty="0" smtClean="0"/>
                <a:t> 살펴봐요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4510295" y="2658945"/>
            <a:ext cx="5507399" cy="8988024"/>
            <a:chOff x="1970958" y="2329761"/>
            <a:chExt cx="5507399" cy="8988024"/>
          </a:xfrm>
        </p:grpSpPr>
        <p:pic>
          <p:nvPicPr>
            <p:cNvPr id="43" name="그림 4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" t="34681" r="87023" b="43384"/>
            <a:stretch/>
          </p:blipFill>
          <p:spPr>
            <a:xfrm>
              <a:off x="2803933" y="2329761"/>
              <a:ext cx="3650296" cy="4052378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8" t="6941" r="54372" b="65087"/>
            <a:stretch/>
          </p:blipFill>
          <p:spPr>
            <a:xfrm>
              <a:off x="1970958" y="8052774"/>
              <a:ext cx="5507399" cy="3265011"/>
            </a:xfrm>
            <a:prstGeom prst="rect">
              <a:avLst/>
            </a:prstGeom>
          </p:spPr>
        </p:pic>
      </p:grpSp>
      <p:sp>
        <p:nvSpPr>
          <p:cNvPr id="2" name="직사각형 1"/>
          <p:cNvSpPr/>
          <p:nvPr/>
        </p:nvSpPr>
        <p:spPr>
          <a:xfrm>
            <a:off x="10754060" y="3206812"/>
            <a:ext cx="12192000" cy="30839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➊ 병원체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바이러스, 세균,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곰팡이, 기생충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0754060" y="8971100"/>
            <a:ext cx="1219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병원소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사람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동물, 흙, 물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998619" y="5328000"/>
            <a:ext cx="3060000" cy="3060000"/>
            <a:chOff x="13503042" y="1712062"/>
            <a:chExt cx="3060000" cy="3060000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13503042" y="1712062"/>
              <a:ext cx="3060000" cy="3060000"/>
            </a:xfrm>
            <a:prstGeom prst="roundRect">
              <a:avLst>
                <a:gd name="adj" fmla="val 32353"/>
              </a:avLst>
            </a:prstGeom>
            <a:solidFill>
              <a:srgbClr val="00A4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005517" y="2193570"/>
              <a:ext cx="2055050" cy="209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</a:t>
              </a:r>
              <a:endParaRPr lang="en-US" altLang="ko-KR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6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8479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감염병을</a:t>
              </a:r>
              <a:r>
                <a:rPr lang="ko-KR" altLang="en-US" sz="5500" dirty="0" smtClean="0"/>
                <a:t> 살펴봐요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4925724" y="2178422"/>
            <a:ext cx="5069524" cy="5088543"/>
            <a:chOff x="13959422" y="2793262"/>
            <a:chExt cx="4045445" cy="4060621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93" t="6467" r="2817" b="65561"/>
            <a:stretch/>
          </p:blipFill>
          <p:spPr>
            <a:xfrm>
              <a:off x="13959422" y="4455578"/>
              <a:ext cx="4045445" cy="2398305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8" t="7687" r="34002" b="65551"/>
            <a:stretch/>
          </p:blipFill>
          <p:spPr>
            <a:xfrm>
              <a:off x="14915142" y="2793262"/>
              <a:ext cx="2276463" cy="2105484"/>
            </a:xfrm>
            <a:prstGeom prst="rect">
              <a:avLst/>
            </a:prstGeom>
          </p:spPr>
        </p:pic>
      </p:grp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1" t="34767" r="5015" b="42315"/>
          <a:stretch/>
        </p:blipFill>
        <p:spPr>
          <a:xfrm>
            <a:off x="5436712" y="8769960"/>
            <a:ext cx="4558536" cy="3739032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10754060" y="3206812"/>
            <a:ext cx="1219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➌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병원체 탈출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호흡기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소화기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피부 접촉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4060" y="8971100"/>
            <a:ext cx="1219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➍ 전파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직접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직접 접촉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비말 전파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간접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매개체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무생물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공기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전파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998619" y="5328000"/>
            <a:ext cx="3060000" cy="3060000"/>
            <a:chOff x="13503042" y="1712062"/>
            <a:chExt cx="3060000" cy="3060000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13503042" y="1712062"/>
              <a:ext cx="3060000" cy="3060000"/>
            </a:xfrm>
            <a:prstGeom prst="roundRect">
              <a:avLst>
                <a:gd name="adj" fmla="val 32353"/>
              </a:avLst>
            </a:prstGeom>
            <a:solidFill>
              <a:srgbClr val="00A4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005517" y="2193570"/>
              <a:ext cx="2055050" cy="209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</a:t>
              </a:r>
              <a:endParaRPr lang="en-US" altLang="ko-KR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6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9121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감염병을</a:t>
              </a:r>
              <a:r>
                <a:rPr lang="ko-KR" altLang="en-US" sz="5500" dirty="0" smtClean="0"/>
                <a:t> 살펴봐요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9" t="56770" r="33094" b="19308"/>
          <a:stretch/>
        </p:blipFill>
        <p:spPr>
          <a:xfrm>
            <a:off x="4921434" y="3054097"/>
            <a:ext cx="4808960" cy="387999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52483" r="58655" b="19545"/>
          <a:stretch/>
        </p:blipFill>
        <p:spPr>
          <a:xfrm>
            <a:off x="4767596" y="7771033"/>
            <a:ext cx="4962798" cy="4536792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0754060" y="3206812"/>
            <a:ext cx="1219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➎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침입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호흡기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소화기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피부 접촉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754060" y="8971100"/>
            <a:ext cx="1219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➏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면역력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감염되거나 감염되지 않음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998619" y="5328000"/>
            <a:ext cx="3060000" cy="3060000"/>
            <a:chOff x="13503042" y="1712062"/>
            <a:chExt cx="3060000" cy="3060000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13503042" y="1712062"/>
              <a:ext cx="3060000" cy="3060000"/>
            </a:xfrm>
            <a:prstGeom prst="roundRect">
              <a:avLst>
                <a:gd name="adj" fmla="val 32353"/>
              </a:avLst>
            </a:prstGeom>
            <a:solidFill>
              <a:srgbClr val="00A4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05517" y="2193570"/>
              <a:ext cx="2055050" cy="209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</a:t>
              </a:r>
              <a:endParaRPr lang="en-US" altLang="ko-KR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6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531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1437659" y="1029438"/>
            <a:ext cx="21508683" cy="11657125"/>
          </a:xfrm>
          <a:prstGeom prst="roundRect">
            <a:avLst>
              <a:gd name="adj" fmla="val 3668"/>
            </a:avLst>
          </a:prstGeom>
          <a:solidFill>
            <a:srgbClr val="E2F0F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083020" y="4021443"/>
            <a:ext cx="20217961" cy="7121605"/>
            <a:chOff x="2083020" y="3871683"/>
            <a:chExt cx="20217961" cy="7121605"/>
          </a:xfrm>
        </p:grpSpPr>
        <p:sp>
          <p:nvSpPr>
            <p:cNvPr id="2" name="TextBox 1"/>
            <p:cNvSpPr txBox="1"/>
            <p:nvPr/>
          </p:nvSpPr>
          <p:spPr>
            <a:xfrm>
              <a:off x="2083020" y="3871683"/>
              <a:ext cx="12567504" cy="309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A497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인플루엔자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A497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(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A497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독감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A497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)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00A49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원인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인플루엔자 바이러스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00A49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증상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발열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기침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인후통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두통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근육통 등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2083020" y="7899108"/>
              <a:ext cx="20217961" cy="3094180"/>
              <a:chOff x="1367952" y="5827712"/>
              <a:chExt cx="20217961" cy="309418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367952" y="5827712"/>
                <a:ext cx="8898270" cy="30941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A497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수두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A497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rgbClr val="00A497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원인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수두 바이러스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rgbClr val="00A497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증상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피부 발진과 가려움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물집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440781" y="5827712"/>
                <a:ext cx="9145132" cy="30941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A497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유행성 이하선염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A497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(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A497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볼거리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A497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)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rgbClr val="00A497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원인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유행성 이하선염 바이러스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rgbClr val="00A497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증상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발열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귀밑샘이 붓고 아픔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2083020" y="1712064"/>
            <a:ext cx="16626949" cy="932688"/>
            <a:chOff x="1357618" y="1175171"/>
            <a:chExt cx="16626949" cy="932688"/>
          </a:xfrm>
        </p:grpSpPr>
        <p:grpSp>
          <p:nvGrpSpPr>
            <p:cNvPr id="7" name="그룹 6"/>
            <p:cNvGrpSpPr/>
            <p:nvPr/>
          </p:nvGrpSpPr>
          <p:grpSpPr>
            <a:xfrm>
              <a:off x="1357618" y="1175171"/>
              <a:ext cx="9816350" cy="932688"/>
              <a:chOff x="1357618" y="2144435"/>
              <a:chExt cx="9816350" cy="932688"/>
            </a:xfrm>
          </p:grpSpPr>
          <p:sp>
            <p:nvSpPr>
              <p:cNvPr id="18" name="모서리가 둥근 직사각형 17"/>
              <p:cNvSpPr/>
              <p:nvPr/>
            </p:nvSpPr>
            <p:spPr>
              <a:xfrm>
                <a:off x="1357618" y="2144435"/>
                <a:ext cx="9816350" cy="932688"/>
              </a:xfrm>
              <a:prstGeom prst="roundRect">
                <a:avLst>
                  <a:gd name="adj" fmla="val 32353"/>
                </a:avLst>
              </a:prstGeom>
              <a:solidFill>
                <a:srgbClr val="00A4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693227" y="2185535"/>
                <a:ext cx="91451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학교에서 많이 발생하는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감염병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12777640" y="1175171"/>
              <a:ext cx="5206927" cy="932688"/>
              <a:chOff x="6364325" y="2144435"/>
              <a:chExt cx="5206927" cy="932688"/>
            </a:xfrm>
          </p:grpSpPr>
          <p:sp>
            <p:nvSpPr>
              <p:cNvPr id="12" name="모서리가 둥근 직사각형 11"/>
              <p:cNvSpPr/>
              <p:nvPr/>
            </p:nvSpPr>
            <p:spPr>
              <a:xfrm>
                <a:off x="6364325" y="2144435"/>
                <a:ext cx="5206927" cy="932688"/>
              </a:xfrm>
              <a:prstGeom prst="roundRect">
                <a:avLst>
                  <a:gd name="adj" fmla="val 32353"/>
                </a:avLst>
              </a:prstGeom>
              <a:solidFill>
                <a:srgbClr val="00A4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867052" y="2185535"/>
                <a:ext cx="420147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호흡기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감염병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6" name="오른쪽 화살표 5"/>
            <p:cNvSpPr/>
            <p:nvPr/>
          </p:nvSpPr>
          <p:spPr>
            <a:xfrm>
              <a:off x="11384849" y="1355604"/>
              <a:ext cx="1181910" cy="585432"/>
            </a:xfrm>
            <a:prstGeom prst="rightArrow">
              <a:avLst/>
            </a:prstGeom>
            <a:solidFill>
              <a:srgbClr val="00A4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62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1437659" y="1029438"/>
            <a:ext cx="21508683" cy="11657125"/>
          </a:xfrm>
          <a:prstGeom prst="roundRect">
            <a:avLst>
              <a:gd name="adj" fmla="val 3668"/>
            </a:avLst>
          </a:prstGeom>
          <a:solidFill>
            <a:srgbClr val="E2F0F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083020" y="4021443"/>
            <a:ext cx="13904447" cy="7121605"/>
            <a:chOff x="2083020" y="3871683"/>
            <a:chExt cx="13904447" cy="7121605"/>
          </a:xfrm>
        </p:grpSpPr>
        <p:sp>
          <p:nvSpPr>
            <p:cNvPr id="2" name="TextBox 1"/>
            <p:cNvSpPr txBox="1"/>
            <p:nvPr/>
          </p:nvSpPr>
          <p:spPr>
            <a:xfrm>
              <a:off x="2083020" y="3871683"/>
              <a:ext cx="12567504" cy="309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err="1">
                  <a:solidFill>
                    <a:srgbClr val="00A49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백일해</a:t>
              </a:r>
              <a:endParaRPr lang="en-US" altLang="ko-KR" sz="5400" b="1" dirty="0">
                <a:solidFill>
                  <a:srgbClr val="00A49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rgbClr val="00A49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원인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백일해균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rgbClr val="00A49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증상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발작성 기침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발열은 심하지 않음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83020" y="7899108"/>
              <a:ext cx="13904447" cy="309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rgbClr val="00A49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수족구병</a:t>
              </a:r>
              <a:endParaRPr lang="en-US" altLang="ko-KR" sz="5400" b="1" dirty="0">
                <a:solidFill>
                  <a:srgbClr val="00A49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rgbClr val="00A49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원인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엔테로바이러스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rgbClr val="00A49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증상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발열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입안 물집과 궤양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손발의 발진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물집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2083020" y="1712064"/>
            <a:ext cx="16626949" cy="932688"/>
            <a:chOff x="1357618" y="1175171"/>
            <a:chExt cx="16626949" cy="932688"/>
          </a:xfrm>
        </p:grpSpPr>
        <p:grpSp>
          <p:nvGrpSpPr>
            <p:cNvPr id="7" name="그룹 6"/>
            <p:cNvGrpSpPr/>
            <p:nvPr/>
          </p:nvGrpSpPr>
          <p:grpSpPr>
            <a:xfrm>
              <a:off x="1357618" y="1175171"/>
              <a:ext cx="9816350" cy="932688"/>
              <a:chOff x="1357618" y="2144435"/>
              <a:chExt cx="9816350" cy="932688"/>
            </a:xfrm>
          </p:grpSpPr>
          <p:sp>
            <p:nvSpPr>
              <p:cNvPr id="18" name="모서리가 둥근 직사각형 17"/>
              <p:cNvSpPr/>
              <p:nvPr/>
            </p:nvSpPr>
            <p:spPr>
              <a:xfrm>
                <a:off x="1357618" y="2144435"/>
                <a:ext cx="9816350" cy="932688"/>
              </a:xfrm>
              <a:prstGeom prst="roundRect">
                <a:avLst>
                  <a:gd name="adj" fmla="val 32353"/>
                </a:avLst>
              </a:prstGeom>
              <a:solidFill>
                <a:srgbClr val="00A4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693227" y="2185535"/>
                <a:ext cx="91451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학교에서 많이 발생하는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감염병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12777640" y="1175171"/>
              <a:ext cx="5206927" cy="932688"/>
              <a:chOff x="6364325" y="2144435"/>
              <a:chExt cx="5206927" cy="932688"/>
            </a:xfrm>
          </p:grpSpPr>
          <p:sp>
            <p:nvSpPr>
              <p:cNvPr id="12" name="모서리가 둥근 직사각형 11"/>
              <p:cNvSpPr/>
              <p:nvPr/>
            </p:nvSpPr>
            <p:spPr>
              <a:xfrm>
                <a:off x="6364325" y="2144435"/>
                <a:ext cx="5206927" cy="932688"/>
              </a:xfrm>
              <a:prstGeom prst="roundRect">
                <a:avLst>
                  <a:gd name="adj" fmla="val 32353"/>
                </a:avLst>
              </a:prstGeom>
              <a:solidFill>
                <a:srgbClr val="00A4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867052" y="2185535"/>
                <a:ext cx="420147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호흡기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감염병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6" name="오른쪽 화살표 5"/>
            <p:cNvSpPr/>
            <p:nvPr/>
          </p:nvSpPr>
          <p:spPr>
            <a:xfrm>
              <a:off x="11384849" y="1355604"/>
              <a:ext cx="1181910" cy="585432"/>
            </a:xfrm>
            <a:prstGeom prst="rightArrow">
              <a:avLst/>
            </a:prstGeom>
            <a:solidFill>
              <a:srgbClr val="00A4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213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1437659" y="1029438"/>
            <a:ext cx="21508683" cy="11657125"/>
          </a:xfrm>
          <a:prstGeom prst="roundRect">
            <a:avLst>
              <a:gd name="adj" fmla="val 3668"/>
            </a:avLst>
          </a:prstGeom>
          <a:solidFill>
            <a:srgbClr val="E2F0F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3020" y="2992063"/>
            <a:ext cx="12567504" cy="3094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F398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유행성 </a:t>
            </a:r>
            <a:r>
              <a:rPr lang="ko-KR" altLang="en-US" sz="5400" b="1" dirty="0" err="1">
                <a:solidFill>
                  <a:srgbClr val="F398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각결막염</a:t>
            </a:r>
            <a:endParaRPr lang="en-US" altLang="ko-KR" sz="5400" b="1" dirty="0">
              <a:solidFill>
                <a:srgbClr val="F398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F398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원인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아데노바이러스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F398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증상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충혈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눈곱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통증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눈부심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가려움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3020" y="8048868"/>
            <a:ext cx="8016618" cy="3094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BD967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노로바이러스 </a:t>
            </a:r>
            <a:r>
              <a:rPr lang="ko-KR" altLang="en-US" sz="5400" b="1" dirty="0" err="1">
                <a:solidFill>
                  <a:srgbClr val="BD967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감염증</a:t>
            </a:r>
            <a:endParaRPr lang="en-US" altLang="ko-KR" sz="5400" b="1" dirty="0">
              <a:solidFill>
                <a:srgbClr val="BD967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BD967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원인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노로바이러스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BD967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증상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설사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복통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발열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083020" y="1712064"/>
            <a:ext cx="16626949" cy="932688"/>
            <a:chOff x="1357618" y="1175171"/>
            <a:chExt cx="16626949" cy="932688"/>
          </a:xfrm>
        </p:grpSpPr>
        <p:grpSp>
          <p:nvGrpSpPr>
            <p:cNvPr id="7" name="그룹 6"/>
            <p:cNvGrpSpPr/>
            <p:nvPr/>
          </p:nvGrpSpPr>
          <p:grpSpPr>
            <a:xfrm>
              <a:off x="1357618" y="1175171"/>
              <a:ext cx="9816350" cy="932688"/>
              <a:chOff x="1357618" y="2144435"/>
              <a:chExt cx="9816350" cy="932688"/>
            </a:xfrm>
          </p:grpSpPr>
          <p:sp>
            <p:nvSpPr>
              <p:cNvPr id="18" name="모서리가 둥근 직사각형 17"/>
              <p:cNvSpPr/>
              <p:nvPr/>
            </p:nvSpPr>
            <p:spPr>
              <a:xfrm>
                <a:off x="1357618" y="2144435"/>
                <a:ext cx="9816350" cy="932688"/>
              </a:xfrm>
              <a:prstGeom prst="roundRect">
                <a:avLst>
                  <a:gd name="adj" fmla="val 32353"/>
                </a:avLst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693227" y="2185535"/>
                <a:ext cx="91451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학교에서 많이 발생하는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감염병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12777640" y="1175171"/>
              <a:ext cx="5206927" cy="932688"/>
              <a:chOff x="6364325" y="2144435"/>
              <a:chExt cx="5206927" cy="932688"/>
            </a:xfrm>
          </p:grpSpPr>
          <p:sp>
            <p:nvSpPr>
              <p:cNvPr id="12" name="모서리가 둥근 직사각형 11"/>
              <p:cNvSpPr/>
              <p:nvPr/>
            </p:nvSpPr>
            <p:spPr>
              <a:xfrm>
                <a:off x="6364325" y="2144435"/>
                <a:ext cx="5206927" cy="932688"/>
              </a:xfrm>
              <a:prstGeom prst="roundRect">
                <a:avLst>
                  <a:gd name="adj" fmla="val 32353"/>
                </a:avLst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517871" y="2185535"/>
                <a:ext cx="2899833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눈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감염병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6" name="오른쪽 화살표 5"/>
            <p:cNvSpPr/>
            <p:nvPr/>
          </p:nvSpPr>
          <p:spPr>
            <a:xfrm>
              <a:off x="11384849" y="1355604"/>
              <a:ext cx="1181910" cy="585432"/>
            </a:xfrm>
            <a:prstGeom prst="rightArrow">
              <a:avLst/>
            </a:prstGeom>
            <a:solidFill>
              <a:srgbClr val="F398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2083020" y="6858000"/>
            <a:ext cx="16626949" cy="932688"/>
            <a:chOff x="1357618" y="1175171"/>
            <a:chExt cx="16626949" cy="932688"/>
          </a:xfrm>
        </p:grpSpPr>
        <p:grpSp>
          <p:nvGrpSpPr>
            <p:cNvPr id="28" name="그룹 27"/>
            <p:cNvGrpSpPr/>
            <p:nvPr/>
          </p:nvGrpSpPr>
          <p:grpSpPr>
            <a:xfrm>
              <a:off x="1357618" y="1175171"/>
              <a:ext cx="9816350" cy="932688"/>
              <a:chOff x="1357618" y="2144435"/>
              <a:chExt cx="9816350" cy="932688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1357618" y="2144435"/>
                <a:ext cx="9816350" cy="932688"/>
              </a:xfrm>
              <a:prstGeom prst="roundRect">
                <a:avLst>
                  <a:gd name="adj" fmla="val 32353"/>
                </a:avLst>
              </a:prstGeom>
              <a:solidFill>
                <a:srgbClr val="BD967E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693227" y="2185535"/>
                <a:ext cx="91451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학교에서 많이 발생하는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감염병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29" name="그룹 28"/>
            <p:cNvGrpSpPr/>
            <p:nvPr/>
          </p:nvGrpSpPr>
          <p:grpSpPr>
            <a:xfrm>
              <a:off x="12777640" y="1175171"/>
              <a:ext cx="5206927" cy="932688"/>
              <a:chOff x="6364325" y="2144435"/>
              <a:chExt cx="5206927" cy="932688"/>
            </a:xfrm>
          </p:grpSpPr>
          <p:sp>
            <p:nvSpPr>
              <p:cNvPr id="31" name="모서리가 둥근 직사각형 30"/>
              <p:cNvSpPr/>
              <p:nvPr/>
            </p:nvSpPr>
            <p:spPr>
              <a:xfrm>
                <a:off x="6364325" y="2144435"/>
                <a:ext cx="5206927" cy="932688"/>
              </a:xfrm>
              <a:prstGeom prst="roundRect">
                <a:avLst>
                  <a:gd name="adj" fmla="val 32353"/>
                </a:avLst>
              </a:prstGeom>
              <a:solidFill>
                <a:srgbClr val="BD967E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867053" y="2185535"/>
                <a:ext cx="420147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소화기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감염병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30" name="오른쪽 화살표 29"/>
            <p:cNvSpPr/>
            <p:nvPr/>
          </p:nvSpPr>
          <p:spPr>
            <a:xfrm>
              <a:off x="11384849" y="1355604"/>
              <a:ext cx="1181910" cy="585432"/>
            </a:xfrm>
            <a:prstGeom prst="rightArrow">
              <a:avLst/>
            </a:prstGeom>
            <a:solidFill>
              <a:srgbClr val="BD967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4005770" y="9595958"/>
            <a:ext cx="10012541" cy="4957219"/>
            <a:chOff x="10154194" y="7754111"/>
            <a:chExt cx="13828142" cy="6846327"/>
          </a:xfrm>
        </p:grpSpPr>
        <p:sp>
          <p:nvSpPr>
            <p:cNvPr id="36" name="구름 35"/>
            <p:cNvSpPr/>
            <p:nvPr/>
          </p:nvSpPr>
          <p:spPr>
            <a:xfrm rot="1202311">
              <a:off x="17415998" y="7874933"/>
              <a:ext cx="6566338" cy="6387173"/>
            </a:xfrm>
            <a:prstGeom prst="cloud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구름 36"/>
            <p:cNvSpPr/>
            <p:nvPr/>
          </p:nvSpPr>
          <p:spPr>
            <a:xfrm rot="1202311">
              <a:off x="10154194" y="8213265"/>
              <a:ext cx="6566338" cy="6387173"/>
            </a:xfrm>
            <a:prstGeom prst="cloud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93" t="76284" r="31510" b="340"/>
            <a:stretch/>
          </p:blipFill>
          <p:spPr>
            <a:xfrm>
              <a:off x="12787974" y="7754111"/>
              <a:ext cx="9580245" cy="4297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0463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건강한 생활 습관이 건강을 지켜요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7" name="그룹 26"/>
          <p:cNvGrpSpPr/>
          <p:nvPr/>
        </p:nvGrpSpPr>
        <p:grpSpPr>
          <a:xfrm>
            <a:off x="1096333" y="3200207"/>
            <a:ext cx="16137637" cy="1132145"/>
            <a:chOff x="8369204" y="421241"/>
            <a:chExt cx="16137637" cy="1132145"/>
          </a:xfrm>
        </p:grpSpPr>
        <p:sp>
          <p:nvSpPr>
            <p:cNvPr id="29" name="직사각형 28"/>
            <p:cNvSpPr/>
            <p:nvPr/>
          </p:nvSpPr>
          <p:spPr>
            <a:xfrm>
              <a:off x="9653095" y="647210"/>
              <a:ext cx="14853746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자신의 건강 상태는 어떤지 스스로 평가해 보세요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297073"/>
              </p:ext>
            </p:extLst>
          </p:nvPr>
        </p:nvGraphicFramePr>
        <p:xfrm>
          <a:off x="1348522" y="4730681"/>
          <a:ext cx="21816277" cy="58129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0262">
                  <a:extLst>
                    <a:ext uri="{9D8B030D-6E8A-4147-A177-3AD203B41FA5}">
                      <a16:colId xmlns:a16="http://schemas.microsoft.com/office/drawing/2014/main" val="739440983"/>
                    </a:ext>
                  </a:extLst>
                </a:gridCol>
                <a:gridCol w="14606015">
                  <a:extLst>
                    <a:ext uri="{9D8B030D-6E8A-4147-A177-3AD203B41FA5}">
                      <a16:colId xmlns:a16="http://schemas.microsoft.com/office/drawing/2014/main" val="1166476861"/>
                    </a:ext>
                  </a:extLst>
                </a:gridCol>
              </a:tblGrid>
              <a:tr h="292610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나의 건강 상태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solidFill>
                      <a:srgbClr val="E5F1F4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/>
                </a:tc>
                <a:extLst>
                  <a:ext uri="{0D108BD9-81ED-4DB2-BD59-A6C34878D82A}">
                    <a16:rowId xmlns:a16="http://schemas.microsoft.com/office/drawing/2014/main" val="3621697959"/>
                  </a:ext>
                </a:extLst>
              </a:tr>
              <a:tr h="288682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그렇게 생각하는 이유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solidFill>
                      <a:srgbClr val="E5F1F4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extLst>
                  <a:ext uri="{0D108BD9-81ED-4DB2-BD59-A6C34878D82A}">
                    <a16:rowId xmlns:a16="http://schemas.microsoft.com/office/drawing/2014/main" val="317492097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958282" y="8335433"/>
            <a:ext cx="13577202" cy="13490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잘 먹고 잘 자고 운동도 열심히 하기 때문이다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58282" y="5431006"/>
            <a:ext cx="13577202" cy="13490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건강한 편이다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17903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1096333" y="1289272"/>
            <a:ext cx="19653022" cy="1132145"/>
            <a:chOff x="8369204" y="421241"/>
            <a:chExt cx="19653022" cy="1132145"/>
          </a:xfrm>
        </p:grpSpPr>
        <p:sp>
          <p:nvSpPr>
            <p:cNvPr id="15" name="직사각형 14"/>
            <p:cNvSpPr/>
            <p:nvPr/>
          </p:nvSpPr>
          <p:spPr>
            <a:xfrm>
              <a:off x="9653095" y="647210"/>
              <a:ext cx="18369131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내가 걸렸던 </a:t>
              </a:r>
              <a:r>
                <a:rPr lang="ko-KR" altLang="en-US" sz="5500" b="1" dirty="0" err="1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감염병의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경험을 친구들과 함께 이야기해 보세요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sp>
        <p:nvSpPr>
          <p:cNvPr id="3" name="직사각형 2"/>
          <p:cNvSpPr/>
          <p:nvPr/>
        </p:nvSpPr>
        <p:spPr>
          <a:xfrm>
            <a:off x="1374286" y="9378420"/>
            <a:ext cx="1972411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감염병에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걸리지 않기 위해 앞으로 어떤 노력을 할 수 있을까요?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374286" y="3788854"/>
            <a:ext cx="9126216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내가 걸렸던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감염병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이름은?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423054" y="5685817"/>
            <a:ext cx="13419058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감염병에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걸렸을 때 어떤 점이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힘들었나요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10808208" y="3342427"/>
            <a:ext cx="11539728" cy="1620000"/>
          </a:xfrm>
          <a:prstGeom prst="roundRect">
            <a:avLst/>
          </a:prstGeom>
          <a:solidFill>
            <a:srgbClr val="E4E8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281262" y="6860064"/>
            <a:ext cx="16537090" cy="1620000"/>
          </a:xfrm>
          <a:prstGeom prst="roundRect">
            <a:avLst/>
          </a:prstGeom>
          <a:solidFill>
            <a:srgbClr val="E4E8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2281262" y="10377701"/>
            <a:ext cx="16537090" cy="1620000"/>
          </a:xfrm>
          <a:prstGeom prst="roundRect">
            <a:avLst/>
          </a:prstGeom>
          <a:solidFill>
            <a:srgbClr val="E4E8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416046" y="3732312"/>
            <a:ext cx="213712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백일해</a:t>
            </a:r>
            <a:endParaRPr lang="ko-KR" altLang="en-US" sz="5400" dirty="0"/>
          </a:p>
        </p:txBody>
      </p:sp>
      <p:sp>
        <p:nvSpPr>
          <p:cNvPr id="12" name="직사각형 11"/>
          <p:cNvSpPr/>
          <p:nvPr/>
        </p:nvSpPr>
        <p:spPr>
          <a:xfrm>
            <a:off x="2761440" y="7249949"/>
            <a:ext cx="12428402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기침이 너무 심해 잠을 자기가 힘들었어요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dirty="0"/>
          </a:p>
        </p:txBody>
      </p:sp>
      <p:sp>
        <p:nvSpPr>
          <p:cNvPr id="13" name="직사각형 12"/>
          <p:cNvSpPr/>
          <p:nvPr/>
        </p:nvSpPr>
        <p:spPr>
          <a:xfrm>
            <a:off x="2761440" y="10767586"/>
            <a:ext cx="896431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손 씻기와 기침 예절 잘 지키기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904489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감염병</a:t>
              </a:r>
              <a:r>
                <a:rPr lang="ko-KR" altLang="en-US" sz="5500" dirty="0" smtClean="0"/>
                <a:t> 예방 방법을 살펴봐요</a:t>
              </a:r>
              <a:endParaRPr lang="ko-KR" altLang="en-US" sz="5500" dirty="0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293488" y="3064337"/>
            <a:ext cx="5660307" cy="9342975"/>
            <a:chOff x="2957549" y="3596057"/>
            <a:chExt cx="5660307" cy="9342975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" r="70826" b="77378"/>
            <a:stretch/>
          </p:blipFill>
          <p:spPr>
            <a:xfrm>
              <a:off x="2957549" y="3596057"/>
              <a:ext cx="5660307" cy="3621429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8" t="-1443" r="41850" b="76859"/>
            <a:stretch/>
          </p:blipFill>
          <p:spPr>
            <a:xfrm>
              <a:off x="4127981" y="8476760"/>
              <a:ext cx="4211051" cy="4462272"/>
            </a:xfrm>
            <a:prstGeom prst="rect">
              <a:avLst/>
            </a:prstGeom>
          </p:spPr>
        </p:pic>
      </p:grpSp>
      <p:sp>
        <p:nvSpPr>
          <p:cNvPr id="2" name="직사각형 1"/>
          <p:cNvSpPr/>
          <p:nvPr/>
        </p:nvSpPr>
        <p:spPr>
          <a:xfrm>
            <a:off x="10905744" y="9132813"/>
            <a:ext cx="1219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씻지 않은 손으로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눈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입 만지지 않기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905744" y="4009484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올바른 손 씻기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물과 비누로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 이상 씻기</a:t>
            </a:r>
          </a:p>
        </p:txBody>
      </p:sp>
    </p:spTree>
    <p:extLst>
      <p:ext uri="{BB962C8B-B14F-4D97-AF65-F5344CB8AC3E}">
        <p14:creationId xmlns:p14="http://schemas.microsoft.com/office/powerpoint/2010/main" val="3710718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감염병</a:t>
              </a:r>
              <a:r>
                <a:rPr lang="ko-KR" altLang="en-US" sz="5500" dirty="0" smtClean="0"/>
                <a:t> 예방 방법을 살펴봐요</a:t>
              </a:r>
              <a:endParaRPr lang="ko-KR" altLang="en-US" sz="5500" dirty="0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7" t="2080" r="5392" b="77405"/>
          <a:stretch/>
        </p:blipFill>
        <p:spPr>
          <a:xfrm>
            <a:off x="2608731" y="3327687"/>
            <a:ext cx="5203730" cy="342945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33867" r="73098" b="42974"/>
          <a:stretch/>
        </p:blipFill>
        <p:spPr>
          <a:xfrm>
            <a:off x="3009270" y="8288224"/>
            <a:ext cx="4253590" cy="3795721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0905744" y="9132813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기침 예절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호흡기 증상이 있으면 마스크 쓰기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905744" y="4009484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환기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출입문과 창문을 동시에 열기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4155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감염병</a:t>
              </a:r>
              <a:r>
                <a:rPr lang="ko-KR" altLang="en-US" sz="5500" dirty="0" smtClean="0"/>
                <a:t> 예방 방법을 살펴봐요</a:t>
              </a:r>
              <a:endParaRPr lang="ko-KR" altLang="en-US" sz="5500" dirty="0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7" t="32774" r="39023" b="43106"/>
          <a:stretch/>
        </p:blipFill>
        <p:spPr>
          <a:xfrm>
            <a:off x="2598781" y="3013506"/>
            <a:ext cx="5223398" cy="405781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1" t="33250" r="5963" b="43270"/>
          <a:stretch/>
        </p:blipFill>
        <p:spPr>
          <a:xfrm>
            <a:off x="3018988" y="8255049"/>
            <a:ext cx="4934807" cy="3925353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0905744" y="9132813"/>
            <a:ext cx="1219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음식 익혀 먹기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조리와 섭취 전 손 씻기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905744" y="4009484"/>
            <a:ext cx="1219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감염병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증상 시 병원 가기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감염병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진단 시 등교 중지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6256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감염병</a:t>
              </a:r>
              <a:r>
                <a:rPr lang="ko-KR" altLang="en-US" sz="5500" dirty="0" smtClean="0"/>
                <a:t> 예방 방법을 살펴봐요</a:t>
              </a:r>
              <a:endParaRPr lang="ko-KR" altLang="en-US" sz="5500" dirty="0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2A0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1836363" y="2155205"/>
            <a:ext cx="5360196" cy="932688"/>
            <a:chOff x="1357618" y="2144435"/>
            <a:chExt cx="5360196" cy="932688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357618" y="2144435"/>
              <a:ext cx="5360196" cy="932688"/>
            </a:xfrm>
            <a:prstGeom prst="roundRect">
              <a:avLst>
                <a:gd name="adj" fmla="val 32353"/>
              </a:avLst>
            </a:prstGeom>
            <a:solidFill>
              <a:srgbClr val="6ABAE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36980" y="2185535"/>
              <a:ext cx="420147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면역력 높이기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7344761" y="5270820"/>
            <a:ext cx="307139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예방 접종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092395" y="3653713"/>
            <a:ext cx="4714310" cy="4323742"/>
            <a:chOff x="1836363" y="3837862"/>
            <a:chExt cx="5360196" cy="4916119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1836363" y="3837862"/>
              <a:ext cx="5360196" cy="4916119"/>
            </a:xfrm>
            <a:prstGeom prst="roundRect">
              <a:avLst/>
            </a:prstGeom>
            <a:solidFill>
              <a:srgbClr val="EFF6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3"/>
            <a:srcRect l="3174" t="16269" r="78978" b="18402"/>
            <a:stretch/>
          </p:blipFill>
          <p:spPr>
            <a:xfrm>
              <a:off x="2203991" y="4087465"/>
              <a:ext cx="4192187" cy="4326552"/>
            </a:xfrm>
            <a:prstGeom prst="rect">
              <a:avLst/>
            </a:prstGeom>
          </p:spPr>
        </p:pic>
      </p:grpSp>
      <p:sp>
        <p:nvSpPr>
          <p:cNvPr id="36" name="직사각형 35"/>
          <p:cNvSpPr/>
          <p:nvPr/>
        </p:nvSpPr>
        <p:spPr>
          <a:xfrm>
            <a:off x="7344761" y="10170643"/>
            <a:ext cx="454243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건강한 식습관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092395" y="8644203"/>
            <a:ext cx="4714310" cy="4323742"/>
            <a:chOff x="2092395" y="8644203"/>
            <a:chExt cx="4714310" cy="4323742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2092395" y="8644203"/>
              <a:ext cx="4714310" cy="4323742"/>
            </a:xfrm>
            <a:prstGeom prst="roundRect">
              <a:avLst/>
            </a:prstGeom>
            <a:solidFill>
              <a:srgbClr val="EFF6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2800455" y="9382437"/>
              <a:ext cx="3512576" cy="2767802"/>
              <a:chOff x="14025616" y="6229996"/>
              <a:chExt cx="3512576" cy="2767802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 rotWithShape="1">
              <a:blip r:embed="rId3"/>
              <a:srcRect l="20802" t="20324" r="57224" b="18402"/>
              <a:stretch/>
            </p:blipFill>
            <p:spPr>
              <a:xfrm>
                <a:off x="14025616" y="6236208"/>
                <a:ext cx="3512575" cy="2761590"/>
              </a:xfrm>
              <a:prstGeom prst="rect">
                <a:avLst/>
              </a:prstGeom>
            </p:spPr>
          </p:pic>
          <p:sp>
            <p:nvSpPr>
              <p:cNvPr id="5" name="직사각형 4"/>
              <p:cNvSpPr/>
              <p:nvPr/>
            </p:nvSpPr>
            <p:spPr>
              <a:xfrm>
                <a:off x="17135856" y="6229996"/>
                <a:ext cx="402336" cy="841328"/>
              </a:xfrm>
              <a:prstGeom prst="rect">
                <a:avLst/>
              </a:prstGeom>
              <a:solidFill>
                <a:srgbClr val="EFF6D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  <p:sp>
        <p:nvSpPr>
          <p:cNvPr id="40" name="직사각형 39"/>
          <p:cNvSpPr/>
          <p:nvPr/>
        </p:nvSpPr>
        <p:spPr>
          <a:xfrm>
            <a:off x="18233136" y="5270820"/>
            <a:ext cx="376732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충분한 수면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>
            <a:off x="12980770" y="3653713"/>
            <a:ext cx="4714310" cy="4323742"/>
          </a:xfrm>
          <a:prstGeom prst="roundRect">
            <a:avLst/>
          </a:prstGeom>
          <a:solidFill>
            <a:srgbClr val="EFF6D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8233136" y="10170643"/>
            <a:ext cx="4542439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규칙적인 운동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12980770" y="8644203"/>
            <a:ext cx="4714310" cy="4323742"/>
          </a:xfrm>
          <a:prstGeom prst="roundRect">
            <a:avLst/>
          </a:prstGeom>
          <a:solidFill>
            <a:srgbClr val="EFF6D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/>
          <a:srcRect l="60155" t="11873" r="22341" b="18402"/>
          <a:stretch/>
        </p:blipFill>
        <p:spPr>
          <a:xfrm>
            <a:off x="13616552" y="3761939"/>
            <a:ext cx="3657130" cy="410729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rcRect l="78574" t="11873" r="3922" b="18402"/>
          <a:stretch/>
        </p:blipFill>
        <p:spPr>
          <a:xfrm>
            <a:off x="13812678" y="9007758"/>
            <a:ext cx="3264878" cy="366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52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3441988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20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6" name="직선 연결선 25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부모님께 감사 편지 쓰기"/>
          <p:cNvSpPr txBox="1"/>
          <p:nvPr/>
        </p:nvSpPr>
        <p:spPr>
          <a:xfrm>
            <a:off x="4581101" y="685171"/>
            <a:ext cx="1156720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6000" dirty="0" err="1">
                <a:solidFill>
                  <a:srgbClr val="59BAC8"/>
                </a:solidFill>
              </a:rPr>
              <a:t>감염병</a:t>
            </a:r>
            <a:r>
              <a:rPr lang="ko-KR" altLang="en-US" sz="6000" dirty="0">
                <a:solidFill>
                  <a:srgbClr val="59BAC8"/>
                </a:solidFill>
              </a:rPr>
              <a:t> 예방과 전파 차단 방법 알기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1693630" y="2766724"/>
            <a:ext cx="4744255" cy="3989785"/>
            <a:chOff x="2252727" y="2609426"/>
            <a:chExt cx="5042829" cy="4240878"/>
          </a:xfrm>
        </p:grpSpPr>
        <p:grpSp>
          <p:nvGrpSpPr>
            <p:cNvPr id="12" name="그룹 11"/>
            <p:cNvGrpSpPr/>
            <p:nvPr/>
          </p:nvGrpSpPr>
          <p:grpSpPr>
            <a:xfrm>
              <a:off x="2252727" y="2609426"/>
              <a:ext cx="2709158" cy="3919842"/>
              <a:chOff x="2198682" y="2629647"/>
              <a:chExt cx="2985580" cy="4319793"/>
            </a:xfrm>
          </p:grpSpPr>
          <p:grpSp>
            <p:nvGrpSpPr>
              <p:cNvPr id="25" name="그룹 24"/>
              <p:cNvGrpSpPr/>
              <p:nvPr/>
            </p:nvGrpSpPr>
            <p:grpSpPr>
              <a:xfrm>
                <a:off x="2198682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28" name="모서리가 둥근 직사각형 27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F2EC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0" name="모서리가 둥근 직사각형 29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C79DCB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2989355" y="4176152"/>
                <a:ext cx="140423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비누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 rot="744570">
              <a:off x="4586398" y="2930462"/>
              <a:ext cx="2709158" cy="3919842"/>
              <a:chOff x="7576911" y="2629647"/>
              <a:chExt cx="2985580" cy="4319793"/>
            </a:xfrm>
          </p:grpSpPr>
          <p:grpSp>
            <p:nvGrpSpPr>
              <p:cNvPr id="8" name="그룹 7"/>
              <p:cNvGrpSpPr/>
              <p:nvPr/>
            </p:nvGrpSpPr>
            <p:grpSpPr>
              <a:xfrm>
                <a:off x="7576911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7" name="모서리가 둥근 직사각형 6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EFF5F4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0" name="모서리가 둥근 직사각형 19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22A097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8367584" y="3532965"/>
                <a:ext cx="1404231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손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씻기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1719727" y="7445614"/>
            <a:ext cx="4751968" cy="3867920"/>
            <a:chOff x="1396052" y="7223014"/>
            <a:chExt cx="5051028" cy="4111343"/>
          </a:xfrm>
        </p:grpSpPr>
        <p:grpSp>
          <p:nvGrpSpPr>
            <p:cNvPr id="32" name="그룹 31"/>
            <p:cNvGrpSpPr/>
            <p:nvPr/>
          </p:nvGrpSpPr>
          <p:grpSpPr>
            <a:xfrm rot="20756054">
              <a:off x="1396052" y="7414515"/>
              <a:ext cx="2709158" cy="3919842"/>
              <a:chOff x="2198682" y="2629647"/>
              <a:chExt cx="2985580" cy="4319793"/>
            </a:xfrm>
          </p:grpSpPr>
          <p:grpSp>
            <p:nvGrpSpPr>
              <p:cNvPr id="33" name="그룹 32"/>
              <p:cNvGrpSpPr/>
              <p:nvPr/>
            </p:nvGrpSpPr>
            <p:grpSpPr>
              <a:xfrm>
                <a:off x="2198682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35" name="모서리가 둥근 직사각형 34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F2EC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7" name="모서리가 둥근 직사각형 36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C79DCB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2989355" y="4176152"/>
                <a:ext cx="14042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창문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38" name="그룹 37"/>
            <p:cNvGrpSpPr/>
            <p:nvPr/>
          </p:nvGrpSpPr>
          <p:grpSpPr>
            <a:xfrm>
              <a:off x="3737922" y="7223014"/>
              <a:ext cx="2709158" cy="3919842"/>
              <a:chOff x="7576908" y="2629647"/>
              <a:chExt cx="2985580" cy="4319793"/>
            </a:xfrm>
          </p:grpSpPr>
          <p:grpSp>
            <p:nvGrpSpPr>
              <p:cNvPr id="39" name="그룹 38"/>
              <p:cNvGrpSpPr/>
              <p:nvPr/>
            </p:nvGrpSpPr>
            <p:grpSpPr>
              <a:xfrm>
                <a:off x="7576908" y="2629647"/>
                <a:ext cx="2985580" cy="4319793"/>
                <a:chOff x="10190860" y="9747504"/>
                <a:chExt cx="1988946" cy="2877778"/>
              </a:xfrm>
            </p:grpSpPr>
            <p:sp>
              <p:nvSpPr>
                <p:cNvPr id="42" name="모서리가 둥근 직사각형 41"/>
                <p:cNvSpPr/>
                <p:nvPr/>
              </p:nvSpPr>
              <p:spPr>
                <a:xfrm>
                  <a:off x="10190860" y="9747504"/>
                  <a:ext cx="1988946" cy="2877778"/>
                </a:xfrm>
                <a:prstGeom prst="roundRect">
                  <a:avLst/>
                </a:prstGeom>
                <a:solidFill>
                  <a:srgbClr val="EFF5F4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7" name="모서리가 둥근 직사각형 46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22A097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8367584" y="4156212"/>
                <a:ext cx="14042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7514092" y="9353813"/>
            <a:ext cx="4833440" cy="3950684"/>
            <a:chOff x="8276992" y="7126050"/>
            <a:chExt cx="5137627" cy="4199316"/>
          </a:xfrm>
        </p:grpSpPr>
        <p:grpSp>
          <p:nvGrpSpPr>
            <p:cNvPr id="58" name="그룹 57"/>
            <p:cNvGrpSpPr/>
            <p:nvPr/>
          </p:nvGrpSpPr>
          <p:grpSpPr>
            <a:xfrm rot="1345657">
              <a:off x="8276992" y="7126050"/>
              <a:ext cx="2709158" cy="3919842"/>
              <a:chOff x="2198682" y="2629647"/>
              <a:chExt cx="2985580" cy="4319793"/>
            </a:xfrm>
          </p:grpSpPr>
          <p:grpSp>
            <p:nvGrpSpPr>
              <p:cNvPr id="59" name="그룹 58"/>
              <p:cNvGrpSpPr/>
              <p:nvPr/>
            </p:nvGrpSpPr>
            <p:grpSpPr>
              <a:xfrm>
                <a:off x="2198682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61" name="모서리가 둥근 직사각형 60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F2EC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62" name="모서리가 둥근 직사각형 61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C79DCB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>
                <a:off x="2663946" y="4176152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감염병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63" name="그룹 62"/>
            <p:cNvGrpSpPr/>
            <p:nvPr/>
          </p:nvGrpSpPr>
          <p:grpSpPr>
            <a:xfrm>
              <a:off x="10705461" y="7405524"/>
              <a:ext cx="2709158" cy="3919842"/>
              <a:chOff x="7576911" y="2629647"/>
              <a:chExt cx="2985580" cy="4319793"/>
            </a:xfrm>
          </p:grpSpPr>
          <p:grpSp>
            <p:nvGrpSpPr>
              <p:cNvPr id="64" name="그룹 63"/>
              <p:cNvGrpSpPr/>
              <p:nvPr/>
            </p:nvGrpSpPr>
            <p:grpSpPr>
              <a:xfrm>
                <a:off x="7576911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66" name="모서리가 둥근 직사각형 65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EFF5F4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67" name="모서리가 둥근 직사각형 66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22A097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8367585" y="3532965"/>
                <a:ext cx="1404231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등교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중지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08" name="그룹 107"/>
          <p:cNvGrpSpPr/>
          <p:nvPr/>
        </p:nvGrpSpPr>
        <p:grpSpPr>
          <a:xfrm>
            <a:off x="18372923" y="7643678"/>
            <a:ext cx="4969865" cy="3886532"/>
            <a:chOff x="17543584" y="6327736"/>
            <a:chExt cx="4969865" cy="3886532"/>
          </a:xfrm>
        </p:grpSpPr>
        <p:grpSp>
          <p:nvGrpSpPr>
            <p:cNvPr id="98" name="그룹 97"/>
            <p:cNvGrpSpPr/>
            <p:nvPr/>
          </p:nvGrpSpPr>
          <p:grpSpPr>
            <a:xfrm rot="20317287">
              <a:off x="17543584" y="6526511"/>
              <a:ext cx="2548755" cy="3687757"/>
              <a:chOff x="2198682" y="2629647"/>
              <a:chExt cx="2985580" cy="4319793"/>
            </a:xfrm>
          </p:grpSpPr>
          <p:grpSp>
            <p:nvGrpSpPr>
              <p:cNvPr id="99" name="그룹 98"/>
              <p:cNvGrpSpPr/>
              <p:nvPr/>
            </p:nvGrpSpPr>
            <p:grpSpPr>
              <a:xfrm>
                <a:off x="2198682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101" name="모서리가 둥근 직사각형 100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F2EC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102" name="모서리가 둥근 직사각형 101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C79DCB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100" name="TextBox 99"/>
              <p:cNvSpPr txBox="1"/>
              <p:nvPr/>
            </p:nvSpPr>
            <p:spPr>
              <a:xfrm>
                <a:off x="2559105" y="4132763"/>
                <a:ext cx="2264733" cy="9372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면역력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103" name="그룹 102"/>
            <p:cNvGrpSpPr/>
            <p:nvPr/>
          </p:nvGrpSpPr>
          <p:grpSpPr>
            <a:xfrm>
              <a:off x="19964694" y="6327736"/>
              <a:ext cx="2548755" cy="3687757"/>
              <a:chOff x="7576911" y="2629647"/>
              <a:chExt cx="2985580" cy="4319793"/>
            </a:xfrm>
          </p:grpSpPr>
          <p:grpSp>
            <p:nvGrpSpPr>
              <p:cNvPr id="104" name="그룹 103"/>
              <p:cNvGrpSpPr/>
              <p:nvPr/>
            </p:nvGrpSpPr>
            <p:grpSpPr>
              <a:xfrm>
                <a:off x="7576911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106" name="모서리가 둥근 직사각형 105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EFF5F4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107" name="모서리가 둥근 직사각형 106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22A097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105" name="TextBox 104"/>
              <p:cNvSpPr txBox="1"/>
              <p:nvPr/>
            </p:nvSpPr>
            <p:spPr>
              <a:xfrm>
                <a:off x="8295946" y="3425986"/>
                <a:ext cx="1547508" cy="23109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예방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접종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5" name="그룹 14"/>
          <p:cNvGrpSpPr/>
          <p:nvPr/>
        </p:nvGrpSpPr>
        <p:grpSpPr>
          <a:xfrm>
            <a:off x="7565735" y="2254097"/>
            <a:ext cx="4839224" cy="3887142"/>
            <a:chOff x="9259346" y="2605324"/>
            <a:chExt cx="5143775" cy="4131775"/>
          </a:xfrm>
        </p:grpSpPr>
        <p:grpSp>
          <p:nvGrpSpPr>
            <p:cNvPr id="53" name="그룹 52"/>
            <p:cNvGrpSpPr/>
            <p:nvPr/>
          </p:nvGrpSpPr>
          <p:grpSpPr>
            <a:xfrm>
              <a:off x="11693963" y="2605324"/>
              <a:ext cx="2709158" cy="3919842"/>
              <a:chOff x="7576911" y="2629647"/>
              <a:chExt cx="2985580" cy="4319793"/>
            </a:xfrm>
          </p:grpSpPr>
          <p:grpSp>
            <p:nvGrpSpPr>
              <p:cNvPr id="54" name="그룹 53"/>
              <p:cNvGrpSpPr/>
              <p:nvPr/>
            </p:nvGrpSpPr>
            <p:grpSpPr>
              <a:xfrm>
                <a:off x="7576911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56" name="모서리가 둥근 직사각형 55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EFF5F4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7" name="모서리가 둥근 직사각형 56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22A097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8042175" y="4156212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마스크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 rot="20855233">
              <a:off x="9259346" y="2817257"/>
              <a:ext cx="2709158" cy="3919842"/>
              <a:chOff x="2198682" y="2629647"/>
              <a:chExt cx="2985580" cy="4319793"/>
            </a:xfrm>
          </p:grpSpPr>
          <p:grpSp>
            <p:nvGrpSpPr>
              <p:cNvPr id="49" name="그룹 48"/>
              <p:cNvGrpSpPr/>
              <p:nvPr/>
            </p:nvGrpSpPr>
            <p:grpSpPr>
              <a:xfrm>
                <a:off x="2198682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51" name="모서리가 둥근 직사각형 50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F2EC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2" name="모서리가 둥근 직사각형 51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C79DCB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2989355" y="4176152"/>
                <a:ext cx="14042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기침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6" name="그룹 15"/>
          <p:cNvGrpSpPr/>
          <p:nvPr/>
        </p:nvGrpSpPr>
        <p:grpSpPr>
          <a:xfrm>
            <a:off x="14080227" y="1941957"/>
            <a:ext cx="4737734" cy="3880625"/>
            <a:chOff x="15336934" y="2421022"/>
            <a:chExt cx="5035898" cy="4124848"/>
          </a:xfrm>
        </p:grpSpPr>
        <p:grpSp>
          <p:nvGrpSpPr>
            <p:cNvPr id="73" name="그룹 72"/>
            <p:cNvGrpSpPr/>
            <p:nvPr/>
          </p:nvGrpSpPr>
          <p:grpSpPr>
            <a:xfrm>
              <a:off x="17663674" y="2421022"/>
              <a:ext cx="2709158" cy="3919842"/>
              <a:chOff x="7576911" y="2629647"/>
              <a:chExt cx="2985580" cy="4319793"/>
            </a:xfrm>
          </p:grpSpPr>
          <p:grpSp>
            <p:nvGrpSpPr>
              <p:cNvPr id="74" name="그룹 73"/>
              <p:cNvGrpSpPr/>
              <p:nvPr/>
            </p:nvGrpSpPr>
            <p:grpSpPr>
              <a:xfrm>
                <a:off x="7576911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76" name="모서리가 둥근 직사각형 75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EFF5F4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77" name="모서리가 둥근 직사각형 76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22A097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8367585" y="4156212"/>
                <a:ext cx="14042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병원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68" name="그룹 67"/>
            <p:cNvGrpSpPr/>
            <p:nvPr/>
          </p:nvGrpSpPr>
          <p:grpSpPr>
            <a:xfrm rot="20557538">
              <a:off x="15336934" y="2626028"/>
              <a:ext cx="2709158" cy="3919842"/>
              <a:chOff x="2198682" y="2629647"/>
              <a:chExt cx="2985580" cy="4319793"/>
            </a:xfrm>
          </p:grpSpPr>
          <p:grpSp>
            <p:nvGrpSpPr>
              <p:cNvPr id="69" name="그룹 68"/>
              <p:cNvGrpSpPr/>
              <p:nvPr/>
            </p:nvGrpSpPr>
            <p:grpSpPr>
              <a:xfrm>
                <a:off x="2198682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71" name="모서리가 둥근 직사각형 70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F2EC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72" name="모서리가 둥근 직사각형 71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C79DCB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2989354" y="4176152"/>
                <a:ext cx="14042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증상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9" name="그룹 18"/>
          <p:cNvGrpSpPr/>
          <p:nvPr/>
        </p:nvGrpSpPr>
        <p:grpSpPr>
          <a:xfrm>
            <a:off x="12401243" y="6690939"/>
            <a:ext cx="4845775" cy="3696953"/>
            <a:chOff x="15155946" y="7011822"/>
            <a:chExt cx="5150738" cy="3929617"/>
          </a:xfrm>
        </p:grpSpPr>
        <p:grpSp>
          <p:nvGrpSpPr>
            <p:cNvPr id="83" name="그룹 82"/>
            <p:cNvGrpSpPr/>
            <p:nvPr/>
          </p:nvGrpSpPr>
          <p:grpSpPr>
            <a:xfrm>
              <a:off x="17597526" y="7021597"/>
              <a:ext cx="2709158" cy="3919842"/>
              <a:chOff x="7576911" y="2629647"/>
              <a:chExt cx="2985580" cy="4319793"/>
            </a:xfrm>
          </p:grpSpPr>
          <p:grpSp>
            <p:nvGrpSpPr>
              <p:cNvPr id="84" name="그룹 83"/>
              <p:cNvGrpSpPr/>
              <p:nvPr/>
            </p:nvGrpSpPr>
            <p:grpSpPr>
              <a:xfrm>
                <a:off x="7576911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86" name="모서리가 둥근 직사각형 85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EFF5F4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87" name="모서리가 둥근 직사각형 86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22A097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8367585" y="4156212"/>
                <a:ext cx="140423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수면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78" name="그룹 77"/>
            <p:cNvGrpSpPr/>
            <p:nvPr/>
          </p:nvGrpSpPr>
          <p:grpSpPr>
            <a:xfrm rot="20512924">
              <a:off x="15155946" y="7011822"/>
              <a:ext cx="2709158" cy="3919842"/>
              <a:chOff x="2198682" y="2629647"/>
              <a:chExt cx="2985580" cy="4319793"/>
            </a:xfrm>
          </p:grpSpPr>
          <p:grpSp>
            <p:nvGrpSpPr>
              <p:cNvPr id="79" name="그룹 78"/>
              <p:cNvGrpSpPr/>
              <p:nvPr/>
            </p:nvGrpSpPr>
            <p:grpSpPr>
              <a:xfrm>
                <a:off x="2198682" y="2629647"/>
                <a:ext cx="2985580" cy="4319793"/>
                <a:chOff x="10190862" y="9747504"/>
                <a:chExt cx="1988946" cy="2877778"/>
              </a:xfrm>
            </p:grpSpPr>
            <p:sp>
              <p:nvSpPr>
                <p:cNvPr id="81" name="모서리가 둥근 직사각형 80"/>
                <p:cNvSpPr/>
                <p:nvPr/>
              </p:nvSpPr>
              <p:spPr>
                <a:xfrm>
                  <a:off x="10190862" y="9747504"/>
                  <a:ext cx="1988946" cy="2877778"/>
                </a:xfrm>
                <a:prstGeom prst="roundRect">
                  <a:avLst/>
                </a:prstGeom>
                <a:solidFill>
                  <a:srgbClr val="F2ECF5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82" name="모서리가 둥근 직사각형 81"/>
                <p:cNvSpPr/>
                <p:nvPr/>
              </p:nvSpPr>
              <p:spPr>
                <a:xfrm>
                  <a:off x="10295154" y="9865449"/>
                  <a:ext cx="1780362" cy="2641887"/>
                </a:xfrm>
                <a:prstGeom prst="roundRect">
                  <a:avLst/>
                </a:prstGeom>
                <a:noFill/>
                <a:ln w="38100" cap="flat">
                  <a:solidFill>
                    <a:srgbClr val="C79DCB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2779362" y="4176152"/>
                <a:ext cx="1824218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8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시간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pic>
        <p:nvPicPr>
          <p:cNvPr id="46" name="그림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1053" y="549817"/>
            <a:ext cx="3118360" cy="12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3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44"/>
          <p:cNvGrpSpPr/>
          <p:nvPr/>
        </p:nvGrpSpPr>
        <p:grpSpPr>
          <a:xfrm>
            <a:off x="197462" y="300118"/>
            <a:ext cx="23644419" cy="10418289"/>
            <a:chOff x="4181814" y="2381709"/>
            <a:chExt cx="20616857" cy="9785847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47" name="직사각형 46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28" name="알맞은 말을 골라 초성 완성해보기"/>
          <p:cNvSpPr txBox="1"/>
          <p:nvPr/>
        </p:nvSpPr>
        <p:spPr>
          <a:xfrm>
            <a:off x="4142506" y="2024595"/>
            <a:ext cx="18399029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1AAB43"/>
                </a:solidFill>
              </a:rPr>
              <a:t>아래 밑줄에 들어갈 알맞은 말을 </a:t>
            </a:r>
            <a:r>
              <a:rPr lang="en-US" altLang="ko-KR" sz="5400" dirty="0">
                <a:solidFill>
                  <a:srgbClr val="1AAB43"/>
                </a:solidFill>
              </a:rPr>
              <a:t>&lt;</a:t>
            </a:r>
            <a:r>
              <a:rPr lang="ko-KR" altLang="en-US" sz="5400" dirty="0">
                <a:solidFill>
                  <a:srgbClr val="1AAB43"/>
                </a:solidFill>
              </a:rPr>
              <a:t>보기</a:t>
            </a:r>
            <a:r>
              <a:rPr lang="en-US" altLang="ko-KR" sz="5400" dirty="0">
                <a:solidFill>
                  <a:srgbClr val="1AAB43"/>
                </a:solidFill>
              </a:rPr>
              <a:t>&gt;</a:t>
            </a:r>
            <a:r>
              <a:rPr lang="ko-KR" altLang="en-US" sz="5400" dirty="0">
                <a:solidFill>
                  <a:srgbClr val="1AAB43"/>
                </a:solidFill>
              </a:rPr>
              <a:t>에서 골라 써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sz="5400" dirty="0">
              <a:solidFill>
                <a:srgbClr val="1AAB43"/>
              </a:solidFill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74" y="474378"/>
            <a:ext cx="3070941" cy="2113396"/>
          </a:xfrm>
          <a:prstGeom prst="rect">
            <a:avLst/>
          </a:prstGeom>
        </p:spPr>
      </p:pic>
      <p:sp>
        <p:nvSpPr>
          <p:cNvPr id="31" name="01 성의 발달"/>
          <p:cNvSpPr txBox="1"/>
          <p:nvPr/>
        </p:nvSpPr>
        <p:spPr>
          <a:xfrm>
            <a:off x="1964405" y="5902143"/>
            <a:ext cx="1510857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감염병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예방을 위한 방역 수칙에는 올바른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방법으로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01 성의 발달"/>
          <p:cNvSpPr txBox="1"/>
          <p:nvPr/>
        </p:nvSpPr>
        <p:spPr>
          <a:xfrm>
            <a:off x="1964405" y="7550884"/>
            <a:ext cx="663365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호흡기 증상이 있을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때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01 성의 발달"/>
          <p:cNvSpPr txBox="1"/>
          <p:nvPr/>
        </p:nvSpPr>
        <p:spPr>
          <a:xfrm>
            <a:off x="1942036" y="9309517"/>
            <a:ext cx="1000002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창문과 출입문을 모두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열고 수시로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4227519" y="3660995"/>
            <a:ext cx="12175324" cy="1732363"/>
            <a:chOff x="3351903" y="3916372"/>
            <a:chExt cx="12175324" cy="1732363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4269775" y="3916372"/>
              <a:ext cx="11257452" cy="1732363"/>
            </a:xfrm>
            <a:prstGeom prst="roundRect">
              <a:avLst>
                <a:gd name="adj" fmla="val 50000"/>
              </a:avLst>
            </a:prstGeom>
            <a:solidFill>
              <a:srgbClr val="EDF7F8"/>
            </a:solidFill>
            <a:ln w="28575" cap="flat">
              <a:noFill/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3351903" y="4200568"/>
              <a:ext cx="2107189" cy="1285716"/>
              <a:chOff x="3636345" y="5350134"/>
              <a:chExt cx="2107189" cy="1285716"/>
            </a:xfrm>
          </p:grpSpPr>
          <p:sp>
            <p:nvSpPr>
              <p:cNvPr id="61" name="모서리가 둥근 직사각형 60"/>
              <p:cNvSpPr/>
              <p:nvPr/>
            </p:nvSpPr>
            <p:spPr>
              <a:xfrm>
                <a:off x="3636345" y="5350134"/>
                <a:ext cx="2107189" cy="1285716"/>
              </a:xfrm>
              <a:prstGeom prst="roundRect">
                <a:avLst>
                  <a:gd name="adj" fmla="val 50000"/>
                </a:avLst>
              </a:prstGeom>
              <a:solidFill>
                <a:srgbClr val="54BCC7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834293" y="5573418"/>
                <a:ext cx="1663538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보기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60" name="01 성의 발달"/>
            <p:cNvSpPr txBox="1"/>
            <p:nvPr/>
          </p:nvSpPr>
          <p:spPr>
            <a:xfrm>
              <a:off x="6005869" y="4272015"/>
              <a:ext cx="3631890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기침 예절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6" name="01 성의 발달"/>
            <p:cNvSpPr txBox="1"/>
            <p:nvPr/>
          </p:nvSpPr>
          <p:spPr>
            <a:xfrm>
              <a:off x="9966315" y="4272015"/>
              <a:ext cx="2073084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환기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01 성의 발달"/>
            <p:cNvSpPr txBox="1"/>
            <p:nvPr/>
          </p:nvSpPr>
          <p:spPr>
            <a:xfrm>
              <a:off x="12371144" y="4298869"/>
              <a:ext cx="2073084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손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7072975" y="5750451"/>
            <a:ext cx="3208417" cy="1235042"/>
            <a:chOff x="5145391" y="11605502"/>
            <a:chExt cx="3208417" cy="1235042"/>
          </a:xfrm>
        </p:grpSpPr>
        <p:sp>
          <p:nvSpPr>
            <p:cNvPr id="63" name="모서리가 둥근 직사각형 62"/>
            <p:cNvSpPr/>
            <p:nvPr/>
          </p:nvSpPr>
          <p:spPr>
            <a:xfrm>
              <a:off x="5145391" y="11605502"/>
              <a:ext cx="3208417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37935" y="11776029"/>
              <a:ext cx="75341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손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20421675" y="5964507"/>
            <a:ext cx="1696298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씻기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endParaRPr lang="ko-KR" altLang="en-US" sz="5400" dirty="0"/>
          </a:p>
        </p:txBody>
      </p:sp>
      <p:grpSp>
        <p:nvGrpSpPr>
          <p:cNvPr id="65" name="그룹 64"/>
          <p:cNvGrpSpPr/>
          <p:nvPr/>
        </p:nvGrpSpPr>
        <p:grpSpPr>
          <a:xfrm>
            <a:off x="8760797" y="7419432"/>
            <a:ext cx="4754035" cy="1235042"/>
            <a:chOff x="5145391" y="11605502"/>
            <a:chExt cx="4754035" cy="1235042"/>
          </a:xfrm>
        </p:grpSpPr>
        <p:sp>
          <p:nvSpPr>
            <p:cNvPr id="66" name="모서리가 둥근 직사각형 65"/>
            <p:cNvSpPr/>
            <p:nvPr/>
          </p:nvSpPr>
          <p:spPr>
            <a:xfrm>
              <a:off x="5145391" y="11605502"/>
              <a:ext cx="4754035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031180" y="11776029"/>
              <a:ext cx="28998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기침 예절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68" name="직사각형 67"/>
          <p:cNvSpPr/>
          <p:nvPr/>
        </p:nvSpPr>
        <p:spPr>
          <a:xfrm>
            <a:off x="13878216" y="7600218"/>
            <a:ext cx="2347117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지키기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endParaRPr lang="ko-KR" altLang="en-US" sz="5400" dirty="0"/>
          </a:p>
        </p:txBody>
      </p:sp>
      <p:grpSp>
        <p:nvGrpSpPr>
          <p:cNvPr id="69" name="그룹 68"/>
          <p:cNvGrpSpPr/>
          <p:nvPr/>
        </p:nvGrpSpPr>
        <p:grpSpPr>
          <a:xfrm>
            <a:off x="12288612" y="9238174"/>
            <a:ext cx="4754035" cy="1235042"/>
            <a:chOff x="5145391" y="11605502"/>
            <a:chExt cx="4754035" cy="1235042"/>
          </a:xfrm>
        </p:grpSpPr>
        <p:sp>
          <p:nvSpPr>
            <p:cNvPr id="70" name="모서리가 둥근 직사각형 69"/>
            <p:cNvSpPr/>
            <p:nvPr/>
          </p:nvSpPr>
          <p:spPr>
            <a:xfrm>
              <a:off x="5145391" y="11605502"/>
              <a:ext cx="4754035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778981" y="11776029"/>
              <a:ext cx="140423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72" name="직사각형 71"/>
          <p:cNvSpPr/>
          <p:nvPr/>
        </p:nvSpPr>
        <p:spPr>
          <a:xfrm>
            <a:off x="1942036" y="10836610"/>
            <a:ext cx="5989140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하기 등이 있습니다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342873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/>
          <p:cNvGrpSpPr/>
          <p:nvPr/>
        </p:nvGrpSpPr>
        <p:grpSpPr>
          <a:xfrm>
            <a:off x="4485151" y="5151160"/>
            <a:ext cx="9871775" cy="2636581"/>
            <a:chOff x="1464519" y="5224695"/>
            <a:chExt cx="7235949" cy="1426370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1464519" y="5224695"/>
              <a:ext cx="7235949" cy="1426370"/>
            </a:xfrm>
            <a:prstGeom prst="roundRect">
              <a:avLst>
                <a:gd name="adj" fmla="val 15154"/>
              </a:avLst>
            </a:prstGeom>
            <a:solidFill>
              <a:srgbClr val="EBF4E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43634" y="5686668"/>
              <a:ext cx="6696576" cy="5050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증진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 생활 습관</a:t>
              </a: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3172971" y="8464910"/>
            <a:ext cx="11198002" cy="3896917"/>
            <a:chOff x="668976" y="7609734"/>
            <a:chExt cx="8298657" cy="3896917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668976" y="7609734"/>
              <a:ext cx="8298657" cy="3896917"/>
            </a:xfrm>
            <a:prstGeom prst="roundRect">
              <a:avLst>
                <a:gd name="adj" fmla="val 15154"/>
              </a:avLst>
            </a:prstGeom>
            <a:solidFill>
              <a:srgbClr val="EBF4E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18714" y="8426600"/>
              <a:ext cx="7675379" cy="2263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생활 습관은 나의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몸과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마음 그리고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사회적 건강을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증진시킨다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cxnSp>
        <p:nvCxnSpPr>
          <p:cNvPr id="51" name="꺾인 연결선 50"/>
          <p:cNvCxnSpPr/>
          <p:nvPr/>
        </p:nvCxnSpPr>
        <p:spPr>
          <a:xfrm rot="10800000">
            <a:off x="10701161" y="4334703"/>
            <a:ext cx="6301799" cy="1261437"/>
          </a:xfrm>
          <a:prstGeom prst="bentConnector3">
            <a:avLst>
              <a:gd name="adj1" fmla="val 85"/>
            </a:avLst>
          </a:prstGeom>
          <a:noFill/>
          <a:ln w="76200" cap="flat">
            <a:solidFill>
              <a:srgbClr val="8CC55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꺾인 연결선 53"/>
          <p:cNvCxnSpPr>
            <a:endCxn id="36" idx="1"/>
          </p:cNvCxnSpPr>
          <p:nvPr/>
        </p:nvCxnSpPr>
        <p:spPr>
          <a:xfrm rot="10800000" flipV="1">
            <a:off x="4485152" y="4455632"/>
            <a:ext cx="2359976" cy="2013816"/>
          </a:xfrm>
          <a:prstGeom prst="bentConnector3">
            <a:avLst>
              <a:gd name="adj1" fmla="val 136809"/>
            </a:avLst>
          </a:prstGeom>
          <a:noFill/>
          <a:ln w="76200" cap="flat">
            <a:solidFill>
              <a:srgbClr val="8CC55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꺾인 연결선 59"/>
          <p:cNvCxnSpPr/>
          <p:nvPr/>
        </p:nvCxnSpPr>
        <p:spPr>
          <a:xfrm>
            <a:off x="14387820" y="6471891"/>
            <a:ext cx="126766" cy="4416484"/>
          </a:xfrm>
          <a:prstGeom prst="bentConnector3">
            <a:avLst>
              <a:gd name="adj1" fmla="val 352465"/>
            </a:avLst>
          </a:prstGeom>
          <a:noFill/>
          <a:ln w="76200" cap="flat">
            <a:solidFill>
              <a:srgbClr val="8CC55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0" name="그룹 49"/>
          <p:cNvGrpSpPr/>
          <p:nvPr/>
        </p:nvGrpSpPr>
        <p:grpSpPr>
          <a:xfrm>
            <a:off x="6767632" y="3796662"/>
            <a:ext cx="3814281" cy="1042395"/>
            <a:chOff x="5522259" y="5773271"/>
            <a:chExt cx="3191435" cy="827575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5522259" y="5773271"/>
              <a:ext cx="3191435" cy="827575"/>
            </a:xfrm>
            <a:prstGeom prst="roundRect">
              <a:avLst>
                <a:gd name="adj" fmla="val 50000"/>
              </a:avLst>
            </a:prstGeom>
            <a:solidFill>
              <a:srgbClr val="8CC5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40683" y="5852919"/>
              <a:ext cx="2426310" cy="675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증진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5485056" y="4962741"/>
            <a:ext cx="6035040" cy="4608576"/>
            <a:chOff x="9637776" y="6454818"/>
            <a:chExt cx="6035040" cy="4608576"/>
          </a:xfrm>
        </p:grpSpPr>
        <p:sp>
          <p:nvSpPr>
            <p:cNvPr id="2" name="타원 1"/>
            <p:cNvSpPr/>
            <p:nvPr/>
          </p:nvSpPr>
          <p:spPr>
            <a:xfrm>
              <a:off x="9637776" y="6454818"/>
              <a:ext cx="6035040" cy="4608576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1" t="31826" r="42811" b="50309"/>
            <a:stretch/>
          </p:blipFill>
          <p:spPr>
            <a:xfrm>
              <a:off x="11155679" y="7278624"/>
              <a:ext cx="3240575" cy="2934378"/>
            </a:xfrm>
            <a:prstGeom prst="rect">
              <a:avLst/>
            </a:prstGeom>
          </p:spPr>
        </p:pic>
        <p:sp>
          <p:nvSpPr>
            <p:cNvPr id="3" name="타원 2"/>
            <p:cNvSpPr/>
            <p:nvPr/>
          </p:nvSpPr>
          <p:spPr>
            <a:xfrm>
              <a:off x="13789152" y="6912864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13719598" y="9712341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49" name="직사각형 48"/>
          <p:cNvSpPr/>
          <p:nvPr/>
        </p:nvSpPr>
        <p:spPr>
          <a:xfrm>
            <a:off x="6487956" y="466725"/>
            <a:ext cx="1567633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>
              <a:lnSpc>
                <a:spcPct val="120000"/>
              </a:lnSpc>
              <a:buAutoNum type="arabicPeriod"/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예방과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관리 단원에서 배운 내용을 정리하며 다음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빈칸을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채워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5" name="그룹 54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59" name="그룹 58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65" name="오각형 64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6" name="갈매기형 수장 65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61" name="그룹 60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63" name="오각형 62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4" name="갈매기형 수장 63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62" name="직사각형 61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926698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꺾인 연결선 8"/>
          <p:cNvCxnSpPr/>
          <p:nvPr/>
        </p:nvCxnSpPr>
        <p:spPr>
          <a:xfrm rot="10800000">
            <a:off x="14707256" y="3345664"/>
            <a:ext cx="2833270" cy="1537232"/>
          </a:xfrm>
          <a:prstGeom prst="bentConnector3">
            <a:avLst>
              <a:gd name="adj1" fmla="val -1638"/>
            </a:avLst>
          </a:prstGeom>
          <a:noFill/>
          <a:ln w="76200" cap="flat">
            <a:solidFill>
              <a:srgbClr val="F398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꺾인 연결선 11"/>
          <p:cNvCxnSpPr/>
          <p:nvPr/>
        </p:nvCxnSpPr>
        <p:spPr>
          <a:xfrm rot="10800000" flipV="1">
            <a:off x="7613412" y="3345663"/>
            <a:ext cx="650132" cy="982523"/>
          </a:xfrm>
          <a:prstGeom prst="bentConnector2">
            <a:avLst/>
          </a:prstGeom>
          <a:noFill/>
          <a:ln w="76200" cap="flat">
            <a:solidFill>
              <a:srgbClr val="F398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꺾인 연결선 13"/>
          <p:cNvCxnSpPr>
            <a:stCxn id="57" idx="3"/>
          </p:cNvCxnSpPr>
          <p:nvPr/>
        </p:nvCxnSpPr>
        <p:spPr>
          <a:xfrm>
            <a:off x="12313447" y="5668483"/>
            <a:ext cx="1731737" cy="2633654"/>
          </a:xfrm>
          <a:prstGeom prst="bentConnector2">
            <a:avLst/>
          </a:prstGeom>
          <a:noFill/>
          <a:ln w="76200" cap="flat">
            <a:solidFill>
              <a:srgbClr val="F398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1" name="그룹 50"/>
          <p:cNvGrpSpPr/>
          <p:nvPr/>
        </p:nvGrpSpPr>
        <p:grpSpPr>
          <a:xfrm>
            <a:off x="8080375" y="2723725"/>
            <a:ext cx="6843230" cy="1042395"/>
            <a:chOff x="5522259" y="5773271"/>
            <a:chExt cx="2507832" cy="827575"/>
          </a:xfrm>
        </p:grpSpPr>
        <p:sp>
          <p:nvSpPr>
            <p:cNvPr id="54" name="모서리가 둥근 직사각형 53"/>
            <p:cNvSpPr/>
            <p:nvPr/>
          </p:nvSpPr>
          <p:spPr>
            <a:xfrm>
              <a:off x="5522259" y="5773271"/>
              <a:ext cx="2507832" cy="827575"/>
            </a:xfrm>
            <a:prstGeom prst="roundRect">
              <a:avLst>
                <a:gd name="adj" fmla="val 50000"/>
              </a:avLst>
            </a:prstGeom>
            <a:solidFill>
              <a:srgbClr val="F398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19447" y="5852919"/>
              <a:ext cx="1539709" cy="675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올바른 식습관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2441672" y="4350192"/>
            <a:ext cx="9871775" cy="2636581"/>
            <a:chOff x="1464519" y="5224695"/>
            <a:chExt cx="7235949" cy="1426370"/>
          </a:xfrm>
        </p:grpSpPr>
        <p:sp>
          <p:nvSpPr>
            <p:cNvPr id="57" name="모서리가 둥근 직사각형 56"/>
            <p:cNvSpPr/>
            <p:nvPr/>
          </p:nvSpPr>
          <p:spPr>
            <a:xfrm>
              <a:off x="1464519" y="5224695"/>
              <a:ext cx="7235949" cy="1426370"/>
            </a:xfrm>
            <a:prstGeom prst="roundRect">
              <a:avLst>
                <a:gd name="adj" fmla="val 15154"/>
              </a:avLst>
            </a:prstGeom>
            <a:solidFill>
              <a:srgbClr val="FDEC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743634" y="5686668"/>
              <a:ext cx="6696576" cy="5050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 성장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 식습관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4843019" y="8393719"/>
            <a:ext cx="11198002" cy="3896917"/>
            <a:chOff x="668976" y="7609734"/>
            <a:chExt cx="8298657" cy="3896917"/>
          </a:xfrm>
        </p:grpSpPr>
        <p:sp>
          <p:nvSpPr>
            <p:cNvPr id="63" name="모서리가 둥근 직사각형 62"/>
            <p:cNvSpPr/>
            <p:nvPr/>
          </p:nvSpPr>
          <p:spPr>
            <a:xfrm>
              <a:off x="668976" y="7609734"/>
              <a:ext cx="8298657" cy="3896917"/>
            </a:xfrm>
            <a:prstGeom prst="roundRect">
              <a:avLst>
                <a:gd name="adj" fmla="val 15154"/>
              </a:avLst>
            </a:prstGeom>
            <a:solidFill>
              <a:srgbClr val="FDEC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18714" y="8426600"/>
              <a:ext cx="7455114" cy="2263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건강한 식습관은 건강한 성장을 위한 첫걸음이다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5588329" y="4059090"/>
            <a:ext cx="6035040" cy="4608576"/>
            <a:chOff x="9637776" y="6454818"/>
            <a:chExt cx="6035040" cy="4608576"/>
          </a:xfrm>
        </p:grpSpPr>
        <p:sp>
          <p:nvSpPr>
            <p:cNvPr id="2" name="타원 1"/>
            <p:cNvSpPr/>
            <p:nvPr/>
          </p:nvSpPr>
          <p:spPr>
            <a:xfrm>
              <a:off x="9637776" y="6454818"/>
              <a:ext cx="6035040" cy="4608576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1" t="31826" r="42811" b="50309"/>
            <a:stretch/>
          </p:blipFill>
          <p:spPr>
            <a:xfrm>
              <a:off x="11155679" y="7278624"/>
              <a:ext cx="3240575" cy="2934378"/>
            </a:xfrm>
            <a:prstGeom prst="rect">
              <a:avLst/>
            </a:prstGeom>
          </p:spPr>
        </p:pic>
        <p:sp>
          <p:nvSpPr>
            <p:cNvPr id="3" name="타원 2"/>
            <p:cNvSpPr/>
            <p:nvPr/>
          </p:nvSpPr>
          <p:spPr>
            <a:xfrm>
              <a:off x="13789152" y="6912864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13719598" y="9712341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6436157" y="868830"/>
            <a:ext cx="3230183" cy="1097280"/>
            <a:chOff x="1049209" y="3108960"/>
            <a:chExt cx="3230183" cy="1097280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4" name="그룹 23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1" name="오각형 30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7" name="오각형 26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8" name="갈매기형 수장 27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6" name="직사각형 25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513657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꺾인 연결선 61"/>
          <p:cNvCxnSpPr/>
          <p:nvPr/>
        </p:nvCxnSpPr>
        <p:spPr>
          <a:xfrm flipV="1">
            <a:off x="5611707" y="4703127"/>
            <a:ext cx="4808498" cy="1330583"/>
          </a:xfrm>
          <a:prstGeom prst="bentConnector4">
            <a:avLst>
              <a:gd name="adj1" fmla="val 378"/>
              <a:gd name="adj2" fmla="val 234243"/>
            </a:avLst>
          </a:prstGeom>
          <a:noFill/>
          <a:ln w="76200" cap="flat">
            <a:solidFill>
              <a:srgbClr val="858EC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꺾인 연결선 65"/>
          <p:cNvCxnSpPr>
            <a:stCxn id="52" idx="3"/>
          </p:cNvCxnSpPr>
          <p:nvPr/>
        </p:nvCxnSpPr>
        <p:spPr>
          <a:xfrm>
            <a:off x="16422621" y="4417966"/>
            <a:ext cx="4389123" cy="677902"/>
          </a:xfrm>
          <a:prstGeom prst="bentConnector3">
            <a:avLst>
              <a:gd name="adj1" fmla="val 100417"/>
            </a:avLst>
          </a:prstGeom>
          <a:noFill/>
          <a:ln w="76200" cap="flat">
            <a:solidFill>
              <a:srgbClr val="858EC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꺾인 연결선 69"/>
          <p:cNvCxnSpPr/>
          <p:nvPr/>
        </p:nvCxnSpPr>
        <p:spPr>
          <a:xfrm>
            <a:off x="20870484" y="7654643"/>
            <a:ext cx="69640" cy="2848162"/>
          </a:xfrm>
          <a:prstGeom prst="bentConnector3">
            <a:avLst>
              <a:gd name="adj1" fmla="val 811229"/>
            </a:avLst>
          </a:prstGeom>
          <a:noFill/>
          <a:ln w="76200" cap="flat">
            <a:solidFill>
              <a:srgbClr val="858EC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0" name="그룹 49"/>
          <p:cNvGrpSpPr/>
          <p:nvPr/>
        </p:nvGrpSpPr>
        <p:grpSpPr>
          <a:xfrm>
            <a:off x="9579391" y="3896768"/>
            <a:ext cx="6843230" cy="1042395"/>
            <a:chOff x="5522259" y="5773271"/>
            <a:chExt cx="2507832" cy="827575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5522259" y="5773271"/>
              <a:ext cx="2507832" cy="827575"/>
            </a:xfrm>
            <a:prstGeom prst="roundRect">
              <a:avLst>
                <a:gd name="adj" fmla="val 50000"/>
              </a:avLst>
            </a:prstGeom>
            <a:solidFill>
              <a:srgbClr val="858EC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864652" y="5852919"/>
              <a:ext cx="1849295" cy="675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척추와 바른 자세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13712997" y="5194188"/>
            <a:ext cx="9871775" cy="2636581"/>
            <a:chOff x="1464519" y="5224695"/>
            <a:chExt cx="7235949" cy="1426370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1464519" y="5224695"/>
              <a:ext cx="7235949" cy="1426370"/>
            </a:xfrm>
            <a:prstGeom prst="roundRect">
              <a:avLst>
                <a:gd name="adj" fmla="val 15154"/>
              </a:avLst>
            </a:prstGeom>
            <a:solidFill>
              <a:srgbClr val="E8E9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743634" y="5686668"/>
              <a:ext cx="6696576" cy="505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척추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바른 자세</a:t>
              </a: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9443778" y="8684705"/>
            <a:ext cx="11198002" cy="3896917"/>
            <a:chOff x="668976" y="7609734"/>
            <a:chExt cx="8298657" cy="3896917"/>
          </a:xfrm>
        </p:grpSpPr>
        <p:sp>
          <p:nvSpPr>
            <p:cNvPr id="59" name="모서리가 둥근 직사각형 58"/>
            <p:cNvSpPr/>
            <p:nvPr/>
          </p:nvSpPr>
          <p:spPr>
            <a:xfrm>
              <a:off x="668976" y="7609734"/>
              <a:ext cx="8298657" cy="3896917"/>
            </a:xfrm>
            <a:prstGeom prst="roundRect">
              <a:avLst>
                <a:gd name="adj" fmla="val 15154"/>
              </a:avLst>
            </a:prstGeom>
            <a:solidFill>
              <a:srgbClr val="E8E9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18714" y="7886453"/>
              <a:ext cx="7455114" cy="334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척추는 내 몸의 중심이다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3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중심이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흔들리지 않도록 바른 자세로 생활하자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709600" y="5821201"/>
            <a:ext cx="6035040" cy="4608576"/>
            <a:chOff x="9637776" y="6454818"/>
            <a:chExt cx="6035040" cy="4608576"/>
          </a:xfrm>
        </p:grpSpPr>
        <p:sp>
          <p:nvSpPr>
            <p:cNvPr id="2" name="타원 1"/>
            <p:cNvSpPr/>
            <p:nvPr/>
          </p:nvSpPr>
          <p:spPr>
            <a:xfrm>
              <a:off x="9637776" y="6454818"/>
              <a:ext cx="6035040" cy="4608576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1" t="31826" r="42811" b="50309"/>
            <a:stretch/>
          </p:blipFill>
          <p:spPr>
            <a:xfrm>
              <a:off x="11155679" y="7278624"/>
              <a:ext cx="3240575" cy="2934378"/>
            </a:xfrm>
            <a:prstGeom prst="rect">
              <a:avLst/>
            </a:prstGeom>
          </p:spPr>
        </p:pic>
        <p:sp>
          <p:nvSpPr>
            <p:cNvPr id="3" name="타원 2"/>
            <p:cNvSpPr/>
            <p:nvPr/>
          </p:nvSpPr>
          <p:spPr>
            <a:xfrm>
              <a:off x="13789152" y="6912864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13719598" y="9712341"/>
              <a:ext cx="676656" cy="731520"/>
            </a:xfrm>
            <a:prstGeom prst="ellipse">
              <a:avLst/>
            </a:prstGeom>
            <a:solidFill>
              <a:srgbClr val="FEED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436157" y="868830"/>
            <a:ext cx="3230183" cy="1097280"/>
            <a:chOff x="1049209" y="3108960"/>
            <a:chExt cx="3230183" cy="1097280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34" name="그룹 33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9" name="오각형 38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갈매기형 수장 39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35" name="그룹 34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37" name="오각형 36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8" name="갈매기형 수장 37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6" name="직사각형 35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8697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3765</Words>
  <Application>Microsoft Office PowerPoint</Application>
  <PresentationFormat>사용자 지정</PresentationFormat>
  <Paragraphs>857</Paragraphs>
  <Slides>106</Slides>
  <Notes>52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106</vt:i4>
      </vt:variant>
    </vt:vector>
  </HeadingPairs>
  <TitlesOfParts>
    <vt:vector size="123" baseType="lpstr">
      <vt:lpstr>Arial</vt:lpstr>
      <vt:lpstr>Helvetica Neue</vt:lpstr>
      <vt:lpstr>학교안심 둥근미소 TTF B</vt:lpstr>
      <vt:lpstr>Sandoll 격동굴림2 TTF 07 Bk</vt:lpstr>
      <vt:lpstr>AvenirNext-DemiBold</vt:lpstr>
      <vt:lpstr>Canela Deck Regular</vt:lpstr>
      <vt:lpstr>Sandoll 고딕NeoRound 07 Bd</vt:lpstr>
      <vt:lpstr>나눔고딕 ExtraBold</vt:lpstr>
      <vt:lpstr>Canela Bold</vt:lpstr>
      <vt:lpstr>HakgyoansimDunggeunmisoOTF-B</vt:lpstr>
      <vt:lpstr>나눔고딕</vt:lpstr>
      <vt:lpstr>Avenir Next Regular</vt:lpstr>
      <vt:lpstr>맑은 고딕</vt:lpstr>
      <vt:lpstr>Canela Regular</vt:lpstr>
      <vt:lpstr>Avenir Next Medium</vt:lpstr>
      <vt:lpstr>Canela Text Regular</vt:lpstr>
      <vt:lpstr>23_ClassicWhite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506</cp:revision>
  <dcterms:modified xsi:type="dcterms:W3CDTF">2026-02-25T06:34:49Z</dcterms:modified>
</cp:coreProperties>
</file>