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8"/>
  </p:notesMasterIdLst>
  <p:sldIdLst>
    <p:sldId id="491" r:id="rId2"/>
    <p:sldId id="492" r:id="rId3"/>
    <p:sldId id="540" r:id="rId4"/>
    <p:sldId id="355" r:id="rId5"/>
    <p:sldId id="548" r:id="rId6"/>
    <p:sldId id="549" r:id="rId7"/>
    <p:sldId id="260" r:id="rId8"/>
    <p:sldId id="532" r:id="rId9"/>
    <p:sldId id="557" r:id="rId10"/>
    <p:sldId id="543" r:id="rId11"/>
    <p:sldId id="552" r:id="rId12"/>
    <p:sldId id="553" r:id="rId13"/>
    <p:sldId id="544" r:id="rId14"/>
    <p:sldId id="555" r:id="rId15"/>
    <p:sldId id="556" r:id="rId16"/>
    <p:sldId id="265" r:id="rId17"/>
    <p:sldId id="558" r:id="rId18"/>
    <p:sldId id="559" r:id="rId19"/>
    <p:sldId id="560" r:id="rId20"/>
    <p:sldId id="561" r:id="rId21"/>
    <p:sldId id="562" r:id="rId22"/>
    <p:sldId id="563" r:id="rId23"/>
    <p:sldId id="564" r:id="rId24"/>
    <p:sldId id="565" r:id="rId25"/>
    <p:sldId id="566" r:id="rId26"/>
    <p:sldId id="567" r:id="rId27"/>
    <p:sldId id="568" r:id="rId28"/>
    <p:sldId id="569" r:id="rId29"/>
    <p:sldId id="570" r:id="rId30"/>
    <p:sldId id="571" r:id="rId31"/>
    <p:sldId id="572" r:id="rId32"/>
    <p:sldId id="573" r:id="rId33"/>
    <p:sldId id="574" r:id="rId34"/>
    <p:sldId id="575" r:id="rId35"/>
    <p:sldId id="576" r:id="rId36"/>
    <p:sldId id="577" r:id="rId37"/>
    <p:sldId id="578" r:id="rId38"/>
    <p:sldId id="579" r:id="rId39"/>
    <p:sldId id="580" r:id="rId40"/>
    <p:sldId id="581" r:id="rId41"/>
    <p:sldId id="582" r:id="rId42"/>
    <p:sldId id="583" r:id="rId43"/>
    <p:sldId id="584" r:id="rId44"/>
    <p:sldId id="585" r:id="rId45"/>
    <p:sldId id="586" r:id="rId46"/>
    <p:sldId id="587" r:id="rId47"/>
    <p:sldId id="588" r:id="rId48"/>
    <p:sldId id="589" r:id="rId49"/>
    <p:sldId id="590" r:id="rId50"/>
    <p:sldId id="591" r:id="rId51"/>
    <p:sldId id="592" r:id="rId52"/>
    <p:sldId id="593" r:id="rId53"/>
    <p:sldId id="594" r:id="rId54"/>
    <p:sldId id="595" r:id="rId55"/>
    <p:sldId id="596" r:id="rId56"/>
    <p:sldId id="597" r:id="rId57"/>
    <p:sldId id="598" r:id="rId58"/>
    <p:sldId id="599" r:id="rId59"/>
    <p:sldId id="600" r:id="rId60"/>
    <p:sldId id="601" r:id="rId61"/>
    <p:sldId id="602" r:id="rId62"/>
    <p:sldId id="603" r:id="rId63"/>
    <p:sldId id="604" r:id="rId64"/>
    <p:sldId id="605" r:id="rId65"/>
    <p:sldId id="606" r:id="rId66"/>
    <p:sldId id="607" r:id="rId67"/>
    <p:sldId id="608" r:id="rId68"/>
    <p:sldId id="609" r:id="rId69"/>
    <p:sldId id="610" r:id="rId70"/>
    <p:sldId id="611" r:id="rId71"/>
    <p:sldId id="612" r:id="rId72"/>
    <p:sldId id="613" r:id="rId73"/>
    <p:sldId id="614" r:id="rId74"/>
    <p:sldId id="615" r:id="rId75"/>
    <p:sldId id="616" r:id="rId76"/>
    <p:sldId id="617" r:id="rId77"/>
    <p:sldId id="618" r:id="rId78"/>
    <p:sldId id="619" r:id="rId79"/>
    <p:sldId id="620" r:id="rId80"/>
    <p:sldId id="621" r:id="rId81"/>
    <p:sldId id="622" r:id="rId82"/>
    <p:sldId id="623" r:id="rId83"/>
    <p:sldId id="624" r:id="rId84"/>
    <p:sldId id="625" r:id="rId85"/>
    <p:sldId id="626" r:id="rId86"/>
    <p:sldId id="627" r:id="rId87"/>
  </p:sldIdLst>
  <p:sldSz cx="24384000" cy="13716000"/>
  <p:notesSz cx="6858000" cy="9144000"/>
  <p:embeddedFontLst>
    <p:embeddedFont>
      <p:font typeface="나눔고딕" panose="020D0604000000000000" pitchFamily="50" charset="-127"/>
      <p:regular r:id="rId89"/>
      <p:bold r:id="rId90"/>
    </p:embeddedFont>
    <p:embeddedFont>
      <p:font typeface="학교안심 둥근미소 TTF B" panose="02000703000000000000" pitchFamily="2" charset="-127"/>
      <p:bold r:id="rId91"/>
    </p:embeddedFont>
    <p:embeddedFont>
      <p:font typeface="Sandoll 고딕NeoRound 07 Bd" panose="020B0600000101010101" pitchFamily="34" charset="-127"/>
      <p:regular r:id="rId92"/>
    </p:embeddedFont>
    <p:embeddedFont>
      <p:font typeface="HakgyoansimDunggeunmisoOTF-B" panose="02000703000000000000" pitchFamily="50" charset="-127"/>
      <p:bold r:id="rId93"/>
    </p:embeddedFont>
    <p:embeddedFont>
      <p:font typeface="Sandoll 격동굴림2 TTF 07 Bk" panose="00000900000000000000" pitchFamily="2" charset="-127"/>
      <p:bold r:id="rId94"/>
    </p:embeddedFont>
    <p:embeddedFont>
      <p:font typeface="나눔고딕 ExtraBold" panose="020D0904000000000000" pitchFamily="50" charset="-127"/>
      <p:bold r:id="rId95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457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914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1371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18288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22860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2743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3200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3657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EAB"/>
    <a:srgbClr val="FCE4EB"/>
    <a:srgbClr val="F0669C"/>
    <a:srgbClr val="A26CAF"/>
    <a:srgbClr val="DECFE6"/>
    <a:srgbClr val="00B050"/>
    <a:srgbClr val="EBF4D9"/>
    <a:srgbClr val="D6EA97"/>
    <a:srgbClr val="A8745E"/>
    <a:srgbClr val="54BC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FBD17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4" autoAdjust="0"/>
    <p:restoredTop sz="94725" autoAdjust="0"/>
  </p:normalViewPr>
  <p:slideViewPr>
    <p:cSldViewPr snapToGrid="0">
      <p:cViewPr varScale="1">
        <p:scale>
          <a:sx n="53" d="100"/>
          <a:sy n="53" d="100"/>
        </p:scale>
        <p:origin x="720" y="15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2976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1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2.fntdata"/><Relationship Id="rId95" Type="http://schemas.openxmlformats.org/officeDocument/2006/relationships/font" Target="fonts/font7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font" Target="fonts/font3.fntdata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6.fntdata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5.fntdata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3205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5044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07377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4567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49080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55459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003945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384333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26322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639040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02617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153507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38209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29050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02209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594433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58004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703214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779588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30426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74661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63420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77127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050784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58931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909226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077154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54912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369053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53544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699649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162069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04683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435634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495403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897448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703154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95550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596746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49087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1750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916425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025830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97455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4218499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571093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6559562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3986158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842931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2864345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4939919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8940297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823776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039714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59552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851213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1800447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4806868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70480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05647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92191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31932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해 질 무렵의 해변과 바다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z="12800" spc="-128">
                <a:solidFill>
                  <a:srgbClr val="FFFFFF"/>
                </a:solidFill>
              </a:defRPr>
            </a:lvl1pPr>
          </a:lstStyle>
          <a:p>
            <a:r>
              <a:t>프레젠테이션 제목</a:t>
            </a:r>
          </a:p>
        </p:txBody>
      </p:sp>
      <p:sp>
        <p:nvSpPr>
          <p:cNvPr id="2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  <a:latin typeface="AvenirNext-DemiBold"/>
                <a:ea typeface="AvenirNext-DemiBold"/>
                <a:cs typeface="AvenirNext-DemiBold"/>
                <a:sym typeface="AvenirNext-D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  <a:latin typeface="AvenirNext-DemiBold"/>
                <a:ea typeface="AvenirNext-DemiBold"/>
                <a:cs typeface="AvenirNext-DemiBold"/>
                <a:sym typeface="AvenirNext-D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  <a:latin typeface="AvenirNext-DemiBold"/>
                <a:ea typeface="AvenirNext-DemiBold"/>
                <a:cs typeface="AvenirNext-DemiBold"/>
                <a:sym typeface="AvenirNext-D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  <a:latin typeface="AvenirNext-DemiBold"/>
                <a:ea typeface="AvenirNext-DemiBold"/>
                <a:cs typeface="AvenirNext-DemiBold"/>
                <a:sym typeface="AvenirNext-DemiBold"/>
              </a:defRPr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08990">
              <a:lnSpc>
                <a:spcPct val="100000"/>
              </a:lnSpc>
              <a:spcBef>
                <a:spcPts val="0"/>
              </a:spcBef>
              <a:buSzTx/>
              <a:buNone/>
              <a:defRPr sz="2940" spc="-29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저자 및 날짜</a:t>
            </a:r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b="1" spc="-42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사실 정보</a:t>
            </a:r>
          </a:p>
        </p:txBody>
      </p:sp>
      <p:sp>
        <p:nvSpPr>
          <p:cNvPr id="107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해 질 무렵의 하늘을 배경으로 둔 바다 2"/>
          <p:cNvSpPr>
            <a:spLocks noGrp="1"/>
          </p:cNvSpPr>
          <p:nvPr>
            <p:ph type="pic" sz="quarter" idx="21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해 질 무렵의 하늘을 배경으로 둔 바다 1"/>
          <p:cNvSpPr>
            <a:spLocks noGrp="1"/>
          </p:cNvSpPr>
          <p:nvPr>
            <p:ph type="pic" sz="quarter" idx="22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해 질 무렵의 해변과 바다"/>
          <p:cNvSpPr>
            <a:spLocks noGrp="1"/>
          </p:cNvSpPr>
          <p:nvPr>
            <p:ph type="pic" idx="23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해 질 무렵의 해변과 바다"/>
          <p:cNvSpPr>
            <a:spLocks noGrp="1"/>
          </p:cNvSpPr>
          <p:nvPr>
            <p:ph type="pic" idx="21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3" name="해 질 무렵의 하늘을 배경으로 둔 바다"/>
          <p:cNvSpPr>
            <a:spLocks noGrp="1"/>
          </p:cNvSpPr>
          <p:nvPr>
            <p:ph type="pic" idx="21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b="1" spc="-42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슬라이드 부제</a:t>
            </a:r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4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1" name="해 질 무렵의 하늘을 배경으로 둔 바다"/>
          <p:cNvSpPr>
            <a:spLocks noGrp="1"/>
          </p:cNvSpPr>
          <p:nvPr>
            <p:ph type="pic" idx="21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" name="슬라이드 부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b="1" spc="-42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슬라이드 부제</a:t>
            </a:r>
          </a:p>
        </p:txBody>
      </p:sp>
      <p:sp>
        <p:nvSpPr>
          <p:cNvPr id="63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3880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</p:spPr>
        <p:txBody>
          <a:bodyPr anchor="ctr"/>
          <a:lstStyle>
            <a:lvl1pPr>
              <a:defRPr sz="12800" spc="0"/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b="1" spc="-42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4572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9144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13716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18288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b="1" spc="-42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의제 부제</a:t>
            </a:r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87530" y="12684760"/>
            <a:ext cx="408941" cy="4445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2000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 spd="med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457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914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1371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18288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22860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2743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3200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3657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9ACDlfMAIqSAlRKJAxjNladNI-c69pFA/view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QvDVebXXrmP0HFRhR2Brxp6bmzonH-0o/view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/>
          <p:cNvGrpSpPr/>
          <p:nvPr/>
        </p:nvGrpSpPr>
        <p:grpSpPr>
          <a:xfrm>
            <a:off x="6786340" y="6136505"/>
            <a:ext cx="10811320" cy="2550650"/>
            <a:chOff x="6921499" y="3192137"/>
            <a:chExt cx="10811320" cy="2550650"/>
          </a:xfrm>
        </p:grpSpPr>
        <p:sp>
          <p:nvSpPr>
            <p:cNvPr id="13" name="직사각형 12"/>
            <p:cNvSpPr/>
            <p:nvPr/>
          </p:nvSpPr>
          <p:spPr>
            <a:xfrm>
              <a:off x="9475470" y="3448016"/>
              <a:ext cx="8257349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감정의 주인</a:t>
              </a:r>
            </a:p>
          </p:txBody>
        </p:sp>
        <p:grpSp>
          <p:nvGrpSpPr>
            <p:cNvPr id="14" name="그룹 13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15" name="타원 14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1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2" name="그룹 11"/>
          <p:cNvGrpSpPr/>
          <p:nvPr/>
        </p:nvGrpSpPr>
        <p:grpSpPr>
          <a:xfrm>
            <a:off x="20152613" y="0"/>
            <a:ext cx="2250739" cy="2705100"/>
            <a:chOff x="19790663" y="0"/>
            <a:chExt cx="2250739" cy="2705100"/>
          </a:xfrm>
        </p:grpSpPr>
        <p:sp>
          <p:nvSpPr>
            <p:cNvPr id="19" name="직사각형 18"/>
            <p:cNvSpPr/>
            <p:nvPr/>
          </p:nvSpPr>
          <p:spPr>
            <a:xfrm>
              <a:off x="19792950" y="0"/>
              <a:ext cx="2247900" cy="2705100"/>
            </a:xfrm>
            <a:prstGeom prst="rect">
              <a:avLst/>
            </a:prstGeom>
            <a:solidFill>
              <a:srgbClr val="7030A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1" name="이등변 삼각형 20"/>
            <p:cNvSpPr/>
            <p:nvPr/>
          </p:nvSpPr>
          <p:spPr>
            <a:xfrm>
              <a:off x="19790663" y="2057100"/>
              <a:ext cx="2250739" cy="648000"/>
            </a:xfrm>
            <a:prstGeom prst="triangl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104912" y="245040"/>
              <a:ext cx="1622239" cy="1710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교과서</a:t>
              </a:r>
              <a:endParaRPr kumimoji="0" lang="en-US" altLang="ko-KR" sz="4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62</a:t>
              </a: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쪽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48270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그룹 18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0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감정을 잘 다스리는 방법을 알아보아요</a:t>
              </a: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2" name="타원 21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7030A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4" name="그룹 3"/>
          <p:cNvGrpSpPr/>
          <p:nvPr/>
        </p:nvGrpSpPr>
        <p:grpSpPr>
          <a:xfrm>
            <a:off x="1739473" y="3818031"/>
            <a:ext cx="20905055" cy="7072705"/>
            <a:chOff x="1165645" y="3818031"/>
            <a:chExt cx="20905055" cy="7072705"/>
          </a:xfrm>
        </p:grpSpPr>
        <p:grpSp>
          <p:nvGrpSpPr>
            <p:cNvPr id="3" name="그룹 2"/>
            <p:cNvGrpSpPr/>
            <p:nvPr/>
          </p:nvGrpSpPr>
          <p:grpSpPr>
            <a:xfrm>
              <a:off x="1165645" y="4169664"/>
              <a:ext cx="6108192" cy="6291072"/>
              <a:chOff x="1348525" y="2231136"/>
              <a:chExt cx="6108192" cy="6291072"/>
            </a:xfrm>
          </p:grpSpPr>
          <p:pic>
            <p:nvPicPr>
              <p:cNvPr id="18" name="그림 1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45" t="3932" r="68911" b="58411"/>
              <a:stretch/>
            </p:blipFill>
            <p:spPr>
              <a:xfrm>
                <a:off x="1348525" y="2231136"/>
                <a:ext cx="6108192" cy="5120640"/>
              </a:xfrm>
              <a:prstGeom prst="rect">
                <a:avLst/>
              </a:prstGeom>
            </p:spPr>
          </p:pic>
          <p:grpSp>
            <p:nvGrpSpPr>
              <p:cNvPr id="24" name="그룹 23"/>
              <p:cNvGrpSpPr/>
              <p:nvPr/>
            </p:nvGrpSpPr>
            <p:grpSpPr>
              <a:xfrm>
                <a:off x="2041599" y="7351776"/>
                <a:ext cx="5033986" cy="1170432"/>
                <a:chOff x="1735399" y="2852387"/>
                <a:chExt cx="4030017" cy="1170432"/>
              </a:xfrm>
            </p:grpSpPr>
            <p:sp>
              <p:nvSpPr>
                <p:cNvPr id="25" name="모서리가 둥근 직사각형 24"/>
                <p:cNvSpPr/>
                <p:nvPr/>
              </p:nvSpPr>
              <p:spPr>
                <a:xfrm>
                  <a:off x="1735399" y="2852387"/>
                  <a:ext cx="4030017" cy="1170432"/>
                </a:xfrm>
                <a:prstGeom prst="roundRect">
                  <a:avLst/>
                </a:prstGeom>
                <a:solidFill>
                  <a:srgbClr val="DC482E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2512027" y="3012359"/>
                  <a:ext cx="2476775" cy="85048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2438400" rtl="0" fontAlgn="auto" latinLnBrk="0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ko-KR" altLang="en-US" sz="5400" b="1" i="0" u="none" strike="noStrike" cap="none" spc="0" normalizeH="0" baseline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FillTx/>
                      <a:latin typeface="나눔고딕" panose="020D0604000000000000" pitchFamily="50" charset="-127"/>
                      <a:ea typeface="나눔고딕" panose="020D0604000000000000" pitchFamily="50" charset="-127"/>
                      <a:sym typeface="Canela Text Regular"/>
                    </a:rPr>
                    <a:t>화가 날 때</a:t>
                  </a:r>
                  <a:endParaRPr kumimoji="0" lang="ko-KR" altLang="en-US" sz="5400" b="1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endParaRPr>
                </a:p>
              </p:txBody>
            </p:sp>
          </p:grpSp>
        </p:grpSp>
        <p:sp>
          <p:nvSpPr>
            <p:cNvPr id="2" name="직사각형 1"/>
            <p:cNvSpPr/>
            <p:nvPr/>
          </p:nvSpPr>
          <p:spPr>
            <a:xfrm>
              <a:off x="7966911" y="3818031"/>
              <a:ext cx="14103789" cy="70727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• 심호흡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하기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• 화가 났을 때 내 몸의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변화를 살펴보기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• 화난 정도를 1~10으로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나누어 내 상태를</a:t>
              </a:r>
              <a:endPara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20000"/>
                </a:lnSpc>
              </a:pP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 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숫자로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표현하기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• 친구나 어른에게 도움을 요청하기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• 화가 난 원인을 찾고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‘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나 메시지 </a:t>
              </a:r>
              <a:r>
                <a:rPr lang="ko-KR" altLang="en-US" sz="5400" b="1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전달법’으로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endPara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20000"/>
                </a:lnSpc>
              </a:pP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 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표현하기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70845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그룹 18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0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감정을 잘 다스리는 방법을 알아보아요</a:t>
              </a: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2" name="타원 21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7030A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8" t="3932" r="35998" b="58411"/>
          <a:stretch/>
        </p:blipFill>
        <p:spPr>
          <a:xfrm>
            <a:off x="1739473" y="4169664"/>
            <a:ext cx="6108192" cy="5120640"/>
          </a:xfrm>
          <a:prstGeom prst="rect">
            <a:avLst/>
          </a:prstGeom>
        </p:spPr>
      </p:pic>
      <p:grpSp>
        <p:nvGrpSpPr>
          <p:cNvPr id="24" name="그룹 23"/>
          <p:cNvGrpSpPr/>
          <p:nvPr/>
        </p:nvGrpSpPr>
        <p:grpSpPr>
          <a:xfrm>
            <a:off x="2432547" y="9290304"/>
            <a:ext cx="5033986" cy="1170432"/>
            <a:chOff x="1735399" y="2852387"/>
            <a:chExt cx="4030017" cy="1170432"/>
          </a:xfrm>
        </p:grpSpPr>
        <p:sp>
          <p:nvSpPr>
            <p:cNvPr id="25" name="모서리가 둥근 직사각형 24"/>
            <p:cNvSpPr/>
            <p:nvPr/>
          </p:nvSpPr>
          <p:spPr>
            <a:xfrm>
              <a:off x="1735399" y="2852387"/>
              <a:ext cx="4030017" cy="1170432"/>
            </a:xfrm>
            <a:prstGeom prst="roundRect">
              <a:avLst/>
            </a:prstGeom>
            <a:solidFill>
              <a:srgbClr val="54BCC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850174" y="3012359"/>
              <a:ext cx="1800475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슬플</a:t>
              </a: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 때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8540739" y="4797207"/>
            <a:ext cx="1410378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• 슬픔을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인정하고 억지로 참지 않기</a:t>
            </a: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•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믿을 만한 사람에게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마음을 털어놓기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•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좋아하는 운동이나 활동을 하기</a:t>
            </a: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•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내 기분을 글로 적어 표현하기</a:t>
            </a: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•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평소의 일상 활동을 유지하기</a:t>
            </a:r>
          </a:p>
        </p:txBody>
      </p:sp>
    </p:spTree>
    <p:extLst>
      <p:ext uri="{BB962C8B-B14F-4D97-AF65-F5344CB8AC3E}">
        <p14:creationId xmlns:p14="http://schemas.microsoft.com/office/powerpoint/2010/main" val="29334139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그룹 18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0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감정을 잘 다스리는 방법을 알아보아요</a:t>
              </a:r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2" name="타원 21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7030A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4" t="3932" r="4012" b="58411"/>
          <a:stretch/>
        </p:blipFill>
        <p:spPr>
          <a:xfrm>
            <a:off x="1739473" y="4169664"/>
            <a:ext cx="6108192" cy="5120640"/>
          </a:xfrm>
          <a:prstGeom prst="rect">
            <a:avLst/>
          </a:prstGeom>
        </p:spPr>
      </p:pic>
      <p:grpSp>
        <p:nvGrpSpPr>
          <p:cNvPr id="24" name="그룹 23"/>
          <p:cNvGrpSpPr/>
          <p:nvPr/>
        </p:nvGrpSpPr>
        <p:grpSpPr>
          <a:xfrm>
            <a:off x="2432547" y="9290304"/>
            <a:ext cx="5033986" cy="1170432"/>
            <a:chOff x="1735399" y="2852387"/>
            <a:chExt cx="4030017" cy="1170432"/>
          </a:xfrm>
        </p:grpSpPr>
        <p:sp>
          <p:nvSpPr>
            <p:cNvPr id="25" name="모서리가 둥근 직사각형 24"/>
            <p:cNvSpPr/>
            <p:nvPr/>
          </p:nvSpPr>
          <p:spPr>
            <a:xfrm>
              <a:off x="1735399" y="2852387"/>
              <a:ext cx="4030017" cy="1170432"/>
            </a:xfrm>
            <a:prstGeom prst="roundRect">
              <a:avLst/>
            </a:prstGeom>
            <a:solidFill>
              <a:srgbClr val="A8745E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8643" y="3012359"/>
              <a:ext cx="3363537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걱정스러울</a:t>
              </a: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 때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8540739" y="4303431"/>
            <a:ext cx="14103789" cy="707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•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내가 걱정하는 일이 사실인지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걱정할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만한 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일인지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확인하기</a:t>
            </a: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•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나를 편안하게 해 주는 일 찾기</a:t>
            </a: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•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결과를 모르는 일에 미리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겁먹지 않기</a:t>
            </a:r>
          </a:p>
          <a:p>
            <a:pPr algn="l">
              <a:lnSpc>
                <a:spcPct val="120000"/>
              </a:lnSpc>
            </a:pP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•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걱정을 피하지 않고 직접 맞서기</a:t>
            </a:r>
          </a:p>
          <a:p>
            <a:pPr algn="l">
              <a:lnSpc>
                <a:spcPct val="120000"/>
              </a:lnSpc>
            </a:pP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•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나에게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'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괜찮아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잘하고 있어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.'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라고 말하며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스스로를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안아 주기</a:t>
            </a:r>
          </a:p>
        </p:txBody>
      </p:sp>
    </p:spTree>
    <p:extLst>
      <p:ext uri="{BB962C8B-B14F-4D97-AF65-F5344CB8AC3E}">
        <p14:creationId xmlns:p14="http://schemas.microsoft.com/office/powerpoint/2010/main" val="25241294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그룹 50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52" name="그림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54" name="직사각형 53"/>
            <p:cNvSpPr/>
            <p:nvPr/>
          </p:nvSpPr>
          <p:spPr>
            <a:xfrm>
              <a:off x="3450806" y="4030581"/>
              <a:ext cx="76174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22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55" name="직선 연결선 54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6" name="부모님께 감사 편지 쓰기"/>
          <p:cNvSpPr txBox="1"/>
          <p:nvPr/>
        </p:nvSpPr>
        <p:spPr>
          <a:xfrm>
            <a:off x="4581102" y="920992"/>
            <a:ext cx="4672626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감정 일기 쓰기</a:t>
            </a:r>
            <a:endParaRPr lang="ko-KR" altLang="en-US" sz="5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7" name="그림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sp>
        <p:nvSpPr>
          <p:cNvPr id="58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7" y="2095073"/>
            <a:ext cx="18485298" cy="2002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500" dirty="0"/>
              <a:t>감정 일기를 쓰면 감정을 돌아보며 생각을 정리할 수 있습니다</a:t>
            </a:r>
            <a:r>
              <a:rPr lang="en-US" altLang="ko-KR" sz="5500" dirty="0"/>
              <a:t>. </a:t>
            </a:r>
            <a:r>
              <a:rPr lang="ko-KR" altLang="en-US" sz="5500" dirty="0"/>
              <a:t>오늘의 감정 일기를 써 보세요</a:t>
            </a:r>
            <a:r>
              <a:rPr lang="en-US" altLang="ko-KR" sz="5500" dirty="0"/>
              <a:t>.</a:t>
            </a:r>
            <a:endParaRPr lang="ko-KR" altLang="en-US" sz="5500" dirty="0"/>
          </a:p>
        </p:txBody>
      </p:sp>
      <p:pic>
        <p:nvPicPr>
          <p:cNvPr id="59" name="그림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007" y="2311611"/>
            <a:ext cx="1140867" cy="649417"/>
          </a:xfrm>
          <a:prstGeom prst="rect">
            <a:avLst/>
          </a:prstGeom>
        </p:spPr>
      </p:pic>
      <p:sp>
        <p:nvSpPr>
          <p:cNvPr id="60" name="모서리가 둥근 직사각형 59"/>
          <p:cNvSpPr/>
          <p:nvPr/>
        </p:nvSpPr>
        <p:spPr>
          <a:xfrm>
            <a:off x="1837765" y="4596570"/>
            <a:ext cx="21003947" cy="7510086"/>
          </a:xfrm>
          <a:prstGeom prst="roundRect">
            <a:avLst>
              <a:gd name="adj" fmla="val 10688"/>
            </a:avLst>
          </a:prstGeom>
          <a:solidFill>
            <a:srgbClr val="FEF1D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61" name="그룹 60"/>
          <p:cNvGrpSpPr/>
          <p:nvPr/>
        </p:nvGrpSpPr>
        <p:grpSpPr>
          <a:xfrm>
            <a:off x="2626354" y="5103256"/>
            <a:ext cx="3664059" cy="1073869"/>
            <a:chOff x="-1302493" y="3352958"/>
            <a:chExt cx="759177" cy="222501"/>
          </a:xfrm>
        </p:grpSpPr>
        <p:sp>
          <p:nvSpPr>
            <p:cNvPr id="62" name="모서리가 둥근 직사각형 61"/>
            <p:cNvSpPr/>
            <p:nvPr/>
          </p:nvSpPr>
          <p:spPr>
            <a:xfrm>
              <a:off x="-1302493" y="3352958"/>
              <a:ext cx="759177" cy="222501"/>
            </a:xfrm>
            <a:prstGeom prst="roundRect">
              <a:avLst>
                <a:gd name="adj" fmla="val 45990"/>
              </a:avLst>
            </a:prstGeom>
            <a:solidFill>
              <a:srgbClr val="F39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-1227061" y="3377162"/>
              <a:ext cx="617838" cy="174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활동 방법</a:t>
              </a:r>
              <a:endParaRPr lang="ko-KR" altLang="en-US" sz="5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64" name="직사각형 63"/>
          <p:cNvSpPr/>
          <p:nvPr/>
        </p:nvSpPr>
        <p:spPr>
          <a:xfrm>
            <a:off x="2626354" y="6410461"/>
            <a:ext cx="1940614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➊ 오늘 느낀 감정 가운데 가장 강했던 감정을 떠올립니다.</a:t>
            </a:r>
          </a:p>
          <a:p>
            <a:pPr algn="l">
              <a:lnSpc>
                <a:spcPct val="15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➋ 그 감정을 느낀 이유나 원인을 씁니다.</a:t>
            </a:r>
          </a:p>
          <a:p>
            <a:pPr algn="l">
              <a:lnSpc>
                <a:spcPct val="15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➌ 그 감정을 느꼈을 때 어떤 행동을 했고, 결과는 어땠는지 씁니다.</a:t>
            </a:r>
          </a:p>
          <a:p>
            <a:pPr algn="l">
              <a:lnSpc>
                <a:spcPct val="15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➍ 내 감정이 바뀌었다면 어떻게, 왜 바뀌었는지 씁니다.</a:t>
            </a:r>
          </a:p>
        </p:txBody>
      </p:sp>
    </p:spTree>
    <p:extLst>
      <p:ext uri="{BB962C8B-B14F-4D97-AF65-F5344CB8AC3E}">
        <p14:creationId xmlns:p14="http://schemas.microsoft.com/office/powerpoint/2010/main" val="42181991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그룹 50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52" name="그림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54" name="직사각형 53"/>
            <p:cNvSpPr/>
            <p:nvPr/>
          </p:nvSpPr>
          <p:spPr>
            <a:xfrm>
              <a:off x="3450806" y="4030581"/>
              <a:ext cx="76174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22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55" name="직선 연결선 54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6" name="부모님께 감사 편지 쓰기"/>
          <p:cNvSpPr txBox="1"/>
          <p:nvPr/>
        </p:nvSpPr>
        <p:spPr>
          <a:xfrm>
            <a:off x="4581102" y="920992"/>
            <a:ext cx="4672626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감정 일기 쓰기</a:t>
            </a:r>
            <a:endParaRPr lang="ko-KR" altLang="en-US" sz="5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7" name="그림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sp>
        <p:nvSpPr>
          <p:cNvPr id="22" name="직사각형 21"/>
          <p:cNvSpPr/>
          <p:nvPr/>
        </p:nvSpPr>
        <p:spPr>
          <a:xfrm>
            <a:off x="1644250" y="2932808"/>
            <a:ext cx="5973109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>
                <a:solidFill>
                  <a:srgbClr val="FF993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오늘 나의 감정 날씨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1617651" y="4700012"/>
            <a:ext cx="12218410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 smtClean="0">
                <a:solidFill>
                  <a:srgbClr val="FF993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오늘 나에게 강한 감정을 불러일으킨 상황</a:t>
            </a:r>
            <a:endParaRPr lang="ko-KR" altLang="en-US" sz="5400" b="1" dirty="0">
              <a:solidFill>
                <a:srgbClr val="FF9933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1617651" y="7542096"/>
            <a:ext cx="7925569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 smtClean="0">
                <a:solidFill>
                  <a:srgbClr val="FF993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그때 떠오른 생각이나 느낌</a:t>
            </a:r>
            <a:endParaRPr lang="ko-KR" altLang="en-US" sz="5400" b="1" dirty="0">
              <a:solidFill>
                <a:srgbClr val="FF9933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34472" y="5898517"/>
            <a:ext cx="14686714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그동안 공부를 열심히 해서 시험 점수가 잘 나왔다</a:t>
            </a:r>
            <a:r>
              <a:rPr kumimoji="0" lang="en-US" altLang="ko-KR" sz="5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.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17651" y="8660164"/>
            <a:ext cx="16639169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열심히 노력하면 그에 따른 결과가 나온다는 것을 알았다</a:t>
            </a:r>
            <a:r>
              <a:rPr kumimoji="0" lang="en-US" altLang="ko-KR" sz="5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.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cxnSp>
        <p:nvCxnSpPr>
          <p:cNvPr id="16" name="직선 연결선 15"/>
          <p:cNvCxnSpPr/>
          <p:nvPr/>
        </p:nvCxnSpPr>
        <p:spPr>
          <a:xfrm>
            <a:off x="1617650" y="4395183"/>
            <a:ext cx="21341268" cy="0"/>
          </a:xfrm>
          <a:prstGeom prst="line">
            <a:avLst/>
          </a:prstGeom>
          <a:ln w="190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>
            <a:off x="1617650" y="7297413"/>
            <a:ext cx="21341268" cy="0"/>
          </a:xfrm>
          <a:prstGeom prst="line">
            <a:avLst/>
          </a:prstGeom>
          <a:ln w="190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1636051" y="9871793"/>
            <a:ext cx="21341268" cy="0"/>
          </a:xfrm>
          <a:prstGeom prst="line">
            <a:avLst/>
          </a:prstGeom>
          <a:ln w="190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/>
          <p:cNvCxnSpPr/>
          <p:nvPr/>
        </p:nvCxnSpPr>
        <p:spPr>
          <a:xfrm>
            <a:off x="1646747" y="12811044"/>
            <a:ext cx="21341268" cy="0"/>
          </a:xfrm>
          <a:prstGeom prst="line">
            <a:avLst/>
          </a:prstGeom>
          <a:ln w="190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직사각형 38"/>
          <p:cNvSpPr/>
          <p:nvPr/>
        </p:nvSpPr>
        <p:spPr>
          <a:xfrm>
            <a:off x="1564420" y="10216654"/>
            <a:ext cx="9615133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 smtClean="0">
                <a:solidFill>
                  <a:srgbClr val="FF993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그때 내가 느낀 몸과 마음의 상태</a:t>
            </a:r>
            <a:endParaRPr lang="ko-KR" altLang="en-US" sz="5400" b="1" dirty="0">
              <a:solidFill>
                <a:srgbClr val="FF9933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0" name="타원 39"/>
          <p:cNvSpPr/>
          <p:nvPr/>
        </p:nvSpPr>
        <p:spPr>
          <a:xfrm>
            <a:off x="4101896" y="11114118"/>
            <a:ext cx="1622248" cy="1573820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26746" y="11548581"/>
            <a:ext cx="13660791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ko-KR" sz="5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1     2     3     4     5     6     7     8     9     10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347" y="11174346"/>
            <a:ext cx="1497316" cy="151359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87537" y="11174346"/>
            <a:ext cx="1567731" cy="15343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9066" y="2593939"/>
            <a:ext cx="8556630" cy="1696731"/>
          </a:xfrm>
          <a:prstGeom prst="rect">
            <a:avLst/>
          </a:prstGeom>
        </p:spPr>
      </p:pic>
      <p:sp>
        <p:nvSpPr>
          <p:cNvPr id="32" name="타원 31"/>
          <p:cNvSpPr/>
          <p:nvPr/>
        </p:nvSpPr>
        <p:spPr>
          <a:xfrm>
            <a:off x="8039066" y="2653054"/>
            <a:ext cx="1622248" cy="1573820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954453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그룹 50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52" name="그림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54" name="직사각형 53"/>
            <p:cNvSpPr/>
            <p:nvPr/>
          </p:nvSpPr>
          <p:spPr>
            <a:xfrm>
              <a:off x="3450806" y="4030581"/>
              <a:ext cx="76174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22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55" name="직선 연결선 54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6" name="부모님께 감사 편지 쓰기"/>
          <p:cNvSpPr txBox="1"/>
          <p:nvPr/>
        </p:nvSpPr>
        <p:spPr>
          <a:xfrm>
            <a:off x="4581102" y="920992"/>
            <a:ext cx="4672626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감정 일기 쓰기</a:t>
            </a:r>
            <a:endParaRPr lang="ko-KR" altLang="en-US" sz="5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7" name="그림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sp>
        <p:nvSpPr>
          <p:cNvPr id="23" name="직사각형 22"/>
          <p:cNvSpPr/>
          <p:nvPr/>
        </p:nvSpPr>
        <p:spPr>
          <a:xfrm>
            <a:off x="1617650" y="3916278"/>
            <a:ext cx="6817892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>
                <a:solidFill>
                  <a:srgbClr val="FF993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 일에 대한 나의 반응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1617651" y="6758362"/>
            <a:ext cx="7925569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ko-KR" altLang="en-US" sz="5400" b="1" dirty="0">
                <a:solidFill>
                  <a:srgbClr val="FF993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 일을 통해 갖게 된 생각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634472" y="5114783"/>
            <a:ext cx="16639170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l"/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내가 열심히 노력했더니 좋은 결과가 나와서 정말 기뻤다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17651" y="7843274"/>
            <a:ext cx="20730285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다음에도 최선을 다하면 더 좋은 일이 생길 것 같아서 계속 노력해야겠다고 생각했다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  <p:cxnSp>
        <p:nvCxnSpPr>
          <p:cNvPr id="16" name="직선 연결선 15"/>
          <p:cNvCxnSpPr/>
          <p:nvPr/>
        </p:nvCxnSpPr>
        <p:spPr>
          <a:xfrm>
            <a:off x="1617650" y="3611449"/>
            <a:ext cx="21341268" cy="0"/>
          </a:xfrm>
          <a:prstGeom prst="line">
            <a:avLst/>
          </a:prstGeom>
          <a:ln w="190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>
            <a:off x="1617650" y="6513679"/>
            <a:ext cx="21341268" cy="0"/>
          </a:xfrm>
          <a:prstGeom prst="line">
            <a:avLst/>
          </a:prstGeom>
          <a:ln w="190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1636051" y="10295067"/>
            <a:ext cx="21341268" cy="0"/>
          </a:xfrm>
          <a:prstGeom prst="line">
            <a:avLst/>
          </a:prstGeom>
          <a:ln w="190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6476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769351" y="-950976"/>
            <a:ext cx="23133065" cy="14392656"/>
            <a:chOff x="879079" y="-950976"/>
            <a:chExt cx="23133065" cy="14392656"/>
          </a:xfrm>
        </p:grpSpPr>
        <p:pic>
          <p:nvPicPr>
            <p:cNvPr id="25" name="그림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20"/>
            <a:stretch/>
          </p:blipFill>
          <p:spPr>
            <a:xfrm>
              <a:off x="3438144" y="-950976"/>
              <a:ext cx="20574000" cy="14392656"/>
            </a:xfrm>
            <a:prstGeom prst="rect">
              <a:avLst/>
            </a:prstGeom>
          </p:spPr>
        </p:pic>
        <p:pic>
          <p:nvPicPr>
            <p:cNvPr id="27" name="그림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079" y="0"/>
              <a:ext cx="3070941" cy="2113396"/>
            </a:xfrm>
            <a:prstGeom prst="rect">
              <a:avLst/>
            </a:prstGeom>
          </p:spPr>
        </p:pic>
      </p:grpSp>
      <p:sp>
        <p:nvSpPr>
          <p:cNvPr id="36" name="알맞은 말을 골라 초성 완성해보기"/>
          <p:cNvSpPr txBox="1"/>
          <p:nvPr/>
        </p:nvSpPr>
        <p:spPr>
          <a:xfrm>
            <a:off x="3392536" y="1506677"/>
            <a:ext cx="19335576" cy="136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5400" dirty="0">
                <a:solidFill>
                  <a:srgbClr val="1AAB43"/>
                </a:solidFill>
              </a:rPr>
              <a:t>다음 </a:t>
            </a:r>
            <a:r>
              <a:rPr lang="ko-KR" altLang="en-US" sz="5400" dirty="0" smtClean="0">
                <a:solidFill>
                  <a:srgbClr val="1AAB43"/>
                </a:solidFill>
              </a:rPr>
              <a:t>◯◯에 </a:t>
            </a:r>
            <a:r>
              <a:rPr lang="ko-KR" altLang="en-US" sz="5400" dirty="0">
                <a:solidFill>
                  <a:srgbClr val="1AAB43"/>
                </a:solidFill>
              </a:rPr>
              <a:t>공통적으로 들어가는 말이 무엇인지 말해 보세요</a:t>
            </a:r>
            <a:r>
              <a:rPr lang="en-US" altLang="ko-KR" sz="5400" dirty="0">
                <a:solidFill>
                  <a:srgbClr val="1AAB43"/>
                </a:solidFill>
              </a:rPr>
              <a:t>.</a:t>
            </a:r>
            <a:endParaRPr lang="ko-KR" altLang="en-US" sz="5400" dirty="0">
              <a:solidFill>
                <a:srgbClr val="1AAB43"/>
              </a:solidFill>
            </a:endParaRPr>
          </a:p>
        </p:txBody>
      </p:sp>
      <p:sp>
        <p:nvSpPr>
          <p:cNvPr id="37" name="01 성의 발달"/>
          <p:cNvSpPr txBox="1"/>
          <p:nvPr/>
        </p:nvSpPr>
        <p:spPr>
          <a:xfrm>
            <a:off x="1587696" y="3697140"/>
            <a:ext cx="20705376" cy="6750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>
              <a:lnSpc>
                <a:spcPct val="20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이란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어떤 일이나 상황에 대하여 마음에서 일어나는 기분을 말합니다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기쁘면 기쁜 대로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슬프면 슬픈 대로 지금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느끼는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에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대해 알아차리면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자신의               을 건강하게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표현하고 다룰 수 있습니다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나는 내                의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주인공입니다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528003" y="4236198"/>
            <a:ext cx="2507785" cy="1111962"/>
            <a:chOff x="13099158" y="8275378"/>
            <a:chExt cx="2396900" cy="1111962"/>
          </a:xfrm>
        </p:grpSpPr>
        <p:grpSp>
          <p:nvGrpSpPr>
            <p:cNvPr id="39" name="그룹 38"/>
            <p:cNvGrpSpPr/>
            <p:nvPr/>
          </p:nvGrpSpPr>
          <p:grpSpPr>
            <a:xfrm>
              <a:off x="13099158" y="8275378"/>
              <a:ext cx="1080000" cy="1107609"/>
              <a:chOff x="7959316" y="5695493"/>
              <a:chExt cx="1080000" cy="1107609"/>
            </a:xfrm>
          </p:grpSpPr>
          <p:sp>
            <p:nvSpPr>
              <p:cNvPr id="40" name="타원 39"/>
              <p:cNvSpPr/>
              <p:nvPr/>
            </p:nvSpPr>
            <p:spPr>
              <a:xfrm>
                <a:off x="7959316" y="5723102"/>
                <a:ext cx="1080000" cy="1080000"/>
              </a:xfrm>
              <a:prstGeom prst="ellipse">
                <a:avLst/>
              </a:prstGeom>
              <a:solidFill>
                <a:srgbClr val="D6EA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5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1" name="01 성의 발달"/>
              <p:cNvSpPr txBox="1"/>
              <p:nvPr/>
            </p:nvSpPr>
            <p:spPr>
              <a:xfrm>
                <a:off x="8196216" y="5695493"/>
                <a:ext cx="596919" cy="101668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l" defTabSz="457200">
                  <a:lnSpc>
                    <a:spcPct val="120000"/>
                  </a:lnSpc>
                  <a:defRPr sz="3200">
                    <a:solidFill>
                      <a:schemeClr val="accent4">
                        <a:hueOff val="349036"/>
                        <a:lumOff val="17111"/>
                      </a:schemeClr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lvl1pPr>
              </a:lstStyle>
              <a:p>
                <a:pPr algn="ctr"/>
                <a:r>
                  <a:rPr lang="ko-KR" altLang="en-US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감</a:t>
                </a:r>
              </a:p>
            </p:txBody>
          </p:sp>
        </p:grpSp>
        <p:grpSp>
          <p:nvGrpSpPr>
            <p:cNvPr id="42" name="그룹 41"/>
            <p:cNvGrpSpPr/>
            <p:nvPr/>
          </p:nvGrpSpPr>
          <p:grpSpPr>
            <a:xfrm>
              <a:off x="14416058" y="8279731"/>
              <a:ext cx="1080000" cy="1107609"/>
              <a:chOff x="9276216" y="5699846"/>
              <a:chExt cx="1080000" cy="1107609"/>
            </a:xfrm>
          </p:grpSpPr>
          <p:sp>
            <p:nvSpPr>
              <p:cNvPr id="43" name="타원 42"/>
              <p:cNvSpPr/>
              <p:nvPr/>
            </p:nvSpPr>
            <p:spPr>
              <a:xfrm>
                <a:off x="9276216" y="5727455"/>
                <a:ext cx="1080000" cy="1080000"/>
              </a:xfrm>
              <a:prstGeom prst="ellipse">
                <a:avLst/>
              </a:prstGeom>
              <a:solidFill>
                <a:srgbClr val="D6EA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5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4" name="01 성의 발달"/>
              <p:cNvSpPr txBox="1"/>
              <p:nvPr/>
            </p:nvSpPr>
            <p:spPr>
              <a:xfrm>
                <a:off x="9513116" y="5699846"/>
                <a:ext cx="596919" cy="101668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l" defTabSz="457200">
                  <a:lnSpc>
                    <a:spcPct val="120000"/>
                  </a:lnSpc>
                  <a:defRPr sz="3200">
                    <a:solidFill>
                      <a:schemeClr val="accent4">
                        <a:hueOff val="349036"/>
                        <a:lumOff val="17111"/>
                      </a:schemeClr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lvl1pPr>
              </a:lstStyle>
              <a:p>
                <a:pPr algn="ctr"/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정</a:t>
                </a:r>
                <a:endPara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grpSp>
        <p:nvGrpSpPr>
          <p:cNvPr id="45" name="그룹 44"/>
          <p:cNvGrpSpPr/>
          <p:nvPr/>
        </p:nvGrpSpPr>
        <p:grpSpPr>
          <a:xfrm>
            <a:off x="18617717" y="5839864"/>
            <a:ext cx="2507785" cy="1111962"/>
            <a:chOff x="13099158" y="8275378"/>
            <a:chExt cx="2396900" cy="1111962"/>
          </a:xfrm>
        </p:grpSpPr>
        <p:grpSp>
          <p:nvGrpSpPr>
            <p:cNvPr id="46" name="그룹 45"/>
            <p:cNvGrpSpPr/>
            <p:nvPr/>
          </p:nvGrpSpPr>
          <p:grpSpPr>
            <a:xfrm>
              <a:off x="13099158" y="8275378"/>
              <a:ext cx="1080000" cy="1107609"/>
              <a:chOff x="7959316" y="5695493"/>
              <a:chExt cx="1080000" cy="1107609"/>
            </a:xfrm>
          </p:grpSpPr>
          <p:sp>
            <p:nvSpPr>
              <p:cNvPr id="51" name="타원 50"/>
              <p:cNvSpPr/>
              <p:nvPr/>
            </p:nvSpPr>
            <p:spPr>
              <a:xfrm>
                <a:off x="7959316" y="5723102"/>
                <a:ext cx="1080000" cy="1080000"/>
              </a:xfrm>
              <a:prstGeom prst="ellipse">
                <a:avLst/>
              </a:prstGeom>
              <a:solidFill>
                <a:srgbClr val="D6EA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5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4" name="01 성의 발달"/>
              <p:cNvSpPr txBox="1"/>
              <p:nvPr/>
            </p:nvSpPr>
            <p:spPr>
              <a:xfrm>
                <a:off x="8196216" y="5695493"/>
                <a:ext cx="596919" cy="101668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l" defTabSz="457200">
                  <a:lnSpc>
                    <a:spcPct val="120000"/>
                  </a:lnSpc>
                  <a:defRPr sz="3200">
                    <a:solidFill>
                      <a:schemeClr val="accent4">
                        <a:hueOff val="349036"/>
                        <a:lumOff val="17111"/>
                      </a:schemeClr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lvl1pPr>
              </a:lstStyle>
              <a:p>
                <a:pPr algn="ctr"/>
                <a:r>
                  <a:rPr lang="ko-KR" altLang="en-US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감</a:t>
                </a:r>
              </a:p>
            </p:txBody>
          </p:sp>
        </p:grpSp>
        <p:grpSp>
          <p:nvGrpSpPr>
            <p:cNvPr id="47" name="그룹 46"/>
            <p:cNvGrpSpPr/>
            <p:nvPr/>
          </p:nvGrpSpPr>
          <p:grpSpPr>
            <a:xfrm>
              <a:off x="14416058" y="8279731"/>
              <a:ext cx="1080000" cy="1107609"/>
              <a:chOff x="9276216" y="5699846"/>
              <a:chExt cx="1080000" cy="1107609"/>
            </a:xfrm>
          </p:grpSpPr>
          <p:sp>
            <p:nvSpPr>
              <p:cNvPr id="49" name="타원 48"/>
              <p:cNvSpPr/>
              <p:nvPr/>
            </p:nvSpPr>
            <p:spPr>
              <a:xfrm>
                <a:off x="9276216" y="5727455"/>
                <a:ext cx="1080000" cy="1080000"/>
              </a:xfrm>
              <a:prstGeom prst="ellipse">
                <a:avLst/>
              </a:prstGeom>
              <a:solidFill>
                <a:srgbClr val="D6EA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5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0" name="01 성의 발달"/>
              <p:cNvSpPr txBox="1"/>
              <p:nvPr/>
            </p:nvSpPr>
            <p:spPr>
              <a:xfrm>
                <a:off x="9513116" y="5699846"/>
                <a:ext cx="596919" cy="101668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l" defTabSz="457200">
                  <a:lnSpc>
                    <a:spcPct val="120000"/>
                  </a:lnSpc>
                  <a:defRPr sz="3200">
                    <a:solidFill>
                      <a:schemeClr val="accent4">
                        <a:hueOff val="349036"/>
                        <a:lumOff val="17111"/>
                      </a:schemeClr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lvl1pPr>
              </a:lstStyle>
              <a:p>
                <a:pPr algn="ctr"/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정</a:t>
                </a:r>
                <a:endPara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grpSp>
        <p:nvGrpSpPr>
          <p:cNvPr id="55" name="그룹 54"/>
          <p:cNvGrpSpPr/>
          <p:nvPr/>
        </p:nvGrpSpPr>
        <p:grpSpPr>
          <a:xfrm>
            <a:off x="8715187" y="7452015"/>
            <a:ext cx="2507785" cy="1111962"/>
            <a:chOff x="13099158" y="8275378"/>
            <a:chExt cx="2396900" cy="1111962"/>
          </a:xfrm>
        </p:grpSpPr>
        <p:grpSp>
          <p:nvGrpSpPr>
            <p:cNvPr id="56" name="그룹 55"/>
            <p:cNvGrpSpPr/>
            <p:nvPr/>
          </p:nvGrpSpPr>
          <p:grpSpPr>
            <a:xfrm>
              <a:off x="13099158" y="8275378"/>
              <a:ext cx="1080000" cy="1107609"/>
              <a:chOff x="7959316" y="5695493"/>
              <a:chExt cx="1080000" cy="1107609"/>
            </a:xfrm>
          </p:grpSpPr>
          <p:sp>
            <p:nvSpPr>
              <p:cNvPr id="69" name="타원 68"/>
              <p:cNvSpPr/>
              <p:nvPr/>
            </p:nvSpPr>
            <p:spPr>
              <a:xfrm>
                <a:off x="7959316" y="5723102"/>
                <a:ext cx="1080000" cy="1080000"/>
              </a:xfrm>
              <a:prstGeom prst="ellipse">
                <a:avLst/>
              </a:prstGeom>
              <a:solidFill>
                <a:srgbClr val="D6EA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5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70" name="01 성의 발달"/>
              <p:cNvSpPr txBox="1"/>
              <p:nvPr/>
            </p:nvSpPr>
            <p:spPr>
              <a:xfrm>
                <a:off x="8196216" y="5695493"/>
                <a:ext cx="596919" cy="101668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l" defTabSz="457200">
                  <a:lnSpc>
                    <a:spcPct val="120000"/>
                  </a:lnSpc>
                  <a:defRPr sz="3200">
                    <a:solidFill>
                      <a:schemeClr val="accent4">
                        <a:hueOff val="349036"/>
                        <a:lumOff val="17111"/>
                      </a:schemeClr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lvl1pPr>
              </a:lstStyle>
              <a:p>
                <a:pPr algn="ctr"/>
                <a:r>
                  <a:rPr lang="ko-KR" altLang="en-US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감</a:t>
                </a:r>
              </a:p>
            </p:txBody>
          </p:sp>
        </p:grpSp>
        <p:grpSp>
          <p:nvGrpSpPr>
            <p:cNvPr id="66" name="그룹 65"/>
            <p:cNvGrpSpPr/>
            <p:nvPr/>
          </p:nvGrpSpPr>
          <p:grpSpPr>
            <a:xfrm>
              <a:off x="14416058" y="8279731"/>
              <a:ext cx="1080000" cy="1107609"/>
              <a:chOff x="9276216" y="5699846"/>
              <a:chExt cx="1080000" cy="1107609"/>
            </a:xfrm>
          </p:grpSpPr>
          <p:sp>
            <p:nvSpPr>
              <p:cNvPr id="67" name="타원 66"/>
              <p:cNvSpPr/>
              <p:nvPr/>
            </p:nvSpPr>
            <p:spPr>
              <a:xfrm>
                <a:off x="9276216" y="5727455"/>
                <a:ext cx="1080000" cy="1080000"/>
              </a:xfrm>
              <a:prstGeom prst="ellipse">
                <a:avLst/>
              </a:prstGeom>
              <a:solidFill>
                <a:srgbClr val="D6EA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5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68" name="01 성의 발달"/>
              <p:cNvSpPr txBox="1"/>
              <p:nvPr/>
            </p:nvSpPr>
            <p:spPr>
              <a:xfrm>
                <a:off x="9513116" y="5699846"/>
                <a:ext cx="596919" cy="101668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l" defTabSz="457200">
                  <a:lnSpc>
                    <a:spcPct val="120000"/>
                  </a:lnSpc>
                  <a:defRPr sz="3200">
                    <a:solidFill>
                      <a:schemeClr val="accent4">
                        <a:hueOff val="349036"/>
                        <a:lumOff val="17111"/>
                      </a:schemeClr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lvl1pPr>
              </a:lstStyle>
              <a:p>
                <a:pPr algn="ctr"/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정</a:t>
                </a:r>
                <a:endPara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grpSp>
        <p:nvGrpSpPr>
          <p:cNvPr id="78" name="그룹 77"/>
          <p:cNvGrpSpPr/>
          <p:nvPr/>
        </p:nvGrpSpPr>
        <p:grpSpPr>
          <a:xfrm>
            <a:off x="7088704" y="9120788"/>
            <a:ext cx="2507785" cy="1111962"/>
            <a:chOff x="13099158" y="8275378"/>
            <a:chExt cx="2396900" cy="1111962"/>
          </a:xfrm>
        </p:grpSpPr>
        <p:grpSp>
          <p:nvGrpSpPr>
            <p:cNvPr id="79" name="그룹 78"/>
            <p:cNvGrpSpPr/>
            <p:nvPr/>
          </p:nvGrpSpPr>
          <p:grpSpPr>
            <a:xfrm>
              <a:off x="13099158" y="8275378"/>
              <a:ext cx="1080000" cy="1107609"/>
              <a:chOff x="7959316" y="5695493"/>
              <a:chExt cx="1080000" cy="1107609"/>
            </a:xfrm>
          </p:grpSpPr>
          <p:sp>
            <p:nvSpPr>
              <p:cNvPr id="83" name="타원 82"/>
              <p:cNvSpPr/>
              <p:nvPr/>
            </p:nvSpPr>
            <p:spPr>
              <a:xfrm>
                <a:off x="7959316" y="5723102"/>
                <a:ext cx="1080000" cy="1080000"/>
              </a:xfrm>
              <a:prstGeom prst="ellipse">
                <a:avLst/>
              </a:prstGeom>
              <a:solidFill>
                <a:srgbClr val="D6EA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5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84" name="01 성의 발달"/>
              <p:cNvSpPr txBox="1"/>
              <p:nvPr/>
            </p:nvSpPr>
            <p:spPr>
              <a:xfrm>
                <a:off x="8196216" y="5695493"/>
                <a:ext cx="596919" cy="101668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l" defTabSz="457200">
                  <a:lnSpc>
                    <a:spcPct val="120000"/>
                  </a:lnSpc>
                  <a:defRPr sz="3200">
                    <a:solidFill>
                      <a:schemeClr val="accent4">
                        <a:hueOff val="349036"/>
                        <a:lumOff val="17111"/>
                      </a:schemeClr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lvl1pPr>
              </a:lstStyle>
              <a:p>
                <a:pPr algn="ctr"/>
                <a:r>
                  <a:rPr lang="ko-KR" altLang="en-US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감</a:t>
                </a:r>
              </a:p>
            </p:txBody>
          </p:sp>
        </p:grpSp>
        <p:grpSp>
          <p:nvGrpSpPr>
            <p:cNvPr id="80" name="그룹 79"/>
            <p:cNvGrpSpPr/>
            <p:nvPr/>
          </p:nvGrpSpPr>
          <p:grpSpPr>
            <a:xfrm>
              <a:off x="14416058" y="8279731"/>
              <a:ext cx="1080000" cy="1107609"/>
              <a:chOff x="9276216" y="5699846"/>
              <a:chExt cx="1080000" cy="1107609"/>
            </a:xfrm>
          </p:grpSpPr>
          <p:sp>
            <p:nvSpPr>
              <p:cNvPr id="81" name="타원 80"/>
              <p:cNvSpPr/>
              <p:nvPr/>
            </p:nvSpPr>
            <p:spPr>
              <a:xfrm>
                <a:off x="9276216" y="5727455"/>
                <a:ext cx="1080000" cy="1080000"/>
              </a:xfrm>
              <a:prstGeom prst="ellipse">
                <a:avLst/>
              </a:prstGeom>
              <a:solidFill>
                <a:srgbClr val="D6EA9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5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82" name="01 성의 발달"/>
              <p:cNvSpPr txBox="1"/>
              <p:nvPr/>
            </p:nvSpPr>
            <p:spPr>
              <a:xfrm>
                <a:off x="9513116" y="5699846"/>
                <a:ext cx="596919" cy="101668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l" defTabSz="457200">
                  <a:lnSpc>
                    <a:spcPct val="120000"/>
                  </a:lnSpc>
                  <a:defRPr sz="3200">
                    <a:solidFill>
                      <a:schemeClr val="accent4">
                        <a:hueOff val="349036"/>
                        <a:lumOff val="17111"/>
                      </a:schemeClr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lvl1pPr>
              </a:lstStyle>
              <a:p>
                <a:pPr algn="ctr"/>
                <a:r>
                  <a:rPr lang="ko-KR" altLang="en-US" sz="5400" b="1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정</a:t>
                </a:r>
                <a:endPara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/>
          <p:cNvGrpSpPr/>
          <p:nvPr/>
        </p:nvGrpSpPr>
        <p:grpSpPr>
          <a:xfrm>
            <a:off x="6019858" y="6136505"/>
            <a:ext cx="15226495" cy="2550650"/>
            <a:chOff x="6921499" y="3192137"/>
            <a:chExt cx="15226495" cy="2550650"/>
          </a:xfrm>
        </p:grpSpPr>
        <p:sp>
          <p:nvSpPr>
            <p:cNvPr id="13" name="직사각형 12"/>
            <p:cNvSpPr/>
            <p:nvPr/>
          </p:nvSpPr>
          <p:spPr>
            <a:xfrm>
              <a:off x="9475470" y="3448016"/>
              <a:ext cx="12672524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스트레스 관리</a:t>
              </a:r>
            </a:p>
          </p:txBody>
        </p:sp>
        <p:grpSp>
          <p:nvGrpSpPr>
            <p:cNvPr id="14" name="그룹 13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15" name="타원 14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2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2" name="그룹 11"/>
          <p:cNvGrpSpPr/>
          <p:nvPr/>
        </p:nvGrpSpPr>
        <p:grpSpPr>
          <a:xfrm>
            <a:off x="20152613" y="0"/>
            <a:ext cx="2250739" cy="2705100"/>
            <a:chOff x="19790663" y="0"/>
            <a:chExt cx="2250739" cy="2705100"/>
          </a:xfrm>
        </p:grpSpPr>
        <p:sp>
          <p:nvSpPr>
            <p:cNvPr id="19" name="직사각형 18"/>
            <p:cNvSpPr/>
            <p:nvPr/>
          </p:nvSpPr>
          <p:spPr>
            <a:xfrm>
              <a:off x="19792950" y="0"/>
              <a:ext cx="2247900" cy="2705100"/>
            </a:xfrm>
            <a:prstGeom prst="rect">
              <a:avLst/>
            </a:prstGeom>
            <a:solidFill>
              <a:srgbClr val="7030A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1" name="이등변 삼각형 20"/>
            <p:cNvSpPr/>
            <p:nvPr/>
          </p:nvSpPr>
          <p:spPr>
            <a:xfrm>
              <a:off x="19790663" y="2057100"/>
              <a:ext cx="2250739" cy="648000"/>
            </a:xfrm>
            <a:prstGeom prst="triangl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104912" y="245040"/>
              <a:ext cx="1622239" cy="1710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교과서</a:t>
              </a:r>
              <a:endParaRPr kumimoji="0" lang="en-US" altLang="ko-KR" sz="4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66</a:t>
              </a: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쪽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36128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5120118" y="4827265"/>
            <a:ext cx="14143765" cy="4061471"/>
            <a:chOff x="12593291" y="3822192"/>
            <a:chExt cx="14143765" cy="4061471"/>
          </a:xfrm>
        </p:grpSpPr>
        <p:sp>
          <p:nvSpPr>
            <p:cNvPr id="18" name="● 생명 탄생의 의미를 말할 수 있다.…"/>
            <p:cNvSpPr txBox="1"/>
            <p:nvPr/>
          </p:nvSpPr>
          <p:spPr>
            <a:xfrm>
              <a:off x="12593291" y="5247151"/>
              <a:ext cx="14143765" cy="263651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marL="914400" indent="-914400" algn="l">
                <a:lnSpc>
                  <a:spcPct val="150000"/>
                </a:lnSpc>
                <a:buAutoNum type="arabicPeriod"/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스트레스의 의미를 알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914400" indent="-914400" algn="l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스트레스를 조절하는 방법을 실천할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12783312" y="3822192"/>
              <a:ext cx="3622504" cy="1361478"/>
              <a:chOff x="12783312" y="3822192"/>
              <a:chExt cx="3622504" cy="1361478"/>
            </a:xfrm>
          </p:grpSpPr>
          <p:grpSp>
            <p:nvGrpSpPr>
              <p:cNvPr id="20" name="그룹 19"/>
              <p:cNvGrpSpPr/>
              <p:nvPr/>
            </p:nvGrpSpPr>
            <p:grpSpPr>
              <a:xfrm>
                <a:off x="12783312" y="3822192"/>
                <a:ext cx="3622504" cy="1361478"/>
                <a:chOff x="12783312" y="3822192"/>
                <a:chExt cx="2724912" cy="1024128"/>
              </a:xfrm>
              <a:solidFill>
                <a:srgbClr val="F39800"/>
              </a:solidFill>
            </p:grpSpPr>
            <p:sp>
              <p:nvSpPr>
                <p:cNvPr id="27" name="직사각형 26"/>
                <p:cNvSpPr/>
                <p:nvPr/>
              </p:nvSpPr>
              <p:spPr>
                <a:xfrm>
                  <a:off x="12783312" y="3822192"/>
                  <a:ext cx="2724912" cy="585216"/>
                </a:xfrm>
                <a:prstGeom prst="rect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28" name="이등변 삼각형 27"/>
                <p:cNvSpPr/>
                <p:nvPr/>
              </p:nvSpPr>
              <p:spPr>
                <a:xfrm rot="10800000">
                  <a:off x="12783312" y="4407408"/>
                  <a:ext cx="2724912" cy="438912"/>
                </a:xfrm>
                <a:prstGeom prst="triangle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21" name="직사각형 20"/>
              <p:cNvSpPr/>
              <p:nvPr/>
            </p:nvSpPr>
            <p:spPr>
              <a:xfrm>
                <a:off x="13034120" y="3849380"/>
                <a:ext cx="3120887" cy="959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>
                  <a:lnSpc>
                    <a:spcPct val="110000"/>
                  </a:lnSpc>
                  <a:defRPr sz="5100">
                    <a:solidFill>
                      <a:schemeClr val="accent3"/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pPr>
                <a:r>
                  <a:rPr lang="ko-KR" altLang="en-US" sz="55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학습목표</a:t>
                </a:r>
                <a:endParaRPr lang="ko-KR" altLang="en-US" sz="55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3658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다음 그림을 보면서 떠오르는 것을 이야기해 보세요."/>
          <p:cNvSpPr txBox="1"/>
          <p:nvPr/>
        </p:nvSpPr>
        <p:spPr>
          <a:xfrm>
            <a:off x="5608999" y="644038"/>
            <a:ext cx="16647497" cy="2427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400" dirty="0"/>
              <a:t>그림과 같은 상황에서 나는 어떤 행동을 하는지 친구들과 함께 이야기해 보세요</a:t>
            </a:r>
            <a:r>
              <a:rPr lang="en-US" altLang="ko-KR" sz="5400" dirty="0"/>
              <a:t>.</a:t>
            </a:r>
            <a:endParaRPr sz="5400" dirty="0"/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659" y="2815739"/>
            <a:ext cx="9510954" cy="57293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7" y="-57232"/>
            <a:ext cx="4737610" cy="4308100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5471026" y="8924032"/>
            <a:ext cx="15802221" cy="3869672"/>
            <a:chOff x="5471026" y="8924032"/>
            <a:chExt cx="15802221" cy="3869672"/>
          </a:xfrm>
        </p:grpSpPr>
        <p:sp>
          <p:nvSpPr>
            <p:cNvPr id="22" name="모서리가 둥근 직사각형 21"/>
            <p:cNvSpPr/>
            <p:nvPr/>
          </p:nvSpPr>
          <p:spPr>
            <a:xfrm>
              <a:off x="5471026" y="8924032"/>
              <a:ext cx="15802221" cy="3869672"/>
            </a:xfrm>
            <a:prstGeom prst="roundRect">
              <a:avLst/>
            </a:prstGeom>
            <a:solidFill>
              <a:srgbClr val="E8D8F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1pPr>
              <a:lvl2pPr marL="0" marR="0" indent="457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2pPr>
              <a:lvl3pPr marL="0" marR="0" indent="914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3pPr>
              <a:lvl4pPr marL="0" marR="0" indent="1371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4pPr>
              <a:lvl5pPr marL="0" marR="0" indent="18288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5pPr>
              <a:lvl6pPr marL="0" marR="0" indent="22860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6pPr>
              <a:lvl7pPr marL="0" marR="0" indent="2743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7pPr>
              <a:lvl8pPr marL="0" marR="0" indent="3200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8pPr>
              <a:lvl9pPr marL="0" marR="0" indent="3657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9pPr>
            </a:lstStyle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98091" y="9128163"/>
              <a:ext cx="13828437" cy="34265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60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화를 </a:t>
              </a:r>
              <a:r>
                <a:rPr lang="ko-KR" altLang="en-US" sz="60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내며 소리를 질렀어요</a:t>
              </a:r>
              <a:r>
                <a:rPr lang="en-US" altLang="ko-KR" sz="60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60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엄마나 </a:t>
              </a:r>
              <a:r>
                <a:rPr lang="ko-KR" altLang="en-US" sz="60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친구에게 이야기했어요</a:t>
              </a:r>
              <a:r>
                <a:rPr lang="en-US" altLang="ko-KR" sz="60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60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운동하며 기분을 </a:t>
              </a:r>
              <a:r>
                <a:rPr lang="ko-KR" altLang="en-US" sz="60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풀었어요</a:t>
              </a:r>
              <a:r>
                <a:rPr lang="en-US" altLang="ko-KR" sz="60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29749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5915646" y="4819278"/>
            <a:ext cx="12552709" cy="4077445"/>
            <a:chOff x="12593291" y="3822192"/>
            <a:chExt cx="12552709" cy="4077445"/>
          </a:xfrm>
        </p:grpSpPr>
        <p:sp>
          <p:nvSpPr>
            <p:cNvPr id="18" name="● 생명 탄생의 의미를 말할 수 있다.…"/>
            <p:cNvSpPr txBox="1"/>
            <p:nvPr/>
          </p:nvSpPr>
          <p:spPr>
            <a:xfrm>
              <a:off x="12593291" y="5247151"/>
              <a:ext cx="12552709" cy="26524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marL="914400" indent="-914400" algn="l">
                <a:lnSpc>
                  <a:spcPct val="150000"/>
                </a:lnSpc>
                <a:buAutoNum type="arabicPeriod"/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상황에 따른 다양한 감정을 알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50000"/>
                </a:lnSpc>
              </a:pPr>
              <a:r>
                <a: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2. 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내 감정을 건강하게 표현할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12783312" y="3822192"/>
              <a:ext cx="3622504" cy="1361478"/>
              <a:chOff x="12783312" y="3822192"/>
              <a:chExt cx="3622504" cy="1361478"/>
            </a:xfrm>
          </p:grpSpPr>
          <p:grpSp>
            <p:nvGrpSpPr>
              <p:cNvPr id="20" name="그룹 19"/>
              <p:cNvGrpSpPr/>
              <p:nvPr/>
            </p:nvGrpSpPr>
            <p:grpSpPr>
              <a:xfrm>
                <a:off x="12783312" y="3822192"/>
                <a:ext cx="3622504" cy="1361478"/>
                <a:chOff x="12783312" y="3822192"/>
                <a:chExt cx="2724912" cy="1024128"/>
              </a:xfrm>
              <a:solidFill>
                <a:srgbClr val="F39800"/>
              </a:solidFill>
            </p:grpSpPr>
            <p:sp>
              <p:nvSpPr>
                <p:cNvPr id="22" name="직사각형 21"/>
                <p:cNvSpPr/>
                <p:nvPr/>
              </p:nvSpPr>
              <p:spPr>
                <a:xfrm>
                  <a:off x="12783312" y="3822192"/>
                  <a:ext cx="2724912" cy="585216"/>
                </a:xfrm>
                <a:prstGeom prst="rect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23" name="이등변 삼각형 22"/>
                <p:cNvSpPr/>
                <p:nvPr/>
              </p:nvSpPr>
              <p:spPr>
                <a:xfrm rot="10800000">
                  <a:off x="12783312" y="4407408"/>
                  <a:ext cx="2724912" cy="438912"/>
                </a:xfrm>
                <a:prstGeom prst="triangle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21" name="직사각형 20"/>
              <p:cNvSpPr/>
              <p:nvPr/>
            </p:nvSpPr>
            <p:spPr>
              <a:xfrm>
                <a:off x="13034120" y="3849380"/>
                <a:ext cx="3120887" cy="959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>
                  <a:lnSpc>
                    <a:spcPct val="110000"/>
                  </a:lnSpc>
                  <a:defRPr sz="5100">
                    <a:solidFill>
                      <a:schemeClr val="accent3"/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pPr>
                <a:r>
                  <a:rPr lang="ko-KR" altLang="en-US" sz="55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학습목표</a:t>
                </a:r>
                <a:endParaRPr lang="ko-KR" altLang="en-US" sz="55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84370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1066800" y="4591396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마음을 조이고 정신을 바짝 차림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정세나 분위기가 평온하지 않은 상태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그는 늘 적절한 </a:t>
            </a:r>
            <a:r>
              <a:rPr lang="ko-KR" altLang="en-US" sz="5500" b="1" dirty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긴장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을 유지하면서 공부를 한다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1066800" y="2598004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긴장</a:t>
            </a:r>
            <a:endParaRPr lang="en-US" altLang="ko-KR" sz="5500" b="1" dirty="0" smtClean="0">
              <a:solidFill>
                <a:srgbClr val="7030A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긴할 긴 </a:t>
            </a:r>
            <a:r>
              <a:rPr lang="ko-KR" altLang="en-US" sz="5500" b="1" dirty="0" smtClean="0">
                <a:solidFill>
                  <a:srgbClr val="E07F2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緊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베풀 장 </a:t>
            </a:r>
            <a:r>
              <a:rPr lang="ko-KR" altLang="en-US" sz="5500" b="1" dirty="0" smtClean="0">
                <a:solidFill>
                  <a:srgbClr val="E07F2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張</a:t>
            </a:r>
            <a:endParaRPr lang="ko-KR" altLang="en-US" sz="5500" b="1" dirty="0">
              <a:solidFill>
                <a:srgbClr val="E07F23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1066800" y="432170"/>
            <a:ext cx="4876800" cy="2115550"/>
            <a:chOff x="21526499" y="4242816"/>
            <a:chExt cx="2339757" cy="1014984"/>
          </a:xfrm>
          <a:solidFill>
            <a:srgbClr val="7030A0"/>
          </a:solidFill>
        </p:grpSpPr>
        <p:sp>
          <p:nvSpPr>
            <p:cNvPr id="9" name="가로로 말린 두루마리 모양 8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1" name="직사각형 10"/>
          <p:cNvSpPr/>
          <p:nvPr/>
        </p:nvSpPr>
        <p:spPr>
          <a:xfrm>
            <a:off x="1066800" y="8711521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적응하기 어려운 환경에 처할 때 느끼는 </a:t>
            </a:r>
            <a:r>
              <a:rPr lang="ko-KR" altLang="en-US" sz="55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심리적ㆍ신체적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긴장 상태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아들이 공부에 대한 </a:t>
            </a:r>
            <a:r>
              <a:rPr lang="ko-KR" altLang="en-US" sz="5500" b="1" dirty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스트레스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때문인지 부쩍 짜증이 늘었다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1066800" y="7688164"/>
            <a:ext cx="14642592" cy="102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스트레스</a:t>
            </a:r>
            <a:r>
              <a:rPr lang="en-US" altLang="ko-KR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(Stress)</a:t>
            </a:r>
            <a:endParaRPr lang="ko-KR" altLang="en-US" sz="5500" b="1" dirty="0">
              <a:solidFill>
                <a:srgbClr val="7030A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849461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9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스트레스를 알아보아요</a:t>
              </a:r>
              <a:endParaRPr lang="ko-KR" altLang="en-US" sz="5500" dirty="0"/>
            </a:p>
          </p:txBody>
        </p:sp>
        <p:grpSp>
          <p:nvGrpSpPr>
            <p:cNvPr id="20" name="그룹 19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1" name="타원 20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7030A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6" name="그룹 5"/>
          <p:cNvGrpSpPr/>
          <p:nvPr/>
        </p:nvGrpSpPr>
        <p:grpSpPr>
          <a:xfrm>
            <a:off x="2633472" y="2985828"/>
            <a:ext cx="8723376" cy="8647550"/>
            <a:chOff x="1723429" y="2345748"/>
            <a:chExt cx="8723376" cy="8647550"/>
          </a:xfrm>
        </p:grpSpPr>
        <p:grpSp>
          <p:nvGrpSpPr>
            <p:cNvPr id="5" name="그룹 4"/>
            <p:cNvGrpSpPr/>
            <p:nvPr/>
          </p:nvGrpSpPr>
          <p:grpSpPr>
            <a:xfrm>
              <a:off x="1723429" y="2345748"/>
              <a:ext cx="8723376" cy="7406640"/>
              <a:chOff x="1865376" y="3630513"/>
              <a:chExt cx="8723376" cy="7406640"/>
            </a:xfrm>
          </p:grpSpPr>
          <p:sp>
            <p:nvSpPr>
              <p:cNvPr id="2" name="모서리가 둥근 직사각형 1"/>
              <p:cNvSpPr/>
              <p:nvPr/>
            </p:nvSpPr>
            <p:spPr>
              <a:xfrm>
                <a:off x="1865376" y="3630513"/>
                <a:ext cx="8686800" cy="7406640"/>
              </a:xfrm>
              <a:prstGeom prst="roundRect">
                <a:avLst>
                  <a:gd name="adj" fmla="val 11482"/>
                </a:avLst>
              </a:prstGeom>
              <a:solidFill>
                <a:srgbClr val="FFFCE8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" name="양쪽 모서리가 둥근 사각형 2"/>
              <p:cNvSpPr/>
              <p:nvPr/>
            </p:nvSpPr>
            <p:spPr>
              <a:xfrm>
                <a:off x="1865376" y="3639312"/>
                <a:ext cx="8723376" cy="2232000"/>
              </a:xfrm>
              <a:prstGeom prst="round2SameRect">
                <a:avLst>
                  <a:gd name="adj1" fmla="val 26278"/>
                  <a:gd name="adj2" fmla="val 0"/>
                </a:avLst>
              </a:prstGeom>
              <a:solidFill>
                <a:srgbClr val="F7941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3" name="생명의 탄생에는 소중한 의미가 담겨 있어요"/>
              <p:cNvSpPr txBox="1"/>
              <p:nvPr/>
            </p:nvSpPr>
            <p:spPr>
              <a:xfrm>
                <a:off x="2169195" y="3717953"/>
                <a:ext cx="8115737" cy="207471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50800" tIns="50800" rIns="50800" bIns="50800">
                <a:noAutofit/>
              </a:bodyPr>
              <a:lstStyle>
                <a:lvl1pPr algn="l" defTabSz="457200">
                  <a:lnSpc>
                    <a:spcPts val="8900"/>
                  </a:lnSpc>
                  <a:defRPr sz="6500" b="1">
                    <a:latin typeface="나눔고딕"/>
                    <a:ea typeface="나눔고딕"/>
                    <a:cs typeface="나눔고딕"/>
                    <a:sym typeface="나눔고딕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ko-KR" altLang="en-US" sz="5500" dirty="0" smtClean="0">
                    <a:solidFill>
                      <a:schemeClr val="bg1"/>
                    </a:solidFill>
                  </a:rPr>
                  <a:t>긍정적인 결과를 일으키는</a:t>
                </a:r>
                <a:endParaRPr lang="en-US" altLang="ko-KR" sz="5500" dirty="0" smtClean="0">
                  <a:solidFill>
                    <a:schemeClr val="bg1"/>
                  </a:solidFill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ko-KR" altLang="en-US" sz="5500" dirty="0" smtClean="0">
                    <a:solidFill>
                      <a:schemeClr val="bg1"/>
                    </a:solidFill>
                  </a:rPr>
                  <a:t> 스트레스</a:t>
                </a:r>
                <a:endParaRPr lang="ko-KR" altLang="en-US" sz="55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4" name="그림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60837" y="6483651"/>
                <a:ext cx="6895878" cy="4242606"/>
              </a:xfrm>
              <a:prstGeom prst="rect">
                <a:avLst/>
              </a:prstGeom>
            </p:spPr>
          </p:pic>
        </p:grpSp>
        <p:sp>
          <p:nvSpPr>
            <p:cNvPr id="25" name="생명의 탄생에는 소중한 의미가 담겨 있어요"/>
            <p:cNvSpPr txBox="1"/>
            <p:nvPr/>
          </p:nvSpPr>
          <p:spPr>
            <a:xfrm>
              <a:off x="2699444" y="10053831"/>
              <a:ext cx="6771347" cy="93946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500" dirty="0" err="1" smtClean="0"/>
                <a:t>유스트레스</a:t>
              </a:r>
              <a:r>
                <a:rPr lang="en-US" altLang="ko-KR" sz="5500" dirty="0" smtClean="0"/>
                <a:t>(Eustress)</a:t>
              </a:r>
              <a:endParaRPr lang="ko-KR" altLang="en-US" sz="5500" dirty="0"/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13027152" y="2994627"/>
            <a:ext cx="8723376" cy="8647550"/>
            <a:chOff x="13027152" y="3287235"/>
            <a:chExt cx="8723376" cy="8647550"/>
          </a:xfrm>
        </p:grpSpPr>
        <p:sp>
          <p:nvSpPr>
            <p:cNvPr id="30" name="모서리가 둥근 직사각형 29"/>
            <p:cNvSpPr/>
            <p:nvPr/>
          </p:nvSpPr>
          <p:spPr>
            <a:xfrm>
              <a:off x="13027152" y="3287235"/>
              <a:ext cx="8686800" cy="7406640"/>
            </a:xfrm>
            <a:prstGeom prst="roundRect">
              <a:avLst>
                <a:gd name="adj" fmla="val 11482"/>
              </a:avLst>
            </a:prstGeom>
            <a:solidFill>
              <a:srgbClr val="F6F1E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1" name="양쪽 모서리가 둥근 사각형 30"/>
            <p:cNvSpPr/>
            <p:nvPr/>
          </p:nvSpPr>
          <p:spPr>
            <a:xfrm>
              <a:off x="13027152" y="3296034"/>
              <a:ext cx="8723376" cy="2232000"/>
            </a:xfrm>
            <a:prstGeom prst="round2SameRect">
              <a:avLst>
                <a:gd name="adj1" fmla="val 26278"/>
                <a:gd name="adj2" fmla="val 0"/>
              </a:avLst>
            </a:prstGeom>
            <a:solidFill>
              <a:srgbClr val="A8745E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2" name="생명의 탄생에는 소중한 의미가 담겨 있어요"/>
            <p:cNvSpPr txBox="1"/>
            <p:nvPr/>
          </p:nvSpPr>
          <p:spPr>
            <a:xfrm>
              <a:off x="13330971" y="3374675"/>
              <a:ext cx="8115737" cy="207471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ko-KR" altLang="en-US" sz="5500" dirty="0" smtClean="0">
                  <a:solidFill>
                    <a:schemeClr val="bg1"/>
                  </a:solidFill>
                </a:rPr>
                <a:t>부정적인 결과를 일으키는</a:t>
              </a:r>
              <a:endParaRPr lang="en-US" altLang="ko-KR" sz="5500" dirty="0" smtClean="0">
                <a:solidFill>
                  <a:schemeClr val="bg1"/>
                </a:solidFill>
              </a:endParaRPr>
            </a:p>
            <a:p>
              <a:pPr algn="ctr">
                <a:lnSpc>
                  <a:spcPct val="120000"/>
                </a:lnSpc>
              </a:pPr>
              <a:r>
                <a:rPr lang="ko-KR" altLang="en-US" sz="5500" dirty="0" smtClean="0">
                  <a:solidFill>
                    <a:schemeClr val="bg1"/>
                  </a:solidFill>
                </a:rPr>
                <a:t> 스트레스</a:t>
              </a:r>
              <a:endParaRPr lang="ko-KR" altLang="en-US" sz="5500" dirty="0">
                <a:solidFill>
                  <a:schemeClr val="bg1"/>
                </a:solidFill>
              </a:endParaRPr>
            </a:p>
          </p:txBody>
        </p:sp>
        <p:sp>
          <p:nvSpPr>
            <p:cNvPr id="29" name="생명의 탄생에는 소중한 의미가 담겨 있어요"/>
            <p:cNvSpPr txBox="1"/>
            <p:nvPr/>
          </p:nvSpPr>
          <p:spPr>
            <a:xfrm>
              <a:off x="14003167" y="10995318"/>
              <a:ext cx="6771347" cy="93946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500" dirty="0" err="1"/>
                <a:t>디</a:t>
              </a:r>
              <a:r>
                <a:rPr lang="ko-KR" altLang="en-US" sz="5500" dirty="0" err="1" smtClean="0"/>
                <a:t>스트레스</a:t>
              </a:r>
              <a:r>
                <a:rPr lang="en-US" altLang="ko-KR" sz="5500" dirty="0" smtClean="0"/>
                <a:t>(Distress)</a:t>
              </a:r>
              <a:endParaRPr lang="ko-KR" altLang="en-US" sz="5500" dirty="0"/>
            </a:p>
          </p:txBody>
        </p:sp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12112" y="5829477"/>
              <a:ext cx="5573003" cy="46663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01107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1096333" y="1289272"/>
            <a:ext cx="8499328" cy="1132145"/>
            <a:chOff x="8369204" y="421241"/>
            <a:chExt cx="8499328" cy="1132145"/>
          </a:xfrm>
        </p:grpSpPr>
        <p:sp>
          <p:nvSpPr>
            <p:cNvPr id="16" name="직사각형 15"/>
            <p:cNvSpPr/>
            <p:nvPr/>
          </p:nvSpPr>
          <p:spPr>
            <a:xfrm>
              <a:off x="9653095" y="647210"/>
              <a:ext cx="7215437" cy="854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ko-KR" altLang="en-US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나의 스트레스 알아보기</a:t>
              </a:r>
              <a:endParaRPr lang="ko-KR" altLang="en-US" sz="5500" b="1" dirty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17" name="그림 16"/>
            <p:cNvPicPr>
              <a:picLocks noChangeAspect="1"/>
            </p:cNvPicPr>
            <p:nvPr/>
          </p:nvPicPr>
          <p:blipFill rotWithShape="1">
            <a:blip r:embed="rId3"/>
            <a:srcRect r="81080"/>
            <a:stretch/>
          </p:blipFill>
          <p:spPr>
            <a:xfrm>
              <a:off x="8369204" y="421241"/>
              <a:ext cx="1184929" cy="1132145"/>
            </a:xfrm>
            <a:prstGeom prst="rect">
              <a:avLst/>
            </a:prstGeom>
          </p:spPr>
        </p:pic>
      </p:grpSp>
      <p:sp>
        <p:nvSpPr>
          <p:cNvPr id="26" name="직사각형 25"/>
          <p:cNvSpPr/>
          <p:nvPr/>
        </p:nvSpPr>
        <p:spPr>
          <a:xfrm>
            <a:off x="1096333" y="2639618"/>
            <a:ext cx="21470942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ko-KR" altLang="en-US" sz="5500" b="1" dirty="0" smtClean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내가 스트레스를 받을 때 하는 행동과 비슷한 항목에      표시해 보세요</a:t>
            </a:r>
            <a:r>
              <a:rPr lang="en-US" altLang="ko-KR" sz="5500" b="1" dirty="0" smtClean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solidFill>
                <a:srgbClr val="115C9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/>
          <a:srcRect l="6394" r="13598"/>
          <a:stretch/>
        </p:blipFill>
        <p:spPr>
          <a:xfrm>
            <a:off x="16605810" y="2377922"/>
            <a:ext cx="1005534" cy="1162522"/>
          </a:xfrm>
          <a:prstGeom prst="rect">
            <a:avLst/>
          </a:prstGeom>
        </p:spPr>
      </p:pic>
      <p:sp>
        <p:nvSpPr>
          <p:cNvPr id="5" name="모서리가 둥근 직사각형 4"/>
          <p:cNvSpPr/>
          <p:nvPr/>
        </p:nvSpPr>
        <p:spPr>
          <a:xfrm>
            <a:off x="1096333" y="3802140"/>
            <a:ext cx="20867555" cy="1574532"/>
          </a:xfrm>
          <a:prstGeom prst="roundRect">
            <a:avLst>
              <a:gd name="adj" fmla="val 50000"/>
            </a:avLst>
          </a:prstGeom>
          <a:solidFill>
            <a:srgbClr val="E2F4F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545072" y="4169291"/>
            <a:ext cx="11777583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주변 사람에게 화를 내고 소리를 지른다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20354544" y="3949326"/>
            <a:ext cx="1280160" cy="1280160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8" name="모서리가 둥근 직사각형 27"/>
          <p:cNvSpPr/>
          <p:nvPr/>
        </p:nvSpPr>
        <p:spPr>
          <a:xfrm>
            <a:off x="1096333" y="5892983"/>
            <a:ext cx="20867555" cy="1574532"/>
          </a:xfrm>
          <a:prstGeom prst="roundRect">
            <a:avLst>
              <a:gd name="adj" fmla="val 50000"/>
            </a:avLst>
          </a:prstGeom>
          <a:solidFill>
            <a:srgbClr val="E2F4F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545072" y="6260134"/>
            <a:ext cx="5338321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복식 호흡을 한다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20354544" y="6040169"/>
            <a:ext cx="1280160" cy="1280160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1" name="모서리가 둥근 직사각형 30"/>
          <p:cNvSpPr/>
          <p:nvPr/>
        </p:nvSpPr>
        <p:spPr>
          <a:xfrm>
            <a:off x="1096333" y="7915940"/>
            <a:ext cx="20867555" cy="1574532"/>
          </a:xfrm>
          <a:prstGeom prst="roundRect">
            <a:avLst>
              <a:gd name="adj" fmla="val 50000"/>
            </a:avLst>
          </a:prstGeom>
          <a:solidFill>
            <a:srgbClr val="E2F4F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1545072" y="8283091"/>
            <a:ext cx="13677142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할 일을 미루고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해봐도 안 될 거라고 포기한다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3" name="타원 32"/>
          <p:cNvSpPr/>
          <p:nvPr/>
        </p:nvSpPr>
        <p:spPr>
          <a:xfrm>
            <a:off x="20354544" y="8063126"/>
            <a:ext cx="1280160" cy="1280160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4" name="모서리가 둥근 직사각형 33"/>
          <p:cNvSpPr/>
          <p:nvPr/>
        </p:nvSpPr>
        <p:spPr>
          <a:xfrm>
            <a:off x="1096333" y="10006783"/>
            <a:ext cx="20867555" cy="1574532"/>
          </a:xfrm>
          <a:prstGeom prst="roundRect">
            <a:avLst>
              <a:gd name="adj" fmla="val 50000"/>
            </a:avLst>
          </a:prstGeom>
          <a:solidFill>
            <a:srgbClr val="E2F4F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545072" y="10373934"/>
            <a:ext cx="11399274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이번에는 ‘잘될 거야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.’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라고 용기를 낸다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6" name="타원 35"/>
          <p:cNvSpPr/>
          <p:nvPr/>
        </p:nvSpPr>
        <p:spPr>
          <a:xfrm>
            <a:off x="20354544" y="10153969"/>
            <a:ext cx="1280160" cy="1280160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0617918" y="8281163"/>
            <a:ext cx="753412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∨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8109515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1096333" y="748044"/>
            <a:ext cx="20867555" cy="1574532"/>
          </a:xfrm>
          <a:prstGeom prst="roundRect">
            <a:avLst>
              <a:gd name="adj" fmla="val 50000"/>
            </a:avLst>
          </a:prstGeom>
          <a:solidFill>
            <a:srgbClr val="E2F4F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545072" y="1115195"/>
            <a:ext cx="13061589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‘왜 하필 나에게만 이런 일이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?’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라고 생각한다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20354544" y="895230"/>
            <a:ext cx="1280160" cy="1280160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8" name="모서리가 둥근 직사각형 27"/>
          <p:cNvSpPr/>
          <p:nvPr/>
        </p:nvSpPr>
        <p:spPr>
          <a:xfrm>
            <a:off x="1096333" y="2838887"/>
            <a:ext cx="20867555" cy="1574532"/>
          </a:xfrm>
          <a:prstGeom prst="roundRect">
            <a:avLst>
              <a:gd name="adj" fmla="val 50000"/>
            </a:avLst>
          </a:prstGeom>
          <a:solidFill>
            <a:srgbClr val="E2F4F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1545072" y="3206038"/>
            <a:ext cx="17224587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믿을 수 있는 어른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부모님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선생님 등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에게 도움을 요청한다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20354544" y="2986073"/>
            <a:ext cx="1280160" cy="1280160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1" name="모서리가 둥근 직사각형 30"/>
          <p:cNvSpPr/>
          <p:nvPr/>
        </p:nvSpPr>
        <p:spPr>
          <a:xfrm>
            <a:off x="1096333" y="4861844"/>
            <a:ext cx="20867555" cy="1574532"/>
          </a:xfrm>
          <a:prstGeom prst="roundRect">
            <a:avLst>
              <a:gd name="adj" fmla="val 50000"/>
            </a:avLst>
          </a:prstGeom>
          <a:solidFill>
            <a:srgbClr val="E2F4F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1545072" y="5228995"/>
            <a:ext cx="9384300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밥 먹기 귀찮고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소화가 안 된다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3" name="타원 32"/>
          <p:cNvSpPr/>
          <p:nvPr/>
        </p:nvSpPr>
        <p:spPr>
          <a:xfrm>
            <a:off x="20354544" y="5009030"/>
            <a:ext cx="1280160" cy="1280160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4" name="모서리가 둥근 직사각형 33"/>
          <p:cNvSpPr/>
          <p:nvPr/>
        </p:nvSpPr>
        <p:spPr>
          <a:xfrm>
            <a:off x="1096333" y="6952687"/>
            <a:ext cx="20867555" cy="1574532"/>
          </a:xfrm>
          <a:prstGeom prst="roundRect">
            <a:avLst>
              <a:gd name="adj" fmla="val 50000"/>
            </a:avLst>
          </a:prstGeom>
          <a:solidFill>
            <a:srgbClr val="E2F4F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545072" y="7319838"/>
            <a:ext cx="8135560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내가 좋아하는 운동을 한다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6" name="타원 35"/>
          <p:cNvSpPr/>
          <p:nvPr/>
        </p:nvSpPr>
        <p:spPr>
          <a:xfrm>
            <a:off x="20354544" y="7099873"/>
            <a:ext cx="1280160" cy="1280160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0617918" y="5227067"/>
            <a:ext cx="753412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∨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38" name="모서리가 둥근 직사각형 37"/>
          <p:cNvSpPr/>
          <p:nvPr/>
        </p:nvSpPr>
        <p:spPr>
          <a:xfrm>
            <a:off x="1096333" y="9031339"/>
            <a:ext cx="20867555" cy="1574532"/>
          </a:xfrm>
          <a:prstGeom prst="roundRect">
            <a:avLst>
              <a:gd name="adj" fmla="val 50000"/>
            </a:avLst>
          </a:prstGeom>
          <a:solidFill>
            <a:srgbClr val="E2F4F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1545072" y="9398490"/>
            <a:ext cx="11126764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게임과 유튜브에 빠져 숙제를 안 한다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0" name="타원 39"/>
          <p:cNvSpPr/>
          <p:nvPr/>
        </p:nvSpPr>
        <p:spPr>
          <a:xfrm>
            <a:off x="20354544" y="9178525"/>
            <a:ext cx="1280160" cy="1280160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1" name="모서리가 둥근 직사각형 40"/>
          <p:cNvSpPr/>
          <p:nvPr/>
        </p:nvSpPr>
        <p:spPr>
          <a:xfrm>
            <a:off x="1096333" y="11122182"/>
            <a:ext cx="20867555" cy="1574532"/>
          </a:xfrm>
          <a:prstGeom prst="roundRect">
            <a:avLst>
              <a:gd name="adj" fmla="val 50000"/>
            </a:avLst>
          </a:prstGeom>
          <a:solidFill>
            <a:srgbClr val="E2F4F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1545072" y="11489333"/>
            <a:ext cx="13273185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이번 숙제를 마치고 할 즐거운 일을 계획한다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3" name="타원 42"/>
          <p:cNvSpPr/>
          <p:nvPr/>
        </p:nvSpPr>
        <p:spPr>
          <a:xfrm>
            <a:off x="20354544" y="11269368"/>
            <a:ext cx="1280160" cy="1280160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0617918" y="7309579"/>
            <a:ext cx="753412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∨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0617918" y="3211279"/>
            <a:ext cx="753412" cy="850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∨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8575929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1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스트레스를 조절해요</a:t>
              </a:r>
              <a:endParaRPr lang="ko-KR" altLang="en-US" sz="5500" dirty="0"/>
            </a:p>
          </p:txBody>
        </p:sp>
        <p:grpSp>
          <p:nvGrpSpPr>
            <p:cNvPr id="22" name="그룹 21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3" name="타원 22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7030A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7" name="그룹 6"/>
          <p:cNvGrpSpPr/>
          <p:nvPr/>
        </p:nvGrpSpPr>
        <p:grpSpPr>
          <a:xfrm>
            <a:off x="1606412" y="1707351"/>
            <a:ext cx="21171176" cy="5626137"/>
            <a:chOff x="2093464" y="1890231"/>
            <a:chExt cx="21171176" cy="5626137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12773" y="1890231"/>
              <a:ext cx="3356433" cy="4020540"/>
            </a:xfrm>
            <a:prstGeom prst="rect">
              <a:avLst/>
            </a:prstGeom>
          </p:spPr>
        </p:pic>
        <p:grpSp>
          <p:nvGrpSpPr>
            <p:cNvPr id="5" name="그룹 4"/>
            <p:cNvGrpSpPr/>
            <p:nvPr/>
          </p:nvGrpSpPr>
          <p:grpSpPr>
            <a:xfrm>
              <a:off x="2093464" y="6039487"/>
              <a:ext cx="7699015" cy="1476881"/>
              <a:chOff x="987551" y="6862447"/>
              <a:chExt cx="7699015" cy="1476881"/>
            </a:xfrm>
          </p:grpSpPr>
          <p:sp>
            <p:nvSpPr>
              <p:cNvPr id="3" name="모서리가 둥근 직사각형 2"/>
              <p:cNvSpPr/>
              <p:nvPr/>
            </p:nvSpPr>
            <p:spPr>
              <a:xfrm>
                <a:off x="987551" y="6862447"/>
                <a:ext cx="7699015" cy="1476881"/>
              </a:xfrm>
              <a:prstGeom prst="roundRect">
                <a:avLst>
                  <a:gd name="adj" fmla="val 50000"/>
                </a:avLst>
              </a:prstGeom>
              <a:solidFill>
                <a:srgbClr val="AACE3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5" name="생명의 탄생에는 소중한 의미가 담겨 있어요"/>
              <p:cNvSpPr txBox="1"/>
              <p:nvPr/>
            </p:nvSpPr>
            <p:spPr>
              <a:xfrm>
                <a:off x="2095925" y="7096752"/>
                <a:ext cx="5482265" cy="100827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50800" tIns="50800" rIns="50800" bIns="50800">
                <a:noAutofit/>
              </a:bodyPr>
              <a:lstStyle>
                <a:lvl1pPr algn="l" defTabSz="457200">
                  <a:lnSpc>
                    <a:spcPts val="8900"/>
                  </a:lnSpc>
                  <a:defRPr sz="6500" b="1">
                    <a:latin typeface="나눔고딕"/>
                    <a:ea typeface="나눔고딕"/>
                    <a:cs typeface="나눔고딕"/>
                    <a:sym typeface="나눔고딕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ko-KR" altLang="en-US" sz="5500" dirty="0" smtClean="0">
                    <a:solidFill>
                      <a:schemeClr val="bg1"/>
                    </a:solidFill>
                  </a:rPr>
                  <a:t>꾸준히 운동하기</a:t>
                </a:r>
                <a:endParaRPr lang="ko-KR" altLang="en-US" sz="55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" name="직사각형 5"/>
            <p:cNvSpPr/>
            <p:nvPr/>
          </p:nvSpPr>
          <p:spPr>
            <a:xfrm>
              <a:off x="11072640" y="3668233"/>
              <a:ext cx="12192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실천 가능한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계획으로 운동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습관 만들기</a:t>
              </a: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1606413" y="7567793"/>
            <a:ext cx="21171175" cy="5346341"/>
            <a:chOff x="2246493" y="7567793"/>
            <a:chExt cx="21171175" cy="5346341"/>
          </a:xfrm>
        </p:grpSpPr>
        <p:grpSp>
          <p:nvGrpSpPr>
            <p:cNvPr id="29" name="그룹 28"/>
            <p:cNvGrpSpPr/>
            <p:nvPr/>
          </p:nvGrpSpPr>
          <p:grpSpPr>
            <a:xfrm>
              <a:off x="2246493" y="11437253"/>
              <a:ext cx="7699014" cy="1476881"/>
              <a:chOff x="987552" y="6862447"/>
              <a:chExt cx="7699014" cy="1476881"/>
            </a:xfrm>
          </p:grpSpPr>
          <p:sp>
            <p:nvSpPr>
              <p:cNvPr id="31" name="모서리가 둥근 직사각형 30"/>
              <p:cNvSpPr/>
              <p:nvPr/>
            </p:nvSpPr>
            <p:spPr>
              <a:xfrm>
                <a:off x="987552" y="6862447"/>
                <a:ext cx="7699014" cy="1476881"/>
              </a:xfrm>
              <a:prstGeom prst="roundRect">
                <a:avLst>
                  <a:gd name="adj" fmla="val 50000"/>
                </a:avLst>
              </a:prstGeom>
              <a:solidFill>
                <a:srgbClr val="AACE3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2" name="생명의 탄생에는 소중한 의미가 담겨 있어요"/>
              <p:cNvSpPr txBox="1"/>
              <p:nvPr/>
            </p:nvSpPr>
            <p:spPr>
              <a:xfrm>
                <a:off x="1285765" y="7096752"/>
                <a:ext cx="7102586" cy="100827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50800" tIns="50800" rIns="50800" bIns="50800">
                <a:noAutofit/>
              </a:bodyPr>
              <a:lstStyle>
                <a:lvl1pPr algn="l" defTabSz="457200">
                  <a:lnSpc>
                    <a:spcPts val="8900"/>
                  </a:lnSpc>
                  <a:defRPr sz="6500" b="1">
                    <a:latin typeface="나눔고딕"/>
                    <a:ea typeface="나눔고딕"/>
                    <a:cs typeface="나눔고딕"/>
                    <a:sym typeface="나눔고딕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ko-KR" altLang="en-US" sz="5500" dirty="0" smtClean="0">
                    <a:solidFill>
                      <a:schemeClr val="bg1"/>
                    </a:solidFill>
                  </a:rPr>
                  <a:t>친구</a:t>
                </a:r>
                <a:r>
                  <a:rPr lang="en-US" altLang="ko-KR" sz="5500" dirty="0" smtClean="0">
                    <a:solidFill>
                      <a:schemeClr val="bg1"/>
                    </a:solidFill>
                  </a:rPr>
                  <a:t>, </a:t>
                </a:r>
                <a:r>
                  <a:rPr lang="ko-KR" altLang="en-US" sz="5500" dirty="0" smtClean="0">
                    <a:solidFill>
                      <a:schemeClr val="bg1"/>
                    </a:solidFill>
                  </a:rPr>
                  <a:t>가족과 잘 지내기</a:t>
                </a:r>
                <a:endParaRPr lang="ko-KR" altLang="en-US" sz="55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0" name="직사각형 29"/>
            <p:cNvSpPr/>
            <p:nvPr/>
          </p:nvSpPr>
          <p:spPr>
            <a:xfrm>
              <a:off x="11225668" y="9065999"/>
              <a:ext cx="12192000" cy="20036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나를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존중하고 타인을 배려하며 모두 행복한 환경 만들기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69761" y="7567793"/>
              <a:ext cx="3452473" cy="37917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25280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1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스트레스를 조절해요</a:t>
              </a:r>
              <a:endParaRPr lang="ko-KR" altLang="en-US" sz="5500" dirty="0"/>
            </a:p>
          </p:txBody>
        </p:sp>
        <p:grpSp>
          <p:nvGrpSpPr>
            <p:cNvPr id="22" name="그룹 21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3" name="타원 22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7030A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5" name="그룹 4"/>
          <p:cNvGrpSpPr/>
          <p:nvPr/>
        </p:nvGrpSpPr>
        <p:grpSpPr>
          <a:xfrm>
            <a:off x="1606412" y="5856607"/>
            <a:ext cx="7699015" cy="1476881"/>
            <a:chOff x="987551" y="6862447"/>
            <a:chExt cx="7699015" cy="1476881"/>
          </a:xfrm>
        </p:grpSpPr>
        <p:sp>
          <p:nvSpPr>
            <p:cNvPr id="3" name="모서리가 둥근 직사각형 2"/>
            <p:cNvSpPr/>
            <p:nvPr/>
          </p:nvSpPr>
          <p:spPr>
            <a:xfrm>
              <a:off x="987551" y="6862447"/>
              <a:ext cx="7699015" cy="1476881"/>
            </a:xfrm>
            <a:prstGeom prst="roundRect">
              <a:avLst>
                <a:gd name="adj" fmla="val 50000"/>
              </a:avLst>
            </a:prstGeom>
            <a:solidFill>
              <a:srgbClr val="AACE3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5" name="생명의 탄생에는 소중한 의미가 담겨 있어요"/>
            <p:cNvSpPr txBox="1"/>
            <p:nvPr/>
          </p:nvSpPr>
          <p:spPr>
            <a:xfrm>
              <a:off x="1903157" y="7096752"/>
              <a:ext cx="6100030" cy="100827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500" smtClean="0">
                  <a:solidFill>
                    <a:schemeClr val="bg1"/>
                  </a:solidFill>
                </a:rPr>
                <a:t>규칙적인 식사하기</a:t>
              </a:r>
              <a:endParaRPr lang="ko-KR" altLang="en-US" sz="55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직사각형 5"/>
          <p:cNvSpPr/>
          <p:nvPr/>
        </p:nvSpPr>
        <p:spPr>
          <a:xfrm>
            <a:off x="10585588" y="3485353"/>
            <a:ext cx="12192000" cy="2003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일정한 시간을 정해 식사하고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음식을 골고루 먹기</a:t>
            </a:r>
          </a:p>
        </p:txBody>
      </p:sp>
      <p:grpSp>
        <p:nvGrpSpPr>
          <p:cNvPr id="29" name="그룹 28"/>
          <p:cNvGrpSpPr/>
          <p:nvPr/>
        </p:nvGrpSpPr>
        <p:grpSpPr>
          <a:xfrm>
            <a:off x="1606413" y="11437253"/>
            <a:ext cx="7699014" cy="1476881"/>
            <a:chOff x="987552" y="6862447"/>
            <a:chExt cx="7699014" cy="1476881"/>
          </a:xfrm>
        </p:grpSpPr>
        <p:sp>
          <p:nvSpPr>
            <p:cNvPr id="31" name="모서리가 둥근 직사각형 30"/>
            <p:cNvSpPr/>
            <p:nvPr/>
          </p:nvSpPr>
          <p:spPr>
            <a:xfrm>
              <a:off x="987552" y="6862447"/>
              <a:ext cx="7699014" cy="1476881"/>
            </a:xfrm>
            <a:prstGeom prst="roundRect">
              <a:avLst>
                <a:gd name="adj" fmla="val 50000"/>
              </a:avLst>
            </a:prstGeom>
            <a:solidFill>
              <a:srgbClr val="AACE3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2" name="생명의 탄생에는 소중한 의미가 담겨 있어요"/>
            <p:cNvSpPr txBox="1"/>
            <p:nvPr/>
          </p:nvSpPr>
          <p:spPr>
            <a:xfrm>
              <a:off x="1285765" y="7096752"/>
              <a:ext cx="7102586" cy="100827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500" dirty="0" smtClean="0">
                  <a:solidFill>
                    <a:schemeClr val="bg1"/>
                  </a:solidFill>
                </a:rPr>
                <a:t>잠을 충분히 자기</a:t>
              </a:r>
              <a:endParaRPr lang="ko-KR" altLang="en-US" sz="55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직사각형 29"/>
          <p:cNvSpPr/>
          <p:nvPr/>
        </p:nvSpPr>
        <p:spPr>
          <a:xfrm>
            <a:off x="10585588" y="9322031"/>
            <a:ext cx="12192000" cy="10064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지치지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않도록 적당한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휴식 갖기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181" y="2011459"/>
            <a:ext cx="4761775" cy="362612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681" y="7552515"/>
            <a:ext cx="3305179" cy="380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093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1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스트레스를 조절해요</a:t>
              </a:r>
              <a:endParaRPr lang="ko-KR" altLang="en-US" sz="5500" dirty="0"/>
            </a:p>
          </p:txBody>
        </p:sp>
        <p:grpSp>
          <p:nvGrpSpPr>
            <p:cNvPr id="22" name="그룹 21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3" name="타원 22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7030A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5" name="그룹 4"/>
          <p:cNvGrpSpPr/>
          <p:nvPr/>
        </p:nvGrpSpPr>
        <p:grpSpPr>
          <a:xfrm>
            <a:off x="1606412" y="5856607"/>
            <a:ext cx="7699015" cy="1476881"/>
            <a:chOff x="987551" y="6862447"/>
            <a:chExt cx="7699015" cy="1476881"/>
          </a:xfrm>
        </p:grpSpPr>
        <p:sp>
          <p:nvSpPr>
            <p:cNvPr id="3" name="모서리가 둥근 직사각형 2"/>
            <p:cNvSpPr/>
            <p:nvPr/>
          </p:nvSpPr>
          <p:spPr>
            <a:xfrm>
              <a:off x="987551" y="6862447"/>
              <a:ext cx="7699015" cy="1476881"/>
            </a:xfrm>
            <a:prstGeom prst="roundRect">
              <a:avLst>
                <a:gd name="adj" fmla="val 50000"/>
              </a:avLst>
            </a:prstGeom>
            <a:solidFill>
              <a:srgbClr val="AACE3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5" name="생명의 탄생에는 소중한 의미가 담겨 있어요"/>
            <p:cNvSpPr txBox="1"/>
            <p:nvPr/>
          </p:nvSpPr>
          <p:spPr>
            <a:xfrm>
              <a:off x="1903157" y="7096752"/>
              <a:ext cx="6100030" cy="100827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500" dirty="0" smtClean="0">
                  <a:solidFill>
                    <a:schemeClr val="bg1"/>
                  </a:solidFill>
                </a:rPr>
                <a:t>복식 호흡하기</a:t>
              </a:r>
              <a:endParaRPr lang="ko-KR" altLang="en-US" sz="55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직사각형 5"/>
          <p:cNvSpPr/>
          <p:nvPr/>
        </p:nvSpPr>
        <p:spPr>
          <a:xfrm>
            <a:off x="10585588" y="3485353"/>
            <a:ext cx="12192000" cy="2003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명상하듯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잠시 멈추어 몸을 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이완시키기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9" name="그룹 28"/>
          <p:cNvGrpSpPr/>
          <p:nvPr/>
        </p:nvGrpSpPr>
        <p:grpSpPr>
          <a:xfrm>
            <a:off x="1606413" y="11437253"/>
            <a:ext cx="7699014" cy="1476881"/>
            <a:chOff x="987552" y="6862447"/>
            <a:chExt cx="7699014" cy="1476881"/>
          </a:xfrm>
        </p:grpSpPr>
        <p:sp>
          <p:nvSpPr>
            <p:cNvPr id="31" name="모서리가 둥근 직사각형 30"/>
            <p:cNvSpPr/>
            <p:nvPr/>
          </p:nvSpPr>
          <p:spPr>
            <a:xfrm>
              <a:off x="987552" y="6862447"/>
              <a:ext cx="7699014" cy="1476881"/>
            </a:xfrm>
            <a:prstGeom prst="roundRect">
              <a:avLst>
                <a:gd name="adj" fmla="val 50000"/>
              </a:avLst>
            </a:prstGeom>
            <a:solidFill>
              <a:srgbClr val="AACE3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2" name="생명의 탄생에는 소중한 의미가 담겨 있어요"/>
            <p:cNvSpPr txBox="1"/>
            <p:nvPr/>
          </p:nvSpPr>
          <p:spPr>
            <a:xfrm>
              <a:off x="1285765" y="7096752"/>
              <a:ext cx="7102586" cy="100827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500" dirty="0" smtClean="0">
                  <a:solidFill>
                    <a:schemeClr val="bg1"/>
                  </a:solidFill>
                </a:rPr>
                <a:t>감사하기</a:t>
              </a:r>
              <a:endParaRPr lang="ko-KR" altLang="en-US" sz="55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직사각형 29"/>
          <p:cNvSpPr/>
          <p:nvPr/>
        </p:nvSpPr>
        <p:spPr>
          <a:xfrm>
            <a:off x="10585588" y="9322031"/>
            <a:ext cx="12192000" cy="10064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내게 주어진 것에 감사 표현하기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839" y="1955007"/>
            <a:ext cx="2724331" cy="366375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258" y="7757075"/>
            <a:ext cx="4133321" cy="351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421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그룹 49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51" name="그림 5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52" name="직사각형 51"/>
            <p:cNvSpPr/>
            <p:nvPr/>
          </p:nvSpPr>
          <p:spPr>
            <a:xfrm>
              <a:off x="3441990" y="4030581"/>
              <a:ext cx="77938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23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53" name="직선 연결선 52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4" name="부모님께 감사 편지 쓰기"/>
          <p:cNvSpPr txBox="1"/>
          <p:nvPr/>
        </p:nvSpPr>
        <p:spPr>
          <a:xfrm>
            <a:off x="4581102" y="920992"/>
            <a:ext cx="5696754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chemeClr val="accent1">
                    <a:lumMod val="75000"/>
                  </a:schemeClr>
                </a:solidFill>
              </a:rPr>
              <a:t>스트레스 조절하기</a:t>
            </a: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sp>
        <p:nvSpPr>
          <p:cNvPr id="56" name="모서리가 둥근 직사각형 55"/>
          <p:cNvSpPr/>
          <p:nvPr/>
        </p:nvSpPr>
        <p:spPr>
          <a:xfrm>
            <a:off x="6345725" y="3421157"/>
            <a:ext cx="16794193" cy="9792000"/>
          </a:xfrm>
          <a:prstGeom prst="roundRect">
            <a:avLst>
              <a:gd name="adj" fmla="val 10688"/>
            </a:avLst>
          </a:prstGeom>
          <a:solidFill>
            <a:srgbClr val="FEF1D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57" name="그룹 56"/>
          <p:cNvGrpSpPr/>
          <p:nvPr/>
        </p:nvGrpSpPr>
        <p:grpSpPr>
          <a:xfrm>
            <a:off x="7107442" y="3759194"/>
            <a:ext cx="3664059" cy="1073869"/>
            <a:chOff x="-1302493" y="3352958"/>
            <a:chExt cx="759177" cy="222501"/>
          </a:xfrm>
        </p:grpSpPr>
        <p:sp>
          <p:nvSpPr>
            <p:cNvPr id="58" name="모서리가 둥근 직사각형 57"/>
            <p:cNvSpPr/>
            <p:nvPr/>
          </p:nvSpPr>
          <p:spPr>
            <a:xfrm>
              <a:off x="-1302493" y="3352958"/>
              <a:ext cx="759177" cy="222501"/>
            </a:xfrm>
            <a:prstGeom prst="roundRect">
              <a:avLst>
                <a:gd name="adj" fmla="val 45990"/>
              </a:avLst>
            </a:prstGeom>
            <a:solidFill>
              <a:srgbClr val="F39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1205638" y="3377162"/>
              <a:ext cx="574993" cy="162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활동 방법</a:t>
              </a:r>
              <a:endParaRPr lang="ko-KR" altLang="en-US" sz="5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60" name="직사각형 59"/>
          <p:cNvSpPr/>
          <p:nvPr/>
        </p:nvSpPr>
        <p:spPr>
          <a:xfrm>
            <a:off x="7107442" y="4824307"/>
            <a:ext cx="15501751" cy="8069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➊ 허리를 곧게 펴고 바르게 앉습니다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➋ 천천히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초 동안 숨을 깊게 들이마시며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배가 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부풀어 오르는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것을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느낍니다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➌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초 동안 호흡을 멈춥니다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➍ 숨을 내쉴 때는 입으로 ‘후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~’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하며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초 동안 숨을 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길게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충분히 내쉽니다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➎ 같은 방법으로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번 반복하며 내 몸이 편안하고 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따뜻해짐을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느낍니다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1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7" y="2095074"/>
            <a:ext cx="18485298" cy="113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500" dirty="0" smtClean="0"/>
              <a:t>복식 호흡법을 실천해보세요</a:t>
            </a:r>
            <a:r>
              <a:rPr lang="en-US" altLang="ko-KR" sz="5500" dirty="0" smtClean="0"/>
              <a:t>.</a:t>
            </a:r>
            <a:endParaRPr lang="ko-KR" altLang="en-US" sz="5500" dirty="0"/>
          </a:p>
        </p:txBody>
      </p:sp>
      <p:pic>
        <p:nvPicPr>
          <p:cNvPr id="62" name="그림 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007" y="2311611"/>
            <a:ext cx="1140867" cy="649417"/>
          </a:xfrm>
          <a:prstGeom prst="rect">
            <a:avLst/>
          </a:prstGeom>
        </p:spPr>
      </p:pic>
      <p:pic>
        <p:nvPicPr>
          <p:cNvPr id="76" name="그림 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62" y="5272371"/>
            <a:ext cx="4725039" cy="577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025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그룹 49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51" name="그림 5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52" name="직사각형 51"/>
            <p:cNvSpPr/>
            <p:nvPr/>
          </p:nvSpPr>
          <p:spPr>
            <a:xfrm>
              <a:off x="3441990" y="4030581"/>
              <a:ext cx="77938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23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53" name="직선 연결선 52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4" name="부모님께 감사 편지 쓰기"/>
          <p:cNvSpPr txBox="1"/>
          <p:nvPr/>
        </p:nvSpPr>
        <p:spPr>
          <a:xfrm>
            <a:off x="4581102" y="920992"/>
            <a:ext cx="5696754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chemeClr val="accent1">
                    <a:lumMod val="75000"/>
                  </a:schemeClr>
                </a:solidFill>
              </a:rPr>
              <a:t>스트레스 조절하기</a:t>
            </a: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sp>
        <p:nvSpPr>
          <p:cNvPr id="56" name="모서리가 둥근 직사각형 55"/>
          <p:cNvSpPr/>
          <p:nvPr/>
        </p:nvSpPr>
        <p:spPr>
          <a:xfrm>
            <a:off x="1621007" y="3421157"/>
            <a:ext cx="21367009" cy="9792000"/>
          </a:xfrm>
          <a:prstGeom prst="roundRect">
            <a:avLst>
              <a:gd name="adj" fmla="val 10688"/>
            </a:avLst>
          </a:prstGeom>
          <a:solidFill>
            <a:srgbClr val="FEF1D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57" name="그룹 56"/>
          <p:cNvGrpSpPr/>
          <p:nvPr/>
        </p:nvGrpSpPr>
        <p:grpSpPr>
          <a:xfrm>
            <a:off x="2382724" y="3759194"/>
            <a:ext cx="3664059" cy="1073869"/>
            <a:chOff x="-1302493" y="3352958"/>
            <a:chExt cx="759177" cy="222501"/>
          </a:xfrm>
        </p:grpSpPr>
        <p:sp>
          <p:nvSpPr>
            <p:cNvPr id="58" name="모서리가 둥근 직사각형 57"/>
            <p:cNvSpPr/>
            <p:nvPr/>
          </p:nvSpPr>
          <p:spPr>
            <a:xfrm>
              <a:off x="-1302493" y="3352958"/>
              <a:ext cx="759177" cy="222501"/>
            </a:xfrm>
            <a:prstGeom prst="roundRect">
              <a:avLst>
                <a:gd name="adj" fmla="val 45990"/>
              </a:avLst>
            </a:prstGeom>
            <a:solidFill>
              <a:srgbClr val="F39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1205638" y="3377162"/>
              <a:ext cx="574993" cy="162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활동 방법</a:t>
              </a:r>
              <a:endParaRPr lang="ko-KR" altLang="en-US" sz="5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60" name="직사각형 59"/>
          <p:cNvSpPr/>
          <p:nvPr/>
        </p:nvSpPr>
        <p:spPr>
          <a:xfrm>
            <a:off x="2382724" y="5120968"/>
            <a:ext cx="16822660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➊ 편안한 장소 찾기: 조용하고 편안한 곳에 앉거나 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서서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마음을 가라앉힙니다.</a:t>
            </a:r>
          </a:p>
          <a:p>
            <a:pPr algn="l">
              <a:lnSpc>
                <a:spcPct val="15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➋ 나비 포옹 자세: 양팔을 가슴 앞에서 교차해 어깨에 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손을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얹습니다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마치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나비의 날개처럼 보이게 합니다.</a:t>
            </a:r>
          </a:p>
          <a:p>
            <a:pPr algn="l">
              <a:lnSpc>
                <a:spcPct val="15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➌ 깊게 호흡하기: 천천히 깊게 숨을 들이마시고, 내쉬면서 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몸의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긴장을 풀어 줍니다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1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7" y="2095074"/>
            <a:ext cx="18485298" cy="113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500" dirty="0" smtClean="0"/>
              <a:t>나비 </a:t>
            </a:r>
            <a:r>
              <a:rPr lang="ko-KR" altLang="en-US" sz="5500" dirty="0" err="1" smtClean="0"/>
              <a:t>포옹법을</a:t>
            </a:r>
            <a:r>
              <a:rPr lang="ko-KR" altLang="en-US" sz="5500" dirty="0" smtClean="0"/>
              <a:t> 실천해보세요</a:t>
            </a:r>
            <a:r>
              <a:rPr lang="en-US" altLang="ko-KR" sz="5500" dirty="0" smtClean="0"/>
              <a:t>.</a:t>
            </a:r>
            <a:endParaRPr lang="ko-KR" altLang="en-US" sz="5500" dirty="0"/>
          </a:p>
        </p:txBody>
      </p:sp>
      <p:pic>
        <p:nvPicPr>
          <p:cNvPr id="62" name="그림 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007" y="2311611"/>
            <a:ext cx="1140867" cy="649417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05384" y="5825738"/>
            <a:ext cx="3069400" cy="544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637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그룹 49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51" name="그림 5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52" name="직사각형 51"/>
            <p:cNvSpPr/>
            <p:nvPr/>
          </p:nvSpPr>
          <p:spPr>
            <a:xfrm>
              <a:off x="3441990" y="4030581"/>
              <a:ext cx="77938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23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53" name="직선 연결선 52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4" name="부모님께 감사 편지 쓰기"/>
          <p:cNvSpPr txBox="1"/>
          <p:nvPr/>
        </p:nvSpPr>
        <p:spPr>
          <a:xfrm>
            <a:off x="4581102" y="920992"/>
            <a:ext cx="5696754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chemeClr val="accent1">
                    <a:lumMod val="75000"/>
                  </a:schemeClr>
                </a:solidFill>
              </a:rPr>
              <a:t>스트레스 조절하기</a:t>
            </a: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sp>
        <p:nvSpPr>
          <p:cNvPr id="56" name="모서리가 둥근 직사각형 55"/>
          <p:cNvSpPr/>
          <p:nvPr/>
        </p:nvSpPr>
        <p:spPr>
          <a:xfrm>
            <a:off x="1621007" y="3421157"/>
            <a:ext cx="21367009" cy="9792000"/>
          </a:xfrm>
          <a:prstGeom prst="roundRect">
            <a:avLst>
              <a:gd name="adj" fmla="val 10688"/>
            </a:avLst>
          </a:prstGeom>
          <a:solidFill>
            <a:srgbClr val="FEF1D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57" name="그룹 56"/>
          <p:cNvGrpSpPr/>
          <p:nvPr/>
        </p:nvGrpSpPr>
        <p:grpSpPr>
          <a:xfrm>
            <a:off x="2382724" y="3759194"/>
            <a:ext cx="3664059" cy="1073869"/>
            <a:chOff x="-1302493" y="3352958"/>
            <a:chExt cx="759177" cy="222501"/>
          </a:xfrm>
        </p:grpSpPr>
        <p:sp>
          <p:nvSpPr>
            <p:cNvPr id="58" name="모서리가 둥근 직사각형 57"/>
            <p:cNvSpPr/>
            <p:nvPr/>
          </p:nvSpPr>
          <p:spPr>
            <a:xfrm>
              <a:off x="-1302493" y="3352958"/>
              <a:ext cx="759177" cy="222501"/>
            </a:xfrm>
            <a:prstGeom prst="roundRect">
              <a:avLst>
                <a:gd name="adj" fmla="val 45990"/>
              </a:avLst>
            </a:prstGeom>
            <a:solidFill>
              <a:srgbClr val="F39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1205638" y="3377162"/>
              <a:ext cx="574993" cy="162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활동 방법</a:t>
              </a:r>
              <a:endParaRPr lang="ko-KR" altLang="en-US" sz="5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60" name="직사각형 59"/>
          <p:cNvSpPr/>
          <p:nvPr/>
        </p:nvSpPr>
        <p:spPr>
          <a:xfrm>
            <a:off x="2382724" y="5120968"/>
            <a:ext cx="16822660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➍ 감정 느끼기: 현재 느끼는 스트레스를 떠올리며, 그로 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인해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생긴 감정을 받아들입니다.</a:t>
            </a:r>
          </a:p>
          <a:p>
            <a:pPr algn="l">
              <a:lnSpc>
                <a:spcPct val="15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➎ 긍정적인 말하기: 마음속으로 자신에게 “괜찮아, 나는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잘하고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있어.” 같은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긍정적인 말을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반복합니다.</a:t>
            </a:r>
          </a:p>
          <a:p>
            <a:pPr algn="l">
              <a:lnSpc>
                <a:spcPct val="15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➏ 몇 분간 이 자세를 유지한 후, 천천히 손을 내려놓고 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마음이 </a:t>
            </a: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편안해짐을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느낍니다.</a:t>
            </a:r>
          </a:p>
        </p:txBody>
      </p:sp>
      <p:sp>
        <p:nvSpPr>
          <p:cNvPr id="61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7" y="2095074"/>
            <a:ext cx="18485298" cy="113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500" dirty="0" smtClean="0"/>
              <a:t>나비 </a:t>
            </a:r>
            <a:r>
              <a:rPr lang="ko-KR" altLang="en-US" sz="5500" dirty="0" err="1" smtClean="0"/>
              <a:t>포옹법을</a:t>
            </a:r>
            <a:r>
              <a:rPr lang="ko-KR" altLang="en-US" sz="5500" dirty="0" smtClean="0"/>
              <a:t> 실천해보세요</a:t>
            </a:r>
            <a:r>
              <a:rPr lang="en-US" altLang="ko-KR" sz="5500" dirty="0" smtClean="0"/>
              <a:t>.</a:t>
            </a:r>
            <a:endParaRPr lang="ko-KR" altLang="en-US" sz="5500" dirty="0"/>
          </a:p>
        </p:txBody>
      </p:sp>
      <p:pic>
        <p:nvPicPr>
          <p:cNvPr id="62" name="그림 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007" y="2311611"/>
            <a:ext cx="1140867" cy="649417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05384" y="5825738"/>
            <a:ext cx="3069400" cy="544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574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541" y="3058422"/>
            <a:ext cx="10931747" cy="5493809"/>
          </a:xfrm>
          <a:prstGeom prst="rect">
            <a:avLst/>
          </a:prstGeom>
        </p:spPr>
      </p:pic>
      <p:sp>
        <p:nvSpPr>
          <p:cNvPr id="19" name="다음 그림을 보면서 떠오르는 것을 이야기해 보세요."/>
          <p:cNvSpPr txBox="1"/>
          <p:nvPr/>
        </p:nvSpPr>
        <p:spPr>
          <a:xfrm>
            <a:off x="5675906" y="719356"/>
            <a:ext cx="16314299" cy="2697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400" dirty="0"/>
              <a:t>지난 일주일 동안 주로 어떤 감정을 </a:t>
            </a:r>
            <a:r>
              <a:rPr lang="ko-KR" altLang="en-US" sz="5400" dirty="0" err="1"/>
              <a:t>느꼈나요</a:t>
            </a:r>
            <a:r>
              <a:rPr lang="en-US" altLang="ko-KR" sz="5400" dirty="0"/>
              <a:t>? </a:t>
            </a:r>
            <a:endParaRPr lang="en-US" altLang="ko-KR" sz="5400" dirty="0" smtClean="0"/>
          </a:p>
          <a:p>
            <a:pPr>
              <a:lnSpc>
                <a:spcPct val="120000"/>
              </a:lnSpc>
            </a:pPr>
            <a:r>
              <a:rPr lang="ko-KR" altLang="en-US" sz="5400" dirty="0" smtClean="0"/>
              <a:t>짝을 </a:t>
            </a:r>
            <a:r>
              <a:rPr lang="ko-KR" altLang="en-US" sz="5400" dirty="0"/>
              <a:t>이뤄 이야기해 보세요</a:t>
            </a:r>
            <a:r>
              <a:rPr lang="en-US" altLang="ko-KR" sz="5400" dirty="0"/>
              <a:t>.</a:t>
            </a:r>
            <a:endParaRPr sz="5400" dirty="0"/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7" y="-57232"/>
            <a:ext cx="4737610" cy="4308100"/>
          </a:xfrm>
          <a:prstGeom prst="rect">
            <a:avLst/>
          </a:prstGeom>
        </p:spPr>
      </p:pic>
      <p:sp>
        <p:nvSpPr>
          <p:cNvPr id="23" name="모서리가 둥근 직사각형 22"/>
          <p:cNvSpPr/>
          <p:nvPr/>
        </p:nvSpPr>
        <p:spPr>
          <a:xfrm>
            <a:off x="5471026" y="8924032"/>
            <a:ext cx="15802221" cy="3869672"/>
          </a:xfrm>
          <a:prstGeom prst="roundRect">
            <a:avLst/>
          </a:prstGeom>
          <a:solidFill>
            <a:srgbClr val="E8D8F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98091" y="9774494"/>
            <a:ext cx="13828437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내가 좋아하는 친구에게 인사를 했는데 친구가 받아주지 않아서 속상했어요</a:t>
            </a:r>
            <a:r>
              <a:rPr lang="en-US" altLang="ko-KR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430733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그룹 49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51" name="그림 5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52" name="직사각형 51"/>
            <p:cNvSpPr/>
            <p:nvPr/>
          </p:nvSpPr>
          <p:spPr>
            <a:xfrm>
              <a:off x="3441990" y="4030581"/>
              <a:ext cx="77938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23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53" name="직선 연결선 52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4" name="부모님께 감사 편지 쓰기"/>
          <p:cNvSpPr txBox="1"/>
          <p:nvPr/>
        </p:nvSpPr>
        <p:spPr>
          <a:xfrm>
            <a:off x="4581102" y="920992"/>
            <a:ext cx="5696754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chemeClr val="accent1">
                    <a:lumMod val="75000"/>
                  </a:schemeClr>
                </a:solidFill>
              </a:rPr>
              <a:t>스트레스 조절하기</a:t>
            </a:r>
          </a:p>
        </p:txBody>
      </p:sp>
      <p:pic>
        <p:nvPicPr>
          <p:cNvPr id="55" name="그림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sp>
        <p:nvSpPr>
          <p:cNvPr id="61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7" y="2095074"/>
            <a:ext cx="18485298" cy="2038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500" dirty="0"/>
              <a:t>복식 호흡과 나비 </a:t>
            </a:r>
            <a:r>
              <a:rPr lang="ko-KR" altLang="en-US" sz="5500" dirty="0" err="1"/>
              <a:t>포옹법을</a:t>
            </a:r>
            <a:r>
              <a:rPr lang="ko-KR" altLang="en-US" sz="5500" dirty="0"/>
              <a:t> 실천한 뒤 어떤 기분이 들었는지 써 보세요</a:t>
            </a:r>
            <a:r>
              <a:rPr lang="en-US" altLang="ko-KR" sz="5500" dirty="0"/>
              <a:t>.</a:t>
            </a:r>
            <a:endParaRPr lang="ko-KR" altLang="en-US" sz="5500" dirty="0"/>
          </a:p>
        </p:txBody>
      </p:sp>
      <p:pic>
        <p:nvPicPr>
          <p:cNvPr id="62" name="그림 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007" y="2311611"/>
            <a:ext cx="1140867" cy="649417"/>
          </a:xfrm>
          <a:prstGeom prst="rect">
            <a:avLst/>
          </a:prstGeom>
        </p:spPr>
      </p:pic>
      <p:sp>
        <p:nvSpPr>
          <p:cNvPr id="2" name="모서리가 둥근 직사각형 1"/>
          <p:cNvSpPr/>
          <p:nvPr/>
        </p:nvSpPr>
        <p:spPr>
          <a:xfrm>
            <a:off x="1621007" y="5138928"/>
            <a:ext cx="21165841" cy="6803136"/>
          </a:xfrm>
          <a:prstGeom prst="roundRect">
            <a:avLst>
              <a:gd name="adj" fmla="val 13304"/>
            </a:avLst>
          </a:prstGeom>
          <a:solidFill>
            <a:srgbClr val="EDF7F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85371" y="5996210"/>
            <a:ext cx="18037112" cy="5088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복식 호흡과 나비 </a:t>
            </a:r>
            <a:r>
              <a:rPr kumimoji="0" lang="ko-KR" altLang="en-US" sz="5400" b="1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포옹법을</a:t>
            </a: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 하고 나니까 마음이 편안해지고 걱정이 줄어들었어요</a:t>
            </a:r>
            <a:r>
              <a:rPr kumimoji="0" lang="en-US" altLang="ko-KR" sz="5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. </a:t>
            </a: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가슴이 답답했던 게 편안해지고 기분이 좋아졌어요</a:t>
            </a:r>
            <a:r>
              <a:rPr kumimoji="0" lang="en-US" altLang="ko-KR" sz="5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.</a:t>
            </a:r>
          </a:p>
          <a:p>
            <a:pPr marL="0" marR="0" indent="0" algn="l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긴장되었던 몸이 편해지고 스트레스가 사라지는 느낌이 들었어요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마음이 진정되고 </a:t>
            </a:r>
            <a:r>
              <a:rPr lang="ko-KR" altLang="en-US" sz="54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차분해져서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집중도 더 잘 되었어요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7246393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>
            <a:off x="769351" y="-950976"/>
            <a:ext cx="23133065" cy="14392656"/>
            <a:chOff x="879079" y="-950976"/>
            <a:chExt cx="23133065" cy="14392656"/>
          </a:xfrm>
        </p:grpSpPr>
        <p:pic>
          <p:nvPicPr>
            <p:cNvPr id="10" name="그림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20"/>
            <a:stretch/>
          </p:blipFill>
          <p:spPr>
            <a:xfrm>
              <a:off x="3438144" y="-950976"/>
              <a:ext cx="20574000" cy="14392656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079" y="0"/>
              <a:ext cx="3070941" cy="2113396"/>
            </a:xfrm>
            <a:prstGeom prst="rect">
              <a:avLst/>
            </a:prstGeom>
          </p:spPr>
        </p:pic>
      </p:grpSp>
      <p:sp>
        <p:nvSpPr>
          <p:cNvPr id="29" name="알맞은 말을 골라 초성 완성해보기"/>
          <p:cNvSpPr txBox="1"/>
          <p:nvPr/>
        </p:nvSpPr>
        <p:spPr>
          <a:xfrm>
            <a:off x="4024902" y="2022971"/>
            <a:ext cx="19335576" cy="210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400" dirty="0">
                <a:solidFill>
                  <a:srgbClr val="1AAB43"/>
                </a:solidFill>
              </a:rPr>
              <a:t>내가 스트레스를 받았던 상황을 떠올려보고 </a:t>
            </a:r>
            <a:r>
              <a:rPr lang="ko-KR" altLang="en-US" sz="5400" dirty="0" smtClean="0">
                <a:solidFill>
                  <a:srgbClr val="1AAB43"/>
                </a:solidFill>
              </a:rPr>
              <a:t>그때 </a:t>
            </a:r>
            <a:r>
              <a:rPr lang="ko-KR" altLang="en-US" sz="5400" dirty="0">
                <a:solidFill>
                  <a:srgbClr val="1AAB43"/>
                </a:solidFill>
              </a:rPr>
              <a:t>어떻게 대처했는지를 써 보세요</a:t>
            </a:r>
            <a:r>
              <a:rPr lang="en-US" altLang="ko-KR" sz="5400" dirty="0">
                <a:solidFill>
                  <a:srgbClr val="1AAB43"/>
                </a:solidFill>
              </a:rPr>
              <a:t>.</a:t>
            </a:r>
            <a:endParaRPr lang="ko-KR" altLang="en-US" sz="5400" dirty="0">
              <a:solidFill>
                <a:srgbClr val="1AAB43"/>
              </a:solidFill>
            </a:endParaRPr>
          </a:p>
        </p:txBody>
      </p:sp>
      <p:sp>
        <p:nvSpPr>
          <p:cNvPr id="34" name="모서리가 둥근 직사각형 33"/>
          <p:cNvSpPr/>
          <p:nvPr/>
        </p:nvSpPr>
        <p:spPr>
          <a:xfrm>
            <a:off x="3769995" y="5438020"/>
            <a:ext cx="17279494" cy="3802421"/>
          </a:xfrm>
          <a:prstGeom prst="roundRect">
            <a:avLst>
              <a:gd name="adj" fmla="val 23090"/>
            </a:avLst>
          </a:prstGeom>
          <a:solidFill>
            <a:srgbClr val="CFE68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4421615" y="5797269"/>
            <a:ext cx="14848543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복식 호흡 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나비 </a:t>
            </a:r>
            <a:r>
              <a:rPr lang="ko-KR" altLang="en-US" sz="5400" b="1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포옹법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잠깐 자리에서 벗어나기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산책 등으로 스트레스를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대처했어요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991215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/>
          <p:cNvGrpSpPr/>
          <p:nvPr/>
        </p:nvGrpSpPr>
        <p:grpSpPr>
          <a:xfrm>
            <a:off x="5153867" y="6136505"/>
            <a:ext cx="18109545" cy="2550650"/>
            <a:chOff x="6921499" y="3192137"/>
            <a:chExt cx="18109545" cy="2550650"/>
          </a:xfrm>
        </p:grpSpPr>
        <p:sp>
          <p:nvSpPr>
            <p:cNvPr id="13" name="직사각형 12"/>
            <p:cNvSpPr/>
            <p:nvPr/>
          </p:nvSpPr>
          <p:spPr>
            <a:xfrm>
              <a:off x="9475470" y="3448016"/>
              <a:ext cx="15555574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건강에 해로운 술</a:t>
              </a:r>
            </a:p>
          </p:txBody>
        </p:sp>
        <p:grpSp>
          <p:nvGrpSpPr>
            <p:cNvPr id="14" name="그룹 13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15" name="타원 14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1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2" name="그룹 11"/>
          <p:cNvGrpSpPr/>
          <p:nvPr/>
        </p:nvGrpSpPr>
        <p:grpSpPr>
          <a:xfrm>
            <a:off x="20152613" y="0"/>
            <a:ext cx="2250739" cy="2705100"/>
            <a:chOff x="19790663" y="0"/>
            <a:chExt cx="2250739" cy="2705100"/>
          </a:xfrm>
        </p:grpSpPr>
        <p:sp>
          <p:nvSpPr>
            <p:cNvPr id="19" name="직사각형 18"/>
            <p:cNvSpPr/>
            <p:nvPr/>
          </p:nvSpPr>
          <p:spPr>
            <a:xfrm>
              <a:off x="19792950" y="0"/>
              <a:ext cx="2247900" cy="2705100"/>
            </a:xfrm>
            <a:prstGeom prst="rect">
              <a:avLst/>
            </a:prstGeom>
            <a:solidFill>
              <a:srgbClr val="7030A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1" name="이등변 삼각형 20"/>
            <p:cNvSpPr/>
            <p:nvPr/>
          </p:nvSpPr>
          <p:spPr>
            <a:xfrm>
              <a:off x="19790663" y="2057100"/>
              <a:ext cx="2250739" cy="648000"/>
            </a:xfrm>
            <a:prstGeom prst="triangl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104912" y="245040"/>
              <a:ext cx="1622239" cy="1710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교과서</a:t>
              </a:r>
              <a:endParaRPr kumimoji="0" lang="en-US" altLang="ko-KR" sz="4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69</a:t>
              </a: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쪽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15414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6391134" y="4763257"/>
            <a:ext cx="11601733" cy="4189487"/>
            <a:chOff x="12593291" y="3822192"/>
            <a:chExt cx="11601733" cy="4189487"/>
          </a:xfrm>
        </p:grpSpPr>
        <p:sp>
          <p:nvSpPr>
            <p:cNvPr id="23" name="● 생명 탄생의 의미를 말할 수 있다.…"/>
            <p:cNvSpPr txBox="1"/>
            <p:nvPr/>
          </p:nvSpPr>
          <p:spPr>
            <a:xfrm>
              <a:off x="12593291" y="5247151"/>
              <a:ext cx="11601733" cy="27645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marL="914400" indent="-914400" algn="l">
                <a:lnSpc>
                  <a:spcPct val="150000"/>
                </a:lnSpc>
                <a:buAutoNum type="arabicPeriod"/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음주의 해로움을 말할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914400" indent="-914400" algn="l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음주를 권유 받으면 거절할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24" name="그룹 23"/>
            <p:cNvGrpSpPr/>
            <p:nvPr/>
          </p:nvGrpSpPr>
          <p:grpSpPr>
            <a:xfrm>
              <a:off x="12783312" y="3822192"/>
              <a:ext cx="3622504" cy="1361478"/>
              <a:chOff x="12783312" y="3822192"/>
              <a:chExt cx="3622504" cy="1361478"/>
            </a:xfrm>
          </p:grpSpPr>
          <p:grpSp>
            <p:nvGrpSpPr>
              <p:cNvPr id="25" name="그룹 24"/>
              <p:cNvGrpSpPr/>
              <p:nvPr/>
            </p:nvGrpSpPr>
            <p:grpSpPr>
              <a:xfrm>
                <a:off x="12783312" y="3822192"/>
                <a:ext cx="3622504" cy="1361478"/>
                <a:chOff x="12783312" y="3822192"/>
                <a:chExt cx="2724912" cy="1024128"/>
              </a:xfrm>
              <a:solidFill>
                <a:srgbClr val="F39800"/>
              </a:solidFill>
            </p:grpSpPr>
            <p:sp>
              <p:nvSpPr>
                <p:cNvPr id="27" name="직사각형 26"/>
                <p:cNvSpPr/>
                <p:nvPr/>
              </p:nvSpPr>
              <p:spPr>
                <a:xfrm>
                  <a:off x="12783312" y="3822192"/>
                  <a:ext cx="2724912" cy="585216"/>
                </a:xfrm>
                <a:prstGeom prst="rect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28" name="이등변 삼각형 27"/>
                <p:cNvSpPr/>
                <p:nvPr/>
              </p:nvSpPr>
              <p:spPr>
                <a:xfrm rot="10800000">
                  <a:off x="12783312" y="4407408"/>
                  <a:ext cx="2724912" cy="438912"/>
                </a:xfrm>
                <a:prstGeom prst="triangle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26" name="직사각형 25"/>
              <p:cNvSpPr/>
              <p:nvPr/>
            </p:nvSpPr>
            <p:spPr>
              <a:xfrm>
                <a:off x="13034120" y="3849380"/>
                <a:ext cx="3120887" cy="959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>
                  <a:lnSpc>
                    <a:spcPct val="110000"/>
                  </a:lnSpc>
                  <a:defRPr sz="5100">
                    <a:solidFill>
                      <a:schemeClr val="accent3"/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pPr>
                <a:r>
                  <a:rPr lang="ko-KR" altLang="en-US" sz="55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학습목표</a:t>
                </a:r>
                <a:endParaRPr lang="ko-KR" altLang="en-US" sz="55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85735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900" y="2765499"/>
            <a:ext cx="11890040" cy="5670634"/>
          </a:xfrm>
          <a:prstGeom prst="rect">
            <a:avLst/>
          </a:prstGeom>
        </p:spPr>
      </p:pic>
      <p:sp>
        <p:nvSpPr>
          <p:cNvPr id="19" name="다음 그림을 보면서 떠오르는 것을 이야기해 보세요."/>
          <p:cNvSpPr txBox="1"/>
          <p:nvPr/>
        </p:nvSpPr>
        <p:spPr>
          <a:xfrm>
            <a:off x="5675906" y="682572"/>
            <a:ext cx="16314299" cy="2697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ko-KR" sz="5400" dirty="0"/>
              <a:t>TV</a:t>
            </a:r>
            <a:r>
              <a:rPr lang="ko-KR" altLang="en-US" sz="5400" dirty="0"/>
              <a:t>에서 술 광고와 음주 운전 사고 뉴스를 보면 어떤 생각이 드는지 이야기해 보세요</a:t>
            </a:r>
            <a:r>
              <a:rPr lang="en-US" altLang="ko-KR" sz="5400" dirty="0"/>
              <a:t>.</a:t>
            </a:r>
            <a:endParaRPr sz="5400" dirty="0"/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7" y="-57232"/>
            <a:ext cx="4737610" cy="4308100"/>
          </a:xfrm>
          <a:prstGeom prst="rect">
            <a:avLst/>
          </a:prstGeom>
        </p:spPr>
      </p:pic>
      <p:grpSp>
        <p:nvGrpSpPr>
          <p:cNvPr id="22" name="그룹 21"/>
          <p:cNvGrpSpPr/>
          <p:nvPr/>
        </p:nvGrpSpPr>
        <p:grpSpPr>
          <a:xfrm>
            <a:off x="5471026" y="8924032"/>
            <a:ext cx="15802221" cy="3869672"/>
            <a:chOff x="5471026" y="8924032"/>
            <a:chExt cx="15802221" cy="3869672"/>
          </a:xfrm>
        </p:grpSpPr>
        <p:sp>
          <p:nvSpPr>
            <p:cNvPr id="23" name="모서리가 둥근 직사각형 22"/>
            <p:cNvSpPr/>
            <p:nvPr/>
          </p:nvSpPr>
          <p:spPr>
            <a:xfrm>
              <a:off x="5471026" y="8924032"/>
              <a:ext cx="15802221" cy="3869672"/>
            </a:xfrm>
            <a:prstGeom prst="roundRect">
              <a:avLst/>
            </a:prstGeom>
            <a:solidFill>
              <a:srgbClr val="E8D8F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1pPr>
              <a:lvl2pPr marL="0" marR="0" indent="457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2pPr>
              <a:lvl3pPr marL="0" marR="0" indent="914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3pPr>
              <a:lvl4pPr marL="0" marR="0" indent="1371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4pPr>
              <a:lvl5pPr marL="0" marR="0" indent="18288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5pPr>
              <a:lvl6pPr marL="0" marR="0" indent="22860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6pPr>
              <a:lvl7pPr marL="0" marR="0" indent="2743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7pPr>
              <a:lvl8pPr marL="0" marR="0" indent="3200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8pPr>
              <a:lvl9pPr marL="0" marR="0" indent="3657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9pPr>
            </a:lstStyle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98091" y="9774494"/>
              <a:ext cx="13828437" cy="21339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5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술을 마시고 운전을 하면 본인 뿐만 아니라 다른 사람도 다칠 수 있어요</a:t>
              </a:r>
              <a:r>
                <a:rPr lang="en-US" altLang="ko-KR" sz="55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27752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066800" y="6950548"/>
            <a:ext cx="22140672" cy="2483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생체가 음식물이나 약물의 독성에 의하여 기능 장애를 일으키는 일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날마다 집에서 텔레비전만 보니 너는 텔레비전 </a:t>
            </a:r>
            <a:r>
              <a:rPr lang="ko-KR" altLang="en-US" sz="5500" b="1" dirty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중독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인 것 같다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1066800" y="4957156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중독</a:t>
            </a:r>
            <a:endParaRPr lang="en-US" altLang="ko-KR" sz="5500" b="1" dirty="0" smtClean="0">
              <a:solidFill>
                <a:srgbClr val="7030A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가운데 중 </a:t>
            </a:r>
            <a:r>
              <a:rPr lang="ko-KR" altLang="en-US" sz="5500" b="1" dirty="0" smtClean="0">
                <a:solidFill>
                  <a:srgbClr val="E07F2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中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독 </a:t>
            </a:r>
            <a:r>
              <a:rPr lang="ko-KR" altLang="en-US" sz="55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독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 smtClean="0">
                <a:solidFill>
                  <a:srgbClr val="E07F2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毒</a:t>
            </a:r>
            <a:endParaRPr lang="ko-KR" altLang="en-US" sz="5500" b="1" dirty="0">
              <a:solidFill>
                <a:srgbClr val="E07F23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1066800" y="432170"/>
            <a:ext cx="4876800" cy="2115550"/>
            <a:chOff x="21526499" y="4242816"/>
            <a:chExt cx="2339757" cy="1014984"/>
          </a:xfrm>
          <a:solidFill>
            <a:srgbClr val="7030A0"/>
          </a:solidFill>
        </p:grpSpPr>
        <p:sp>
          <p:nvSpPr>
            <p:cNvPr id="9" name="가로로 말린 두루마리 모양 8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61257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그룹 27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9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술은 건강에 해로워요</a:t>
              </a:r>
              <a:endParaRPr lang="ko-KR" altLang="en-US" sz="5500" dirty="0"/>
            </a:p>
          </p:txBody>
        </p:sp>
        <p:grpSp>
          <p:nvGrpSpPr>
            <p:cNvPr id="30" name="그룹 29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1" name="타원 30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7030A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33" name="그룹 32"/>
          <p:cNvGrpSpPr/>
          <p:nvPr/>
        </p:nvGrpSpPr>
        <p:grpSpPr>
          <a:xfrm>
            <a:off x="467704" y="2379292"/>
            <a:ext cx="15040994" cy="1061831"/>
            <a:chOff x="467704" y="645520"/>
            <a:chExt cx="15040994" cy="1061831"/>
          </a:xfrm>
        </p:grpSpPr>
        <p:sp>
          <p:nvSpPr>
            <p:cNvPr id="34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청소년의 음주는 더 위험해요</a:t>
              </a:r>
              <a:endParaRPr lang="ko-KR" altLang="en-US" sz="5500" dirty="0"/>
            </a:p>
          </p:txBody>
        </p:sp>
        <p:grpSp>
          <p:nvGrpSpPr>
            <p:cNvPr id="35" name="그룹 34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6" name="타원 35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7030A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5" name="그룹 4"/>
          <p:cNvGrpSpPr/>
          <p:nvPr/>
        </p:nvGrpSpPr>
        <p:grpSpPr>
          <a:xfrm>
            <a:off x="6026944" y="4826949"/>
            <a:ext cx="2947300" cy="1476881"/>
            <a:chOff x="1606413" y="5856607"/>
            <a:chExt cx="2947300" cy="1476881"/>
          </a:xfrm>
        </p:grpSpPr>
        <p:sp>
          <p:nvSpPr>
            <p:cNvPr id="38" name="모서리가 둥근 직사각형 37"/>
            <p:cNvSpPr/>
            <p:nvPr/>
          </p:nvSpPr>
          <p:spPr>
            <a:xfrm>
              <a:off x="1606413" y="5856607"/>
              <a:ext cx="2947300" cy="1476881"/>
            </a:xfrm>
            <a:prstGeom prst="roundRect">
              <a:avLst>
                <a:gd name="adj" fmla="val 50000"/>
              </a:avLst>
            </a:prstGeom>
            <a:solidFill>
              <a:srgbClr val="F7941C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3" name="생명의 탄생에는 소중한 의미가 담겨 있어요"/>
            <p:cNvSpPr txBox="1"/>
            <p:nvPr/>
          </p:nvSpPr>
          <p:spPr>
            <a:xfrm>
              <a:off x="2124816" y="6090912"/>
              <a:ext cx="1910494" cy="100827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500" dirty="0" smtClean="0">
                  <a:solidFill>
                    <a:schemeClr val="bg1"/>
                  </a:solidFill>
                </a:rPr>
                <a:t>성장</a:t>
              </a:r>
              <a:endParaRPr lang="ko-KR" altLang="en-US" sz="55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직사각형 5"/>
          <p:cNvSpPr/>
          <p:nvPr/>
        </p:nvSpPr>
        <p:spPr>
          <a:xfrm>
            <a:off x="9269144" y="5092897"/>
            <a:ext cx="5989140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ko-KR" altLang="en-US" sz="5400" b="1" dirty="0" smtClean="0">
                <a:solidFill>
                  <a:srgbClr val="FF8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나쁜 영향을 줍니다</a:t>
            </a:r>
            <a:r>
              <a:rPr lang="en-US" altLang="ko-KR" sz="5400" b="1" dirty="0" smtClean="0">
                <a:solidFill>
                  <a:srgbClr val="FF8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911036" y="6635654"/>
            <a:ext cx="14699540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키가 자라지 않아요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근육이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안 생겨요.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비만이 돼요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/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피부가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나빠져요.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399" y="4629448"/>
            <a:ext cx="3243632" cy="555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660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1797014" y="1020495"/>
            <a:ext cx="16317156" cy="3895430"/>
            <a:chOff x="1797014" y="2174101"/>
            <a:chExt cx="16317156" cy="3895430"/>
          </a:xfrm>
        </p:grpSpPr>
        <p:grpSp>
          <p:nvGrpSpPr>
            <p:cNvPr id="44" name="그룹 43"/>
            <p:cNvGrpSpPr/>
            <p:nvPr/>
          </p:nvGrpSpPr>
          <p:grpSpPr>
            <a:xfrm>
              <a:off x="6085590" y="2174101"/>
              <a:ext cx="2947300" cy="1476881"/>
              <a:chOff x="1606413" y="5856607"/>
              <a:chExt cx="2947300" cy="1476881"/>
            </a:xfrm>
          </p:grpSpPr>
          <p:sp>
            <p:nvSpPr>
              <p:cNvPr id="45" name="모서리가 둥근 직사각형 44"/>
              <p:cNvSpPr/>
              <p:nvPr/>
            </p:nvSpPr>
            <p:spPr>
              <a:xfrm>
                <a:off x="1606413" y="5856607"/>
                <a:ext cx="2947300" cy="1476881"/>
              </a:xfrm>
              <a:prstGeom prst="roundRect">
                <a:avLst>
                  <a:gd name="adj" fmla="val 50000"/>
                </a:avLst>
              </a:prstGeom>
              <a:solidFill>
                <a:srgbClr val="00AEEF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6" name="생명의 탄생에는 소중한 의미가 담겨 있어요"/>
              <p:cNvSpPr txBox="1"/>
              <p:nvPr/>
            </p:nvSpPr>
            <p:spPr>
              <a:xfrm>
                <a:off x="2124816" y="6090912"/>
                <a:ext cx="1910494" cy="100827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50800" tIns="50800" rIns="50800" bIns="50800">
                <a:noAutofit/>
              </a:bodyPr>
              <a:lstStyle>
                <a:lvl1pPr algn="l" defTabSz="457200">
                  <a:lnSpc>
                    <a:spcPts val="8900"/>
                  </a:lnSpc>
                  <a:defRPr sz="6500" b="1">
                    <a:latin typeface="나눔고딕"/>
                    <a:ea typeface="나눔고딕"/>
                    <a:cs typeface="나눔고딕"/>
                    <a:sym typeface="나눔고딕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ko-KR" altLang="en-US" sz="5500" dirty="0" smtClean="0">
                    <a:solidFill>
                      <a:schemeClr val="bg1"/>
                    </a:solidFill>
                  </a:rPr>
                  <a:t>학습</a:t>
                </a:r>
                <a:endParaRPr lang="ko-KR" altLang="en-US" sz="55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7" name="직사각형 46"/>
            <p:cNvSpPr/>
            <p:nvPr/>
          </p:nvSpPr>
          <p:spPr>
            <a:xfrm>
              <a:off x="9327790" y="2440049"/>
              <a:ext cx="8786380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ko-KR" altLang="en-US" sz="5400" b="1" dirty="0" smtClean="0">
                  <a:solidFill>
                    <a:srgbClr val="00AEE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능력을 떨어뜨릴 수 있습니다</a:t>
              </a:r>
              <a:r>
                <a:rPr lang="en-US" altLang="ko-KR" sz="5400" b="1" dirty="0" smtClean="0">
                  <a:solidFill>
                    <a:srgbClr val="00AEE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rgbClr val="00AEEF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8" name="직사각형 47"/>
            <p:cNvSpPr/>
            <p:nvPr/>
          </p:nvSpPr>
          <p:spPr>
            <a:xfrm>
              <a:off x="6085590" y="3982806"/>
              <a:ext cx="11586798" cy="2086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뇌 발달을 막아요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집중력과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학습 능력을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떨어뜨려요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49" name="그림 4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7014" y="2198933"/>
              <a:ext cx="3770173" cy="3567746"/>
            </a:xfrm>
            <a:prstGeom prst="rect">
              <a:avLst/>
            </a:prstGeom>
          </p:spPr>
        </p:pic>
      </p:grpSp>
      <p:grpSp>
        <p:nvGrpSpPr>
          <p:cNvPr id="24" name="그룹 23"/>
          <p:cNvGrpSpPr/>
          <p:nvPr/>
        </p:nvGrpSpPr>
        <p:grpSpPr>
          <a:xfrm>
            <a:off x="2205067" y="7729543"/>
            <a:ext cx="15467321" cy="3406105"/>
            <a:chOff x="2205067" y="5230931"/>
            <a:chExt cx="15467321" cy="3406105"/>
          </a:xfrm>
        </p:grpSpPr>
        <p:grpSp>
          <p:nvGrpSpPr>
            <p:cNvPr id="25" name="그룹 24"/>
            <p:cNvGrpSpPr/>
            <p:nvPr/>
          </p:nvGrpSpPr>
          <p:grpSpPr>
            <a:xfrm>
              <a:off x="6085590" y="5230932"/>
              <a:ext cx="2947300" cy="1476881"/>
              <a:chOff x="1606413" y="5856607"/>
              <a:chExt cx="2947300" cy="1476881"/>
            </a:xfrm>
          </p:grpSpPr>
          <p:sp>
            <p:nvSpPr>
              <p:cNvPr id="40" name="모서리가 둥근 직사각형 39"/>
              <p:cNvSpPr/>
              <p:nvPr/>
            </p:nvSpPr>
            <p:spPr>
              <a:xfrm>
                <a:off x="1606413" y="5856607"/>
                <a:ext cx="2947300" cy="1476881"/>
              </a:xfrm>
              <a:prstGeom prst="roundRect">
                <a:avLst>
                  <a:gd name="adj" fmla="val 50000"/>
                </a:avLst>
              </a:prstGeom>
              <a:solidFill>
                <a:srgbClr val="2BB34F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1" name="생명의 탄생에는 소중한 의미가 담겨 있어요"/>
              <p:cNvSpPr txBox="1"/>
              <p:nvPr/>
            </p:nvSpPr>
            <p:spPr>
              <a:xfrm>
                <a:off x="2124816" y="6090912"/>
                <a:ext cx="1910494" cy="100827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50800" tIns="50800" rIns="50800" bIns="50800">
                <a:noAutofit/>
              </a:bodyPr>
              <a:lstStyle>
                <a:lvl1pPr algn="l" defTabSz="457200">
                  <a:lnSpc>
                    <a:spcPts val="8900"/>
                  </a:lnSpc>
                  <a:defRPr sz="6500" b="1">
                    <a:latin typeface="나눔고딕"/>
                    <a:ea typeface="나눔고딕"/>
                    <a:cs typeface="나눔고딕"/>
                    <a:sym typeface="나눔고딕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ko-KR" altLang="en-US" sz="5500" dirty="0" smtClean="0">
                    <a:solidFill>
                      <a:schemeClr val="bg1"/>
                    </a:solidFill>
                  </a:rPr>
                  <a:t>마음</a:t>
                </a:r>
                <a:endParaRPr lang="ko-KR" altLang="en-US" sz="55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6" name="직사각형 25"/>
            <p:cNvSpPr/>
            <p:nvPr/>
          </p:nvSpPr>
          <p:spPr>
            <a:xfrm>
              <a:off x="9327790" y="5496880"/>
              <a:ext cx="8135560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ko-KR" altLang="en-US" sz="5400" b="1" dirty="0" smtClean="0">
                  <a:solidFill>
                    <a:srgbClr val="2BB34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불안하게 만들 수 있습니다</a:t>
              </a:r>
              <a:r>
                <a:rPr lang="en-US" altLang="ko-KR" sz="5400" b="1" dirty="0" smtClean="0">
                  <a:solidFill>
                    <a:srgbClr val="2BB34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rgbClr val="2BB34F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6085590" y="7039637"/>
              <a:ext cx="11586798" cy="10064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불안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우울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수면 장애를 일으켜요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39" name="그림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05067" y="5230931"/>
              <a:ext cx="2963032" cy="34061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77673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2417241" y="1020495"/>
            <a:ext cx="19564935" cy="3895430"/>
            <a:chOff x="2417241" y="4744970"/>
            <a:chExt cx="19564935" cy="3895430"/>
          </a:xfrm>
        </p:grpSpPr>
        <p:grpSp>
          <p:nvGrpSpPr>
            <p:cNvPr id="18" name="그룹 17"/>
            <p:cNvGrpSpPr/>
            <p:nvPr/>
          </p:nvGrpSpPr>
          <p:grpSpPr>
            <a:xfrm>
              <a:off x="6085590" y="4744970"/>
              <a:ext cx="2947300" cy="1476881"/>
              <a:chOff x="1606413" y="5856607"/>
              <a:chExt cx="2947300" cy="1476881"/>
            </a:xfrm>
          </p:grpSpPr>
          <p:sp>
            <p:nvSpPr>
              <p:cNvPr id="22" name="모서리가 둥근 직사각형 21"/>
              <p:cNvSpPr/>
              <p:nvPr/>
            </p:nvSpPr>
            <p:spPr>
              <a:xfrm>
                <a:off x="1606413" y="5856607"/>
                <a:ext cx="2947300" cy="1476881"/>
              </a:xfrm>
              <a:prstGeom prst="roundRect">
                <a:avLst>
                  <a:gd name="adj" fmla="val 50000"/>
                </a:avLst>
              </a:prstGeom>
              <a:solidFill>
                <a:srgbClr val="EF5993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3" name="생명의 탄생에는 소중한 의미가 담겨 있어요"/>
              <p:cNvSpPr txBox="1"/>
              <p:nvPr/>
            </p:nvSpPr>
            <p:spPr>
              <a:xfrm>
                <a:off x="2124816" y="6090912"/>
                <a:ext cx="1910494" cy="100827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50800" tIns="50800" rIns="50800" bIns="50800">
                <a:noAutofit/>
              </a:bodyPr>
              <a:lstStyle>
                <a:lvl1pPr algn="l" defTabSz="457200">
                  <a:lnSpc>
                    <a:spcPts val="8900"/>
                  </a:lnSpc>
                  <a:defRPr sz="6500" b="1">
                    <a:latin typeface="나눔고딕"/>
                    <a:ea typeface="나눔고딕"/>
                    <a:cs typeface="나눔고딕"/>
                    <a:sym typeface="나눔고딕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ko-KR" altLang="en-US" sz="5500" dirty="0" smtClean="0">
                    <a:solidFill>
                      <a:schemeClr val="bg1"/>
                    </a:solidFill>
                  </a:rPr>
                  <a:t>사회</a:t>
                </a:r>
                <a:endParaRPr lang="ko-KR" altLang="en-US" sz="55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9" name="직사각형 18"/>
            <p:cNvSpPr/>
            <p:nvPr/>
          </p:nvSpPr>
          <p:spPr>
            <a:xfrm>
              <a:off x="9327790" y="5010918"/>
              <a:ext cx="11320728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ko-KR" altLang="en-US" sz="5400" b="1" dirty="0" smtClean="0">
                  <a:solidFill>
                    <a:srgbClr val="EF5993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범죄 및 사고 위험을 높일 수 있습니다</a:t>
              </a:r>
              <a:r>
                <a:rPr lang="en-US" altLang="ko-KR" sz="5400" b="1" dirty="0" smtClean="0">
                  <a:solidFill>
                    <a:srgbClr val="EF5993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rgbClr val="EF5993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6085590" y="6553675"/>
              <a:ext cx="15896586" cy="2086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폭행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절도 등으로 사회성이 떨어져요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음주 운전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성폭력 등 사회적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범죄의 위험성이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생겨요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7241" y="4784699"/>
              <a:ext cx="2858476" cy="3537951"/>
            </a:xfrm>
            <a:prstGeom prst="rect">
              <a:avLst/>
            </a:prstGeom>
          </p:spPr>
        </p:pic>
      </p:grpSp>
      <p:grpSp>
        <p:nvGrpSpPr>
          <p:cNvPr id="28" name="그룹 27"/>
          <p:cNvGrpSpPr/>
          <p:nvPr/>
        </p:nvGrpSpPr>
        <p:grpSpPr>
          <a:xfrm>
            <a:off x="2289102" y="7729543"/>
            <a:ext cx="19693074" cy="3812330"/>
            <a:chOff x="2289102" y="9196033"/>
            <a:chExt cx="19693074" cy="3812330"/>
          </a:xfrm>
        </p:grpSpPr>
        <p:grpSp>
          <p:nvGrpSpPr>
            <p:cNvPr id="29" name="그룹 28"/>
            <p:cNvGrpSpPr/>
            <p:nvPr/>
          </p:nvGrpSpPr>
          <p:grpSpPr>
            <a:xfrm>
              <a:off x="6085590" y="9196033"/>
              <a:ext cx="2947300" cy="1476881"/>
              <a:chOff x="1606413" y="5856607"/>
              <a:chExt cx="2947300" cy="1476881"/>
            </a:xfrm>
          </p:grpSpPr>
          <p:sp>
            <p:nvSpPr>
              <p:cNvPr id="33" name="모서리가 둥근 직사각형 32"/>
              <p:cNvSpPr/>
              <p:nvPr/>
            </p:nvSpPr>
            <p:spPr>
              <a:xfrm>
                <a:off x="1606413" y="5856607"/>
                <a:ext cx="2947300" cy="1476881"/>
              </a:xfrm>
              <a:prstGeom prst="roundRect">
                <a:avLst>
                  <a:gd name="adj" fmla="val 50000"/>
                </a:avLst>
              </a:prstGeom>
              <a:solidFill>
                <a:srgbClr val="7A4E9F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4" name="생명의 탄생에는 소중한 의미가 담겨 있어요"/>
              <p:cNvSpPr txBox="1"/>
              <p:nvPr/>
            </p:nvSpPr>
            <p:spPr>
              <a:xfrm>
                <a:off x="2124816" y="6090912"/>
                <a:ext cx="1910494" cy="100827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50800" tIns="50800" rIns="50800" bIns="50800">
                <a:noAutofit/>
              </a:bodyPr>
              <a:lstStyle>
                <a:lvl1pPr algn="l" defTabSz="457200">
                  <a:lnSpc>
                    <a:spcPts val="8900"/>
                  </a:lnSpc>
                  <a:defRPr sz="6500" b="1">
                    <a:latin typeface="나눔고딕"/>
                    <a:ea typeface="나눔고딕"/>
                    <a:cs typeface="나눔고딕"/>
                    <a:sym typeface="나눔고딕"/>
                  </a:defRPr>
                </a:lvl1pPr>
              </a:lstStyle>
              <a:p>
                <a:pPr algn="ctr">
                  <a:lnSpc>
                    <a:spcPct val="100000"/>
                  </a:lnSpc>
                </a:pPr>
                <a:r>
                  <a:rPr lang="ko-KR" altLang="en-US" sz="5500" dirty="0" smtClean="0">
                    <a:solidFill>
                      <a:schemeClr val="bg1"/>
                    </a:solidFill>
                  </a:rPr>
                  <a:t>중독</a:t>
                </a:r>
                <a:endParaRPr lang="ko-KR" altLang="en-US" sz="55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0" name="직사각형 29"/>
            <p:cNvSpPr/>
            <p:nvPr/>
          </p:nvSpPr>
          <p:spPr>
            <a:xfrm>
              <a:off x="9327790" y="9461981"/>
              <a:ext cx="9631163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ko-KR" altLang="en-US" sz="5400" b="1" dirty="0" smtClean="0">
                  <a:solidFill>
                    <a:srgbClr val="7A4E9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쉽게 빠지도록 만들 수 있습니다</a:t>
              </a:r>
              <a:r>
                <a:rPr lang="en-US" altLang="ko-KR" sz="5400" b="1" dirty="0" smtClean="0">
                  <a:solidFill>
                    <a:srgbClr val="7A4E9F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rgbClr val="7A4E9F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6085590" y="11004738"/>
              <a:ext cx="15896586" cy="20036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알코올 중독에 빠질 수 있어요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알코올 의존성이 성인보다 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4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배 더 높아요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32" name="그림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9102" y="9430338"/>
              <a:ext cx="3507235" cy="3453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5881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/>
          <p:cNvSpPr/>
          <p:nvPr/>
        </p:nvSpPr>
        <p:spPr>
          <a:xfrm>
            <a:off x="21147484" y="-910943"/>
            <a:ext cx="5632704" cy="54518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096333" y="962770"/>
            <a:ext cx="8696498" cy="1132145"/>
            <a:chOff x="8369204" y="421241"/>
            <a:chExt cx="8696498" cy="1132145"/>
          </a:xfrm>
        </p:grpSpPr>
        <p:sp>
          <p:nvSpPr>
            <p:cNvPr id="10" name="직사각형 9"/>
            <p:cNvSpPr/>
            <p:nvPr/>
          </p:nvSpPr>
          <p:spPr>
            <a:xfrm>
              <a:off x="9653095" y="647210"/>
              <a:ext cx="7412607" cy="854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ko-KR" altLang="en-US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가상 음주 </a:t>
              </a:r>
              <a:r>
                <a:rPr lang="ko-KR" altLang="en-US" sz="5500" b="1" dirty="0" err="1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고글</a:t>
              </a:r>
              <a:r>
                <a:rPr lang="ko-KR" altLang="en-US" sz="5500" b="1" dirty="0" smtClean="0">
                  <a:solidFill>
                    <a:srgbClr val="115C9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체험하기</a:t>
              </a:r>
              <a:endParaRPr lang="ko-KR" altLang="en-US" sz="5500" b="1" dirty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11" name="그림 10"/>
            <p:cNvPicPr>
              <a:picLocks noChangeAspect="1"/>
            </p:cNvPicPr>
            <p:nvPr/>
          </p:nvPicPr>
          <p:blipFill rotWithShape="1">
            <a:blip r:embed="rId3"/>
            <a:srcRect r="81080"/>
            <a:stretch/>
          </p:blipFill>
          <p:spPr>
            <a:xfrm>
              <a:off x="8369204" y="421241"/>
              <a:ext cx="1184929" cy="1132145"/>
            </a:xfrm>
            <a:prstGeom prst="rect">
              <a:avLst/>
            </a:prstGeom>
          </p:spPr>
        </p:pic>
      </p:grpSp>
      <p:sp>
        <p:nvSpPr>
          <p:cNvPr id="12" name="직사각형 11"/>
          <p:cNvSpPr/>
          <p:nvPr/>
        </p:nvSpPr>
        <p:spPr>
          <a:xfrm>
            <a:off x="1096333" y="2313116"/>
            <a:ext cx="17374547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술에 취하면 사고력과 판단력이 떨어지고</a:t>
            </a:r>
            <a:r>
              <a:rPr lang="en-US" altLang="ko-KR" sz="5400" b="1" dirty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평형 감각과 거리 감각이 </a:t>
            </a:r>
            <a:r>
              <a:rPr lang="ko-KR" altLang="en-US" sz="5400" b="1" dirty="0" err="1" smtClean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둔해집니다</a:t>
            </a:r>
            <a:r>
              <a:rPr lang="en-US" altLang="ko-KR" sz="5400" b="1" dirty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특수 제작된 안경을 사용해 가상 음주 상태를 체험한 후</a:t>
            </a:r>
            <a:r>
              <a:rPr lang="en-US" altLang="ko-KR" sz="5400" b="1" dirty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어떤 </a:t>
            </a:r>
            <a:r>
              <a:rPr lang="ko-KR" altLang="en-US" sz="5400" b="1" dirty="0" smtClean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변화를 느꼈는지 </a:t>
            </a:r>
            <a:r>
              <a:rPr lang="ko-KR" altLang="en-US" sz="5400" b="1" dirty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말해 보세요</a:t>
            </a:r>
            <a:r>
              <a:rPr lang="en-US" altLang="ko-KR" sz="5400" b="1" dirty="0">
                <a:solidFill>
                  <a:srgbClr val="115C9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rgbClr val="115C9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1280160" y="5943600"/>
            <a:ext cx="21195792" cy="6803136"/>
          </a:xfrm>
          <a:prstGeom prst="roundRect">
            <a:avLst>
              <a:gd name="adj" fmla="val 10215"/>
            </a:avLst>
          </a:prstGeom>
          <a:solidFill>
            <a:srgbClr val="EAF6F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1688797" y="6401890"/>
            <a:ext cx="3664059" cy="1073869"/>
            <a:chOff x="-1302493" y="3352958"/>
            <a:chExt cx="759177" cy="222501"/>
          </a:xfrm>
        </p:grpSpPr>
        <p:sp>
          <p:nvSpPr>
            <p:cNvPr id="19" name="모서리가 둥근 직사각형 18"/>
            <p:cNvSpPr/>
            <p:nvPr/>
          </p:nvSpPr>
          <p:spPr>
            <a:xfrm>
              <a:off x="-1302493" y="3352958"/>
              <a:ext cx="759177" cy="222501"/>
            </a:xfrm>
            <a:prstGeom prst="roundRect">
              <a:avLst>
                <a:gd name="adj" fmla="val 45990"/>
              </a:avLst>
            </a:prstGeom>
            <a:solidFill>
              <a:srgbClr val="0F5B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1205638" y="3377162"/>
              <a:ext cx="574993" cy="162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활동 방법</a:t>
              </a:r>
              <a:endParaRPr lang="ko-KR" altLang="en-US" sz="50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4" name="직사각형 3"/>
          <p:cNvSpPr/>
          <p:nvPr/>
        </p:nvSpPr>
        <p:spPr>
          <a:xfrm>
            <a:off x="1859382" y="7934048"/>
            <a:ext cx="20037347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준비물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음주 체험 </a:t>
            </a: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고글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스포츠콘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위험 표시 테이프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작은 공</a:t>
            </a: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인 활동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음주 체험 </a:t>
            </a: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고글을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끼고 </a:t>
            </a: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스포츠콘을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지그재그로 넘어간다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위험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표시 테이프를 바닥에 붙이고 그대로 걸어간다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인 활동 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서로 마주 보고 작은 공을 던져서 주고 받는다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38201" y="1632630"/>
            <a:ext cx="3537751" cy="387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768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066800" y="4591396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어떤 현상이나 일에 대하여 일어나는 마음이나 느끼는 기분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음악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은 사람의 감정을 순화한다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1066800" y="2598004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감정</a:t>
            </a:r>
            <a:endParaRPr lang="en-US" altLang="ko-KR" sz="5500" b="1" dirty="0" smtClean="0">
              <a:solidFill>
                <a:srgbClr val="7030A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느낄 감 </a:t>
            </a:r>
            <a:r>
              <a:rPr lang="ko-KR" altLang="en-US" sz="5500" b="1" dirty="0" smtClean="0">
                <a:solidFill>
                  <a:srgbClr val="E07F2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感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뜻 정 </a:t>
            </a:r>
            <a:r>
              <a:rPr lang="ko-KR" altLang="en-US" sz="5500" b="1" dirty="0" smtClean="0">
                <a:solidFill>
                  <a:srgbClr val="E07F2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情</a:t>
            </a:r>
            <a:endParaRPr lang="ko-KR" altLang="en-US" sz="5500" b="1" dirty="0">
              <a:solidFill>
                <a:srgbClr val="E07F23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066800" y="432170"/>
            <a:ext cx="4876800" cy="2115550"/>
            <a:chOff x="21526499" y="4242816"/>
            <a:chExt cx="2339757" cy="1014984"/>
          </a:xfrm>
          <a:solidFill>
            <a:srgbClr val="7030A0"/>
          </a:solidFill>
        </p:grpSpPr>
        <p:sp>
          <p:nvSpPr>
            <p:cNvPr id="10" name="가로로 말린 두루마리 모양 9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2" name="직사각형 11"/>
          <p:cNvSpPr/>
          <p:nvPr/>
        </p:nvSpPr>
        <p:spPr>
          <a:xfrm>
            <a:off x="1066800" y="9681556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몹시 </a:t>
            </a:r>
            <a:r>
              <a:rPr lang="ko-KR" altLang="en-US" sz="55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못마땅하거나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언짢아서 나는 성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화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가 나서 어쩔 줄을 모르다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1066800" y="7688164"/>
            <a:ext cx="14642592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화</a:t>
            </a:r>
            <a:endParaRPr lang="en-US" altLang="ko-KR" sz="5500" b="1" dirty="0" smtClean="0">
              <a:solidFill>
                <a:srgbClr val="7030A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불 화 </a:t>
            </a:r>
            <a:r>
              <a:rPr lang="ko-KR" altLang="en-US" sz="5500" b="1" dirty="0" smtClean="0">
                <a:solidFill>
                  <a:srgbClr val="E07F2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火</a:t>
            </a:r>
            <a:endParaRPr lang="ko-KR" altLang="en-US" sz="5500" b="1" dirty="0">
              <a:solidFill>
                <a:srgbClr val="7030A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292504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1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음주는 단호하게 거절해요</a:t>
              </a:r>
              <a:endParaRPr lang="ko-KR" altLang="en-US" sz="5500" dirty="0"/>
            </a:p>
          </p:txBody>
        </p:sp>
        <p:grpSp>
          <p:nvGrpSpPr>
            <p:cNvPr id="22" name="그룹 21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3" name="타원 22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7030A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3" name="그룹 2"/>
          <p:cNvGrpSpPr/>
          <p:nvPr/>
        </p:nvGrpSpPr>
        <p:grpSpPr>
          <a:xfrm>
            <a:off x="891325" y="4059935"/>
            <a:ext cx="6010367" cy="6181345"/>
            <a:chOff x="9857232" y="5779008"/>
            <a:chExt cx="4535424" cy="4664444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31" t="43950" r="29373"/>
            <a:stretch/>
          </p:blipFill>
          <p:spPr>
            <a:xfrm>
              <a:off x="9857232" y="5833871"/>
              <a:ext cx="4389120" cy="4609581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13313664" y="5779008"/>
              <a:ext cx="1078992" cy="1042416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sp>
        <p:nvSpPr>
          <p:cNvPr id="4" name="직사각형 3"/>
          <p:cNvSpPr/>
          <p:nvPr/>
        </p:nvSpPr>
        <p:spPr>
          <a:xfrm>
            <a:off x="7605888" y="4165771"/>
            <a:ext cx="15805619" cy="6075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자리 벗어나기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아,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엄마하고 약속이 있어서 그만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가 봐야겠다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.”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685800" indent="-685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단호하게 거절하기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술은 건강에 좋지 않아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나는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안 </a:t>
            </a: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마실래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.”</a:t>
            </a:r>
          </a:p>
          <a:p>
            <a:pPr marL="685800" indent="-685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대화의 주제 바꾸기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나는 술에 관심 없어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이번 주말 야구장에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갈까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?”</a:t>
            </a:r>
          </a:p>
        </p:txBody>
      </p:sp>
    </p:spTree>
    <p:extLst>
      <p:ext uri="{BB962C8B-B14F-4D97-AF65-F5344CB8AC3E}">
        <p14:creationId xmlns:p14="http://schemas.microsoft.com/office/powerpoint/2010/main" val="33410125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1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음주는 단호하게 거절해요</a:t>
              </a:r>
              <a:endParaRPr lang="ko-KR" altLang="en-US" sz="5500" dirty="0"/>
            </a:p>
          </p:txBody>
        </p:sp>
        <p:grpSp>
          <p:nvGrpSpPr>
            <p:cNvPr id="22" name="그룹 21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3" name="타원 22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7030A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3" name="그룹 2"/>
          <p:cNvGrpSpPr/>
          <p:nvPr/>
        </p:nvGrpSpPr>
        <p:grpSpPr>
          <a:xfrm>
            <a:off x="891325" y="4059935"/>
            <a:ext cx="6010367" cy="6181345"/>
            <a:chOff x="9857232" y="5779008"/>
            <a:chExt cx="4535424" cy="4664444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31" t="43950" r="29373"/>
            <a:stretch/>
          </p:blipFill>
          <p:spPr>
            <a:xfrm>
              <a:off x="9857232" y="5833871"/>
              <a:ext cx="4389120" cy="4609581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13313664" y="5779008"/>
              <a:ext cx="1078992" cy="1042416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sp>
        <p:nvSpPr>
          <p:cNvPr id="4" name="직사각형 3"/>
          <p:cNvSpPr/>
          <p:nvPr/>
        </p:nvSpPr>
        <p:spPr>
          <a:xfrm>
            <a:off x="7605888" y="5146401"/>
            <a:ext cx="15805619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도움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요청하기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계속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음주를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권하면 믿을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수 있는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어른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부모님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선생님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등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에게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도움을 요청한다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685800" indent="-685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침묵하기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......”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385370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/>
          <p:cNvGrpSpPr/>
          <p:nvPr/>
        </p:nvGrpSpPr>
        <p:grpSpPr>
          <a:xfrm>
            <a:off x="11728860" y="2346252"/>
            <a:ext cx="11575699" cy="10698319"/>
            <a:chOff x="11728860" y="2346252"/>
            <a:chExt cx="11575699" cy="10698319"/>
          </a:xfrm>
        </p:grpSpPr>
        <p:grpSp>
          <p:nvGrpSpPr>
            <p:cNvPr id="7" name="그룹 6"/>
            <p:cNvGrpSpPr/>
            <p:nvPr/>
          </p:nvGrpSpPr>
          <p:grpSpPr>
            <a:xfrm>
              <a:off x="11728860" y="2346252"/>
              <a:ext cx="11575699" cy="10698319"/>
              <a:chOff x="11708681" y="3346070"/>
              <a:chExt cx="9823187" cy="9078639"/>
            </a:xfrm>
          </p:grpSpPr>
          <p:pic>
            <p:nvPicPr>
              <p:cNvPr id="84" name="그림 83"/>
              <p:cNvPicPr>
                <a:picLocks noChangeAspect="1"/>
              </p:cNvPicPr>
              <p:nvPr/>
            </p:nvPicPr>
            <p:blipFill rotWithShape="1">
              <a:blip r:embed="rId3"/>
              <a:srcRect r="47419"/>
              <a:stretch/>
            </p:blipFill>
            <p:spPr>
              <a:xfrm>
                <a:off x="11708681" y="3346070"/>
                <a:ext cx="8712122" cy="9078639"/>
              </a:xfrm>
              <a:prstGeom prst="rect">
                <a:avLst/>
              </a:prstGeom>
            </p:spPr>
          </p:pic>
          <p:sp>
            <p:nvSpPr>
              <p:cNvPr id="128" name="직사각형 127"/>
              <p:cNvSpPr/>
              <p:nvPr/>
            </p:nvSpPr>
            <p:spPr>
              <a:xfrm>
                <a:off x="20420803" y="5477749"/>
                <a:ext cx="1111065" cy="62758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8" name="직사각형 7"/>
            <p:cNvSpPr/>
            <p:nvPr/>
          </p:nvSpPr>
          <p:spPr>
            <a:xfrm>
              <a:off x="21335713" y="5996517"/>
              <a:ext cx="702900" cy="3073018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21687163" y="5248656"/>
              <a:ext cx="660773" cy="1137713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21687163" y="10342246"/>
              <a:ext cx="616222" cy="1911541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38" name="직사각형 137"/>
            <p:cNvSpPr/>
            <p:nvPr/>
          </p:nvSpPr>
          <p:spPr>
            <a:xfrm rot="17429894">
              <a:off x="21896605" y="8552511"/>
              <a:ext cx="488357" cy="1536407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2160615" y="5467478"/>
            <a:ext cx="8567071" cy="6094479"/>
            <a:chOff x="2643472" y="4567426"/>
            <a:chExt cx="8567071" cy="6094479"/>
          </a:xfrm>
        </p:grpSpPr>
        <p:sp>
          <p:nvSpPr>
            <p:cNvPr id="60" name="모서리가 둥근 직사각형 59"/>
            <p:cNvSpPr/>
            <p:nvPr/>
          </p:nvSpPr>
          <p:spPr>
            <a:xfrm>
              <a:off x="2643472" y="5004445"/>
              <a:ext cx="8567071" cy="5657460"/>
            </a:xfrm>
            <a:prstGeom prst="roundRect">
              <a:avLst/>
            </a:prstGeom>
            <a:solidFill>
              <a:srgbClr val="FEF1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61" name="그룹 60"/>
            <p:cNvGrpSpPr/>
            <p:nvPr/>
          </p:nvGrpSpPr>
          <p:grpSpPr>
            <a:xfrm>
              <a:off x="5135464" y="4567426"/>
              <a:ext cx="3450478" cy="1058078"/>
              <a:chOff x="1970050" y="3073652"/>
              <a:chExt cx="1078051" cy="380456"/>
            </a:xfrm>
          </p:grpSpPr>
          <p:sp>
            <p:nvSpPr>
              <p:cNvPr id="63" name="모서리가 둥근 직사각형 62"/>
              <p:cNvSpPr/>
              <p:nvPr/>
            </p:nvSpPr>
            <p:spPr>
              <a:xfrm>
                <a:off x="1970050" y="3073652"/>
                <a:ext cx="1078051" cy="380456"/>
              </a:xfrm>
              <a:prstGeom prst="roundRect">
                <a:avLst>
                  <a:gd name="adj" fmla="val 50000"/>
                </a:avLst>
              </a:prstGeom>
              <a:solidFill>
                <a:srgbClr val="FF99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2131505" y="3101936"/>
                <a:ext cx="755194" cy="3021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상황 </a:t>
                </a:r>
                <a:r>
                  <a:rPr lang="en-US" altLang="ko-KR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1</a:t>
                </a:r>
                <a:endParaRPr lang="ko-KR" altLang="en-US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62" name="직사각형 61"/>
            <p:cNvSpPr/>
            <p:nvPr/>
          </p:nvSpPr>
          <p:spPr>
            <a:xfrm>
              <a:off x="3229151" y="5983863"/>
              <a:ext cx="7395713" cy="40811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명절에 가족이 다 같이 모여 식사하는데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어른들이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나에게 술을 권하십니다.</a:t>
              </a:r>
            </a:p>
          </p:txBody>
        </p:sp>
      </p:grpSp>
      <p:grpSp>
        <p:nvGrpSpPr>
          <p:cNvPr id="65" name="그룹 64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66" name="그림 6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67" name="직사각형 66"/>
            <p:cNvSpPr/>
            <p:nvPr/>
          </p:nvSpPr>
          <p:spPr>
            <a:xfrm>
              <a:off x="3441990" y="4030581"/>
              <a:ext cx="77938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24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69" name="직선 연결선 68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1" name="부모님께 감사 편지 쓰기"/>
          <p:cNvSpPr txBox="1"/>
          <p:nvPr/>
        </p:nvSpPr>
        <p:spPr>
          <a:xfrm>
            <a:off x="4581102" y="920992"/>
            <a:ext cx="5977458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음주 권유 거절하기</a:t>
            </a:r>
            <a:endParaRPr lang="ko-KR" altLang="en-US" sz="5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2" name="그림 7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sp>
        <p:nvSpPr>
          <p:cNvPr id="73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7" y="2095073"/>
            <a:ext cx="18485298" cy="2077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500" dirty="0"/>
              <a:t>아래 상황을 보고 짝과 함께 역할극을 하며</a:t>
            </a:r>
            <a:r>
              <a:rPr lang="en-US" altLang="ko-KR" sz="5500" dirty="0"/>
              <a:t>, </a:t>
            </a:r>
            <a:r>
              <a:rPr lang="ko-KR" altLang="en-US" sz="5500" dirty="0"/>
              <a:t>음주 권유 거절 방법을 연습해 보세요</a:t>
            </a:r>
            <a:r>
              <a:rPr lang="en-US" altLang="ko-KR" sz="5500" dirty="0"/>
              <a:t>.</a:t>
            </a:r>
            <a:endParaRPr lang="ko-KR" altLang="en-US" sz="5500" dirty="0"/>
          </a:p>
        </p:txBody>
      </p:sp>
      <p:pic>
        <p:nvPicPr>
          <p:cNvPr id="74" name="그림 7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1007" y="2311611"/>
            <a:ext cx="1140867" cy="64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573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11728861" y="3230368"/>
            <a:ext cx="10619076" cy="9814203"/>
            <a:chOff x="11708681" y="3346070"/>
            <a:chExt cx="9823187" cy="9078639"/>
          </a:xfrm>
        </p:grpSpPr>
        <p:pic>
          <p:nvPicPr>
            <p:cNvPr id="84" name="그림 83"/>
            <p:cNvPicPr>
              <a:picLocks noChangeAspect="1"/>
            </p:cNvPicPr>
            <p:nvPr/>
          </p:nvPicPr>
          <p:blipFill rotWithShape="1">
            <a:blip r:embed="rId3"/>
            <a:srcRect l="48181" r="-762"/>
            <a:stretch/>
          </p:blipFill>
          <p:spPr>
            <a:xfrm>
              <a:off x="11708681" y="3346070"/>
              <a:ext cx="8712122" cy="9078639"/>
            </a:xfrm>
            <a:prstGeom prst="rect">
              <a:avLst/>
            </a:prstGeom>
          </p:spPr>
        </p:pic>
        <p:sp>
          <p:nvSpPr>
            <p:cNvPr id="128" name="직사각형 127"/>
            <p:cNvSpPr/>
            <p:nvPr/>
          </p:nvSpPr>
          <p:spPr>
            <a:xfrm>
              <a:off x="20420803" y="5477749"/>
              <a:ext cx="1111065" cy="6275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2160615" y="5467478"/>
            <a:ext cx="8567071" cy="6094479"/>
            <a:chOff x="2643472" y="4567426"/>
            <a:chExt cx="8567071" cy="6094479"/>
          </a:xfrm>
        </p:grpSpPr>
        <p:sp>
          <p:nvSpPr>
            <p:cNvPr id="60" name="모서리가 둥근 직사각형 59"/>
            <p:cNvSpPr/>
            <p:nvPr/>
          </p:nvSpPr>
          <p:spPr>
            <a:xfrm>
              <a:off x="2643472" y="5004445"/>
              <a:ext cx="8567071" cy="5657460"/>
            </a:xfrm>
            <a:prstGeom prst="roundRect">
              <a:avLst/>
            </a:prstGeom>
            <a:solidFill>
              <a:srgbClr val="FEF1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61" name="그룹 60"/>
            <p:cNvGrpSpPr/>
            <p:nvPr/>
          </p:nvGrpSpPr>
          <p:grpSpPr>
            <a:xfrm>
              <a:off x="5135464" y="4567426"/>
              <a:ext cx="3450478" cy="1058078"/>
              <a:chOff x="1970050" y="3073652"/>
              <a:chExt cx="1078051" cy="380456"/>
            </a:xfrm>
          </p:grpSpPr>
          <p:sp>
            <p:nvSpPr>
              <p:cNvPr id="63" name="모서리가 둥근 직사각형 62"/>
              <p:cNvSpPr/>
              <p:nvPr/>
            </p:nvSpPr>
            <p:spPr>
              <a:xfrm>
                <a:off x="1970050" y="3073652"/>
                <a:ext cx="1078051" cy="380456"/>
              </a:xfrm>
              <a:prstGeom prst="roundRect">
                <a:avLst>
                  <a:gd name="adj" fmla="val 50000"/>
                </a:avLst>
              </a:prstGeom>
              <a:solidFill>
                <a:srgbClr val="FF99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2181005" y="3101936"/>
                <a:ext cx="656194" cy="3021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상황 </a:t>
                </a:r>
                <a:r>
                  <a:rPr lang="en-US" altLang="ko-KR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2</a:t>
                </a:r>
                <a:endParaRPr lang="ko-KR" altLang="en-US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62" name="직사각형 61"/>
            <p:cNvSpPr/>
            <p:nvPr/>
          </p:nvSpPr>
          <p:spPr>
            <a:xfrm>
              <a:off x="3229151" y="5983863"/>
              <a:ext cx="7395713" cy="40811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친구네 집에 놀러 갔는데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친구가 냉장고에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있는 술을 가져와서 함께 마시자고 합니다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65" name="그룹 64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66" name="그림 6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67" name="직사각형 66"/>
            <p:cNvSpPr/>
            <p:nvPr/>
          </p:nvSpPr>
          <p:spPr>
            <a:xfrm>
              <a:off x="3441990" y="4030581"/>
              <a:ext cx="77938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24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69" name="직선 연결선 68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1" name="부모님께 감사 편지 쓰기"/>
          <p:cNvSpPr txBox="1"/>
          <p:nvPr/>
        </p:nvSpPr>
        <p:spPr>
          <a:xfrm>
            <a:off x="4581102" y="920992"/>
            <a:ext cx="5977458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음주 권유 거절하기</a:t>
            </a:r>
            <a:endParaRPr lang="ko-KR" altLang="en-US" sz="5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2" name="그림 7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sp>
        <p:nvSpPr>
          <p:cNvPr id="73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7" y="2095073"/>
            <a:ext cx="18485298" cy="2077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500" dirty="0"/>
              <a:t>아래 상황을 보고 짝과 함께 역할극을 하며</a:t>
            </a:r>
            <a:r>
              <a:rPr lang="en-US" altLang="ko-KR" sz="5500" dirty="0"/>
              <a:t>, </a:t>
            </a:r>
            <a:r>
              <a:rPr lang="ko-KR" altLang="en-US" sz="5500" dirty="0"/>
              <a:t>음주 권유 거절 방법을 연습해 보세요</a:t>
            </a:r>
            <a:r>
              <a:rPr lang="en-US" altLang="ko-KR" sz="5500" dirty="0"/>
              <a:t>.</a:t>
            </a:r>
            <a:endParaRPr lang="ko-KR" altLang="en-US" sz="5500" dirty="0"/>
          </a:p>
        </p:txBody>
      </p:sp>
      <p:pic>
        <p:nvPicPr>
          <p:cNvPr id="74" name="그림 7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1007" y="2311611"/>
            <a:ext cx="1140867" cy="649417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1506860" y="3712147"/>
            <a:ext cx="702900" cy="30730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11690996" y="8618940"/>
            <a:ext cx="702900" cy="30730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451027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그룹 64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66" name="그림 6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67" name="직사각형 66"/>
            <p:cNvSpPr/>
            <p:nvPr/>
          </p:nvSpPr>
          <p:spPr>
            <a:xfrm>
              <a:off x="3441990" y="4030581"/>
              <a:ext cx="77938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24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69" name="직선 연결선 68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1" name="부모님께 감사 편지 쓰기"/>
          <p:cNvSpPr txBox="1"/>
          <p:nvPr/>
        </p:nvSpPr>
        <p:spPr>
          <a:xfrm>
            <a:off x="4581102" y="920992"/>
            <a:ext cx="5977458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음주 권유 거절하기</a:t>
            </a:r>
            <a:endParaRPr lang="ko-KR" altLang="en-US" sz="5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2" name="그림 7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sp>
        <p:nvSpPr>
          <p:cNvPr id="73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7" y="2095073"/>
            <a:ext cx="18485298" cy="2077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500" dirty="0"/>
              <a:t>음주 권유를 거절하는 새로운 방법을 적고 </a:t>
            </a:r>
            <a:r>
              <a:rPr lang="ko-KR" altLang="en-US" sz="5500" dirty="0" smtClean="0"/>
              <a:t>친구들과 </a:t>
            </a:r>
            <a:r>
              <a:rPr lang="ko-KR" altLang="en-US" sz="5500" dirty="0"/>
              <a:t>공유해 보세요</a:t>
            </a:r>
            <a:r>
              <a:rPr lang="en-US" altLang="ko-KR" sz="5500" dirty="0"/>
              <a:t>.</a:t>
            </a:r>
            <a:endParaRPr lang="ko-KR" altLang="en-US" sz="5500" dirty="0"/>
          </a:p>
        </p:txBody>
      </p:sp>
      <p:pic>
        <p:nvPicPr>
          <p:cNvPr id="74" name="그림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007" y="2311611"/>
            <a:ext cx="1140867" cy="649417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1506860" y="3712147"/>
            <a:ext cx="702900" cy="30730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7" name="모서리가 둥근 직사각형 26"/>
          <p:cNvSpPr/>
          <p:nvPr/>
        </p:nvSpPr>
        <p:spPr>
          <a:xfrm>
            <a:off x="1621007" y="4692444"/>
            <a:ext cx="21385297" cy="7523940"/>
          </a:xfrm>
          <a:prstGeom prst="roundRect">
            <a:avLst>
              <a:gd name="adj" fmla="val 13304"/>
            </a:avLst>
          </a:prstGeom>
          <a:solidFill>
            <a:srgbClr val="FFFAE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2464274" y="6361680"/>
            <a:ext cx="19698762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분명하게 거절하기 -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술을 마시지 않는다고 분명하게 말하면서 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                 단호하게 거절해요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이유를 말하기 -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술은 마시면 건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강에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좋지 않아서 싫다고 말해요.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다른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활동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제안하기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-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음주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대신 다른 재미있는 활동을 제안해요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247571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그룹 37"/>
          <p:cNvGrpSpPr/>
          <p:nvPr/>
        </p:nvGrpSpPr>
        <p:grpSpPr>
          <a:xfrm>
            <a:off x="769351" y="-950976"/>
            <a:ext cx="23133065" cy="14392656"/>
            <a:chOff x="879079" y="-950976"/>
            <a:chExt cx="23133065" cy="14392656"/>
          </a:xfrm>
        </p:grpSpPr>
        <p:pic>
          <p:nvPicPr>
            <p:cNvPr id="46" name="그림 4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20"/>
            <a:stretch/>
          </p:blipFill>
          <p:spPr>
            <a:xfrm>
              <a:off x="3438144" y="-950976"/>
              <a:ext cx="20574000" cy="14392656"/>
            </a:xfrm>
            <a:prstGeom prst="rect">
              <a:avLst/>
            </a:prstGeom>
          </p:spPr>
        </p:pic>
        <p:pic>
          <p:nvPicPr>
            <p:cNvPr id="47" name="그림 4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079" y="0"/>
              <a:ext cx="3070941" cy="2113396"/>
            </a:xfrm>
            <a:prstGeom prst="rect">
              <a:avLst/>
            </a:prstGeom>
          </p:spPr>
        </p:pic>
      </p:grpSp>
      <p:sp>
        <p:nvSpPr>
          <p:cNvPr id="44" name="알맞은 말을 골라 초성 완성해보기"/>
          <p:cNvSpPr txBox="1"/>
          <p:nvPr/>
        </p:nvSpPr>
        <p:spPr>
          <a:xfrm>
            <a:off x="3320574" y="1524850"/>
            <a:ext cx="17173963" cy="1075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400" dirty="0">
                <a:solidFill>
                  <a:srgbClr val="1AAB43"/>
                </a:solidFill>
              </a:rPr>
              <a:t>다음 문장을 읽고 맞으면 </a:t>
            </a:r>
            <a:r>
              <a:rPr lang="en-US" altLang="ko-KR" sz="5400" dirty="0" smtClean="0">
                <a:solidFill>
                  <a:srgbClr val="1AAB43"/>
                </a:solidFill>
              </a:rPr>
              <a:t>O, </a:t>
            </a:r>
            <a:r>
              <a:rPr lang="ko-KR" altLang="en-US" sz="5400" dirty="0">
                <a:solidFill>
                  <a:srgbClr val="1AAB43"/>
                </a:solidFill>
              </a:rPr>
              <a:t>틀리면 </a:t>
            </a:r>
            <a:r>
              <a:rPr lang="en-US" altLang="ko-KR" sz="5400" dirty="0" smtClean="0">
                <a:solidFill>
                  <a:srgbClr val="1AAB43"/>
                </a:solidFill>
              </a:rPr>
              <a:t>X </a:t>
            </a:r>
            <a:r>
              <a:rPr lang="ko-KR" altLang="en-US" sz="5400" dirty="0" smtClean="0">
                <a:solidFill>
                  <a:srgbClr val="1AAB43"/>
                </a:solidFill>
              </a:rPr>
              <a:t>에 </a:t>
            </a:r>
            <a:r>
              <a:rPr lang="ko-KR" altLang="en-US" sz="5400" dirty="0">
                <a:solidFill>
                  <a:srgbClr val="1AAB43"/>
                </a:solidFill>
              </a:rPr>
              <a:t>표시해 보세요</a:t>
            </a:r>
            <a:r>
              <a:rPr lang="en-US" altLang="ko-KR" sz="5400" dirty="0">
                <a:solidFill>
                  <a:srgbClr val="1AAB43"/>
                </a:solidFill>
              </a:rPr>
              <a:t>.</a:t>
            </a:r>
            <a:endParaRPr sz="5400" dirty="0">
              <a:solidFill>
                <a:srgbClr val="1AAB43"/>
              </a:solidFill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2024680" y="2877253"/>
            <a:ext cx="19765750" cy="2198882"/>
            <a:chOff x="1603984" y="3522341"/>
            <a:chExt cx="19765750" cy="2198882"/>
          </a:xfrm>
        </p:grpSpPr>
        <p:grpSp>
          <p:nvGrpSpPr>
            <p:cNvPr id="33" name="그룹 32"/>
            <p:cNvGrpSpPr/>
            <p:nvPr/>
          </p:nvGrpSpPr>
          <p:grpSpPr>
            <a:xfrm>
              <a:off x="1603984" y="3855591"/>
              <a:ext cx="15680424" cy="1440000"/>
              <a:chOff x="4181815" y="4973449"/>
              <a:chExt cx="13850723" cy="1440000"/>
            </a:xfrm>
          </p:grpSpPr>
          <p:sp>
            <p:nvSpPr>
              <p:cNvPr id="34" name="모서리가 둥근 직사각형 33"/>
              <p:cNvSpPr/>
              <p:nvPr/>
            </p:nvSpPr>
            <p:spPr>
              <a:xfrm>
                <a:off x="4181815" y="4973449"/>
                <a:ext cx="13850723" cy="1440000"/>
              </a:xfrm>
              <a:prstGeom prst="roundRect">
                <a:avLst>
                  <a:gd name="adj" fmla="val 21682"/>
                </a:avLst>
              </a:prstGeom>
              <a:solidFill>
                <a:srgbClr val="CFE686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5" name="01 성의 발달"/>
              <p:cNvSpPr txBox="1"/>
              <p:nvPr/>
            </p:nvSpPr>
            <p:spPr>
              <a:xfrm>
                <a:off x="4577442" y="5195246"/>
                <a:ext cx="12762808" cy="93358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l" defTabSz="457200">
                  <a:lnSpc>
                    <a:spcPct val="120000"/>
                  </a:lnSpc>
                  <a:defRPr sz="3200">
                    <a:solidFill>
                      <a:schemeClr val="accent4">
                        <a:hueOff val="349036"/>
                        <a:lumOff val="17111"/>
                      </a:schemeClr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ko-KR" altLang="en-US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알코올은 중독성이 강한 습관성 물질입니다</a:t>
                </a:r>
                <a:r>
                  <a:rPr lang="en-US" altLang="ko-KR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36" name="그룹 35"/>
            <p:cNvGrpSpPr/>
            <p:nvPr/>
          </p:nvGrpSpPr>
          <p:grpSpPr>
            <a:xfrm>
              <a:off x="17847315" y="3857990"/>
              <a:ext cx="3522419" cy="1498340"/>
              <a:chOff x="18472970" y="5547940"/>
              <a:chExt cx="2201743" cy="936561"/>
            </a:xfrm>
            <a:solidFill>
              <a:srgbClr val="CFE686"/>
            </a:solidFill>
          </p:grpSpPr>
          <p:sp>
            <p:nvSpPr>
              <p:cNvPr id="37" name="타원 36"/>
              <p:cNvSpPr/>
              <p:nvPr/>
            </p:nvSpPr>
            <p:spPr>
              <a:xfrm>
                <a:off x="18472970" y="5566220"/>
                <a:ext cx="918281" cy="91828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8563751" y="5762958"/>
                <a:ext cx="736717" cy="531612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O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  <p:sp>
            <p:nvSpPr>
              <p:cNvPr id="40" name="타원 39"/>
              <p:cNvSpPr/>
              <p:nvPr/>
            </p:nvSpPr>
            <p:spPr>
              <a:xfrm>
                <a:off x="19756432" y="5547940"/>
                <a:ext cx="918281" cy="91828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19847213" y="5744678"/>
                <a:ext cx="736717" cy="531612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X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67" name="타원 66"/>
            <p:cNvSpPr/>
            <p:nvPr/>
          </p:nvSpPr>
          <p:spPr>
            <a:xfrm>
              <a:off x="17455270" y="3522341"/>
              <a:ext cx="2198882" cy="2198882"/>
            </a:xfrm>
            <a:prstGeom prst="ellipse">
              <a:avLst/>
            </a:prstGeom>
            <a:noFill/>
            <a:ln w="381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2014679" y="6165297"/>
            <a:ext cx="20164949" cy="2268000"/>
            <a:chOff x="1593983" y="6314825"/>
            <a:chExt cx="20164949" cy="2268000"/>
          </a:xfrm>
        </p:grpSpPr>
        <p:grpSp>
          <p:nvGrpSpPr>
            <p:cNvPr id="68" name="그룹 67"/>
            <p:cNvGrpSpPr/>
            <p:nvPr/>
          </p:nvGrpSpPr>
          <p:grpSpPr>
            <a:xfrm>
              <a:off x="1593983" y="6314825"/>
              <a:ext cx="15680424" cy="2268000"/>
              <a:chOff x="4181815" y="4973449"/>
              <a:chExt cx="13850723" cy="2268000"/>
            </a:xfrm>
          </p:grpSpPr>
          <p:sp>
            <p:nvSpPr>
              <p:cNvPr id="69" name="모서리가 둥근 직사각형 68"/>
              <p:cNvSpPr/>
              <p:nvPr/>
            </p:nvSpPr>
            <p:spPr>
              <a:xfrm>
                <a:off x="4181815" y="4973449"/>
                <a:ext cx="13850723" cy="2268000"/>
              </a:xfrm>
              <a:prstGeom prst="roundRect">
                <a:avLst>
                  <a:gd name="adj" fmla="val 21682"/>
                </a:avLst>
              </a:prstGeom>
              <a:solidFill>
                <a:srgbClr val="CFE686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70" name="01 성의 발달"/>
              <p:cNvSpPr txBox="1"/>
              <p:nvPr/>
            </p:nvSpPr>
            <p:spPr>
              <a:xfrm>
                <a:off x="4577442" y="5058957"/>
                <a:ext cx="12762808" cy="209698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l" defTabSz="457200">
                  <a:lnSpc>
                    <a:spcPct val="120000"/>
                  </a:lnSpc>
                  <a:defRPr sz="3200">
                    <a:solidFill>
                      <a:schemeClr val="accent4">
                        <a:hueOff val="349036"/>
                        <a:lumOff val="17111"/>
                      </a:schemeClr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lvl1pPr>
              </a:lstStyle>
              <a:p>
                <a:r>
                  <a:rPr lang="ko-KR" altLang="en-US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술은 건강에 </a:t>
                </a:r>
                <a:r>
                  <a:rPr lang="ko-KR" altLang="en-US" sz="5400" b="1" dirty="0" err="1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해로우나</a:t>
                </a:r>
                <a:r>
                  <a:rPr lang="ko-KR" altLang="en-US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가정이나 사회에 문제를 일으키지 않습니다</a:t>
                </a:r>
                <a:r>
                  <a:rPr lang="en-US" altLang="ko-KR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71" name="그룹 70"/>
            <p:cNvGrpSpPr/>
            <p:nvPr/>
          </p:nvGrpSpPr>
          <p:grpSpPr>
            <a:xfrm>
              <a:off x="17837314" y="6711666"/>
              <a:ext cx="3522419" cy="1498340"/>
              <a:chOff x="18472970" y="5547940"/>
              <a:chExt cx="2201743" cy="936561"/>
            </a:xfrm>
            <a:solidFill>
              <a:srgbClr val="CFE686"/>
            </a:solidFill>
          </p:grpSpPr>
          <p:sp>
            <p:nvSpPr>
              <p:cNvPr id="72" name="타원 71"/>
              <p:cNvSpPr/>
              <p:nvPr/>
            </p:nvSpPr>
            <p:spPr>
              <a:xfrm>
                <a:off x="18472970" y="5566220"/>
                <a:ext cx="918281" cy="91828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18563751" y="5762958"/>
                <a:ext cx="736717" cy="531612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O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  <p:sp>
            <p:nvSpPr>
              <p:cNvPr id="74" name="타원 73"/>
              <p:cNvSpPr/>
              <p:nvPr/>
            </p:nvSpPr>
            <p:spPr>
              <a:xfrm>
                <a:off x="19756432" y="5547940"/>
                <a:ext cx="918281" cy="91828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19847213" y="5744678"/>
                <a:ext cx="736717" cy="531612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X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76" name="타원 75"/>
            <p:cNvSpPr/>
            <p:nvPr/>
          </p:nvSpPr>
          <p:spPr>
            <a:xfrm>
              <a:off x="19560050" y="6376017"/>
              <a:ext cx="2198882" cy="2198882"/>
            </a:xfrm>
            <a:prstGeom prst="ellipse">
              <a:avLst/>
            </a:prstGeom>
            <a:noFill/>
            <a:ln w="381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2046602" y="9522458"/>
            <a:ext cx="19765750" cy="2268000"/>
            <a:chOff x="1625906" y="9135069"/>
            <a:chExt cx="19765750" cy="2268000"/>
          </a:xfrm>
        </p:grpSpPr>
        <p:grpSp>
          <p:nvGrpSpPr>
            <p:cNvPr id="77" name="그룹 76"/>
            <p:cNvGrpSpPr/>
            <p:nvPr/>
          </p:nvGrpSpPr>
          <p:grpSpPr>
            <a:xfrm>
              <a:off x="1625906" y="9135069"/>
              <a:ext cx="15680424" cy="2268000"/>
              <a:chOff x="4181815" y="4973449"/>
              <a:chExt cx="13850723" cy="2268000"/>
            </a:xfrm>
          </p:grpSpPr>
          <p:sp>
            <p:nvSpPr>
              <p:cNvPr id="78" name="모서리가 둥근 직사각형 77"/>
              <p:cNvSpPr/>
              <p:nvPr/>
            </p:nvSpPr>
            <p:spPr>
              <a:xfrm>
                <a:off x="4181815" y="4973449"/>
                <a:ext cx="13850723" cy="2268000"/>
              </a:xfrm>
              <a:prstGeom prst="roundRect">
                <a:avLst>
                  <a:gd name="adj" fmla="val 21682"/>
                </a:avLst>
              </a:prstGeom>
              <a:solidFill>
                <a:srgbClr val="CFE686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79" name="01 성의 발달"/>
              <p:cNvSpPr txBox="1"/>
              <p:nvPr/>
            </p:nvSpPr>
            <p:spPr>
              <a:xfrm>
                <a:off x="4577442" y="5058957"/>
                <a:ext cx="12762808" cy="209698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l" defTabSz="457200">
                  <a:lnSpc>
                    <a:spcPct val="120000"/>
                  </a:lnSpc>
                  <a:defRPr sz="3200">
                    <a:solidFill>
                      <a:schemeClr val="accent4">
                        <a:hueOff val="349036"/>
                        <a:lumOff val="17111"/>
                      </a:schemeClr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lvl1pPr>
              </a:lstStyle>
              <a:p>
                <a:r>
                  <a:rPr lang="ko-KR" altLang="en-US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청소년기 음주는 성장에 문제가 생기고 성인 알코올 중독으로 이어질 수 있습니다</a:t>
                </a:r>
                <a:r>
                  <a:rPr lang="en-US" altLang="ko-KR" sz="5400" b="1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80" name="그룹 79"/>
            <p:cNvGrpSpPr/>
            <p:nvPr/>
          </p:nvGrpSpPr>
          <p:grpSpPr>
            <a:xfrm>
              <a:off x="17869237" y="9531910"/>
              <a:ext cx="3522419" cy="1498340"/>
              <a:chOff x="18472970" y="5547940"/>
              <a:chExt cx="2201743" cy="936561"/>
            </a:xfrm>
            <a:solidFill>
              <a:srgbClr val="CFE686"/>
            </a:solidFill>
          </p:grpSpPr>
          <p:sp>
            <p:nvSpPr>
              <p:cNvPr id="81" name="타원 80"/>
              <p:cNvSpPr/>
              <p:nvPr/>
            </p:nvSpPr>
            <p:spPr>
              <a:xfrm>
                <a:off x="18472970" y="5566220"/>
                <a:ext cx="918281" cy="91828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18563751" y="5762958"/>
                <a:ext cx="736717" cy="531612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O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  <p:sp>
            <p:nvSpPr>
              <p:cNvPr id="83" name="타원 82"/>
              <p:cNvSpPr/>
              <p:nvPr/>
            </p:nvSpPr>
            <p:spPr>
              <a:xfrm>
                <a:off x="19756432" y="5547940"/>
                <a:ext cx="918281" cy="918281"/>
              </a:xfrm>
              <a:prstGeom prst="ellipse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19847213" y="5744678"/>
                <a:ext cx="736717" cy="531612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X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85" name="타원 84"/>
            <p:cNvSpPr/>
            <p:nvPr/>
          </p:nvSpPr>
          <p:spPr>
            <a:xfrm>
              <a:off x="17504341" y="9196261"/>
              <a:ext cx="2198882" cy="2198882"/>
            </a:xfrm>
            <a:prstGeom prst="ellipse">
              <a:avLst/>
            </a:prstGeom>
            <a:noFill/>
            <a:ln w="381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03567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/>
          <p:cNvGrpSpPr/>
          <p:nvPr/>
        </p:nvGrpSpPr>
        <p:grpSpPr>
          <a:xfrm>
            <a:off x="4965514" y="6136505"/>
            <a:ext cx="17437286" cy="2550650"/>
            <a:chOff x="6921499" y="3192137"/>
            <a:chExt cx="17437286" cy="2550650"/>
          </a:xfrm>
        </p:grpSpPr>
        <p:sp>
          <p:nvSpPr>
            <p:cNvPr id="13" name="직사각형 12"/>
            <p:cNvSpPr/>
            <p:nvPr/>
          </p:nvSpPr>
          <p:spPr>
            <a:xfrm>
              <a:off x="9475470" y="3448016"/>
              <a:ext cx="14883315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흡연 예방과 대처</a:t>
              </a:r>
            </a:p>
          </p:txBody>
        </p:sp>
        <p:grpSp>
          <p:nvGrpSpPr>
            <p:cNvPr id="14" name="그룹 13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15" name="타원 14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2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2" name="그룹 11"/>
          <p:cNvGrpSpPr/>
          <p:nvPr/>
        </p:nvGrpSpPr>
        <p:grpSpPr>
          <a:xfrm>
            <a:off x="20152613" y="0"/>
            <a:ext cx="2250739" cy="2705100"/>
            <a:chOff x="19790663" y="0"/>
            <a:chExt cx="2250739" cy="2705100"/>
          </a:xfrm>
        </p:grpSpPr>
        <p:sp>
          <p:nvSpPr>
            <p:cNvPr id="19" name="직사각형 18"/>
            <p:cNvSpPr/>
            <p:nvPr/>
          </p:nvSpPr>
          <p:spPr>
            <a:xfrm>
              <a:off x="19792950" y="0"/>
              <a:ext cx="2247900" cy="2705100"/>
            </a:xfrm>
            <a:prstGeom prst="rect">
              <a:avLst/>
            </a:prstGeom>
            <a:solidFill>
              <a:srgbClr val="7030A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1" name="이등변 삼각형 20"/>
            <p:cNvSpPr/>
            <p:nvPr/>
          </p:nvSpPr>
          <p:spPr>
            <a:xfrm>
              <a:off x="19790663" y="2057100"/>
              <a:ext cx="2250739" cy="648000"/>
            </a:xfrm>
            <a:prstGeom prst="triangl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104912" y="245040"/>
              <a:ext cx="1622239" cy="1710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교과서</a:t>
              </a:r>
              <a:endParaRPr kumimoji="0" lang="en-US" altLang="ko-KR" sz="4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72</a:t>
              </a: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쪽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53048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4224006" y="4836409"/>
            <a:ext cx="15935989" cy="4043183"/>
            <a:chOff x="12593291" y="3822192"/>
            <a:chExt cx="15935989" cy="4043183"/>
          </a:xfrm>
        </p:grpSpPr>
        <p:sp>
          <p:nvSpPr>
            <p:cNvPr id="18" name="● 생명 탄생의 의미를 말할 수 있다.…"/>
            <p:cNvSpPr txBox="1"/>
            <p:nvPr/>
          </p:nvSpPr>
          <p:spPr>
            <a:xfrm>
              <a:off x="12593291" y="5247151"/>
              <a:ext cx="15935989" cy="26182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marL="914400" indent="-914400" algn="l">
                <a:lnSpc>
                  <a:spcPct val="150000"/>
                </a:lnSpc>
                <a:buAutoNum type="arabicPeriod"/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청소년기 흡연이 더 해로운 이유를 설명할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914400" indent="-914400" algn="l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흡연 유혹에 올바르게 대처할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12783312" y="3822192"/>
              <a:ext cx="3622504" cy="1361478"/>
              <a:chOff x="12783312" y="3822192"/>
              <a:chExt cx="3622504" cy="1361478"/>
            </a:xfrm>
          </p:grpSpPr>
          <p:grpSp>
            <p:nvGrpSpPr>
              <p:cNvPr id="20" name="그룹 19"/>
              <p:cNvGrpSpPr/>
              <p:nvPr/>
            </p:nvGrpSpPr>
            <p:grpSpPr>
              <a:xfrm>
                <a:off x="12783312" y="3822192"/>
                <a:ext cx="3622504" cy="1361478"/>
                <a:chOff x="12783312" y="3822192"/>
                <a:chExt cx="2724912" cy="1024128"/>
              </a:xfrm>
              <a:solidFill>
                <a:srgbClr val="F39800"/>
              </a:solidFill>
            </p:grpSpPr>
            <p:sp>
              <p:nvSpPr>
                <p:cNvPr id="27" name="직사각형 26"/>
                <p:cNvSpPr/>
                <p:nvPr/>
              </p:nvSpPr>
              <p:spPr>
                <a:xfrm>
                  <a:off x="12783312" y="3822192"/>
                  <a:ext cx="2724912" cy="585216"/>
                </a:xfrm>
                <a:prstGeom prst="rect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28" name="이등변 삼각형 27"/>
                <p:cNvSpPr/>
                <p:nvPr/>
              </p:nvSpPr>
              <p:spPr>
                <a:xfrm rot="10800000">
                  <a:off x="12783312" y="4407408"/>
                  <a:ext cx="2724912" cy="438912"/>
                </a:xfrm>
                <a:prstGeom prst="triangle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21" name="직사각형 20"/>
              <p:cNvSpPr/>
              <p:nvPr/>
            </p:nvSpPr>
            <p:spPr>
              <a:xfrm>
                <a:off x="13034120" y="3849380"/>
                <a:ext cx="3120887" cy="959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>
                  <a:lnSpc>
                    <a:spcPct val="110000"/>
                  </a:lnSpc>
                  <a:defRPr sz="5100">
                    <a:solidFill>
                      <a:schemeClr val="accent3"/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pPr>
                <a:r>
                  <a:rPr lang="ko-KR" altLang="en-US" sz="55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학습목표</a:t>
                </a:r>
                <a:endParaRPr lang="ko-KR" altLang="en-US" sz="55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09825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다음 그림을 보면서 떠오르는 것을 이야기해 보세요."/>
          <p:cNvSpPr txBox="1"/>
          <p:nvPr/>
        </p:nvSpPr>
        <p:spPr>
          <a:xfrm>
            <a:off x="5630263" y="943234"/>
            <a:ext cx="16262173" cy="2467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500" dirty="0"/>
              <a:t>다음에 나열된 단어를 보고 무엇이 떠오르는지 </a:t>
            </a:r>
            <a:endParaRPr lang="en-US" altLang="ko-KR" sz="5500" dirty="0" smtClean="0"/>
          </a:p>
          <a:p>
            <a:pPr>
              <a:lnSpc>
                <a:spcPct val="120000"/>
              </a:lnSpc>
            </a:pPr>
            <a:r>
              <a:rPr lang="ko-KR" altLang="en-US" sz="5500" dirty="0" smtClean="0"/>
              <a:t>친구들과 </a:t>
            </a:r>
            <a:r>
              <a:rPr lang="ko-KR" altLang="en-US" sz="5500" dirty="0"/>
              <a:t>함께 이야기해 보세요</a:t>
            </a:r>
            <a:r>
              <a:rPr lang="en-US" altLang="ko-KR" sz="5500" dirty="0"/>
              <a:t>.</a:t>
            </a:r>
            <a:endParaRPr sz="5500" dirty="0"/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052" y="4030613"/>
            <a:ext cx="17198739" cy="3436786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7" y="-57232"/>
            <a:ext cx="4737610" cy="4308100"/>
          </a:xfrm>
          <a:prstGeom prst="rect">
            <a:avLst/>
          </a:prstGeom>
        </p:spPr>
      </p:pic>
      <p:grpSp>
        <p:nvGrpSpPr>
          <p:cNvPr id="22" name="그룹 21"/>
          <p:cNvGrpSpPr/>
          <p:nvPr/>
        </p:nvGrpSpPr>
        <p:grpSpPr>
          <a:xfrm>
            <a:off x="4963310" y="8525630"/>
            <a:ext cx="15802221" cy="3869672"/>
            <a:chOff x="5471026" y="8924032"/>
            <a:chExt cx="15802221" cy="3869672"/>
          </a:xfrm>
        </p:grpSpPr>
        <p:sp>
          <p:nvSpPr>
            <p:cNvPr id="23" name="모서리가 둥근 직사각형 22"/>
            <p:cNvSpPr/>
            <p:nvPr/>
          </p:nvSpPr>
          <p:spPr>
            <a:xfrm>
              <a:off x="5471026" y="8924032"/>
              <a:ext cx="15802221" cy="3869672"/>
            </a:xfrm>
            <a:prstGeom prst="roundRect">
              <a:avLst/>
            </a:prstGeom>
            <a:solidFill>
              <a:srgbClr val="E8D8F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1pPr>
              <a:lvl2pPr marL="0" marR="0" indent="457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2pPr>
              <a:lvl3pPr marL="0" marR="0" indent="914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3pPr>
              <a:lvl4pPr marL="0" marR="0" indent="1371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4pPr>
              <a:lvl5pPr marL="0" marR="0" indent="18288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5pPr>
              <a:lvl6pPr marL="0" marR="0" indent="22860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6pPr>
              <a:lvl7pPr marL="0" marR="0" indent="2743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7pPr>
              <a:lvl8pPr marL="0" marR="0" indent="3200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8pPr>
              <a:lvl9pPr marL="0" marR="0" indent="3657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9pPr>
            </a:lstStyle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98091" y="9543661"/>
              <a:ext cx="13828437" cy="25955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ko-KR" altLang="en-US" sz="5400" b="1" dirty="0" err="1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담배요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담배에는 니코틴과 발암 물질이 있어서 건강이 나빠질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것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같아요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09499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1066800" y="4591396"/>
            <a:ext cx="22140672" cy="2483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해로움이 있는 물질을 통틀어 이르는 말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간장은 </a:t>
            </a:r>
            <a:r>
              <a:rPr lang="ko-KR" altLang="en-US" sz="55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몸안의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유해 물질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을 해독하는 작용을 한다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066800" y="2598004"/>
            <a:ext cx="178247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유해 물질</a:t>
            </a:r>
            <a:endParaRPr lang="en-US" altLang="ko-KR" sz="5500" b="1" dirty="0">
              <a:solidFill>
                <a:srgbClr val="7030A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있을 유 </a:t>
            </a:r>
            <a:r>
              <a:rPr lang="ko-KR" altLang="en-US" sz="5500" b="1" dirty="0">
                <a:solidFill>
                  <a:srgbClr val="E07F2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有</a:t>
            </a:r>
            <a:r>
              <a:rPr lang="ko-KR" altLang="en-US" sz="5500" b="1" dirty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해할 해</a:t>
            </a:r>
            <a:r>
              <a:rPr lang="ko-KR" altLang="en-US" sz="5500" b="1" dirty="0">
                <a:solidFill>
                  <a:srgbClr val="E9509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solidFill>
                  <a:srgbClr val="E07F2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害</a:t>
            </a:r>
            <a:r>
              <a:rPr lang="ko-KR" altLang="en-US" sz="5500" b="1" dirty="0">
                <a:solidFill>
                  <a:srgbClr val="E9509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물건 물</a:t>
            </a:r>
            <a:r>
              <a:rPr lang="ko-KR" altLang="en-US" sz="5500" b="1" dirty="0">
                <a:solidFill>
                  <a:srgbClr val="E9509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solidFill>
                  <a:srgbClr val="E07F2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物</a:t>
            </a:r>
            <a:r>
              <a:rPr lang="ko-KR" altLang="en-US" sz="5500" b="1" dirty="0">
                <a:solidFill>
                  <a:srgbClr val="E9509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바탕 질</a:t>
            </a:r>
            <a:r>
              <a:rPr lang="ko-KR" altLang="en-US" sz="5500" b="1" dirty="0">
                <a:solidFill>
                  <a:srgbClr val="E9509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solidFill>
                  <a:srgbClr val="E07F2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質</a:t>
            </a:r>
            <a:r>
              <a:rPr lang="ko-KR" altLang="en-US" sz="5500" b="1" dirty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  <p:grpSp>
        <p:nvGrpSpPr>
          <p:cNvPr id="10" name="그룹 9"/>
          <p:cNvGrpSpPr/>
          <p:nvPr/>
        </p:nvGrpSpPr>
        <p:grpSpPr>
          <a:xfrm>
            <a:off x="1066800" y="432170"/>
            <a:ext cx="4876800" cy="2115550"/>
            <a:chOff x="21526499" y="4242816"/>
            <a:chExt cx="2339757" cy="1014984"/>
          </a:xfrm>
          <a:solidFill>
            <a:srgbClr val="7030A0"/>
          </a:solidFill>
        </p:grpSpPr>
        <p:sp>
          <p:nvSpPr>
            <p:cNvPr id="11" name="가로로 말린 두루마리 모양 10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5" name="직사각형 14"/>
          <p:cNvSpPr/>
          <p:nvPr/>
        </p:nvSpPr>
        <p:spPr>
          <a:xfrm>
            <a:off x="1066800" y="9681556"/>
            <a:ext cx="22140672" cy="2483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암종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또는 다른 악성 종양을 일으킬 수 있는 물질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이 파이프는 </a:t>
            </a:r>
            <a:r>
              <a:rPr lang="ko-KR" altLang="en-US" sz="5500" b="1" dirty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발암 물질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인 니코틴과 타르를 효과적으로 줄인다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1066800" y="7688164"/>
            <a:ext cx="14642592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발암 물질</a:t>
            </a:r>
            <a:endParaRPr lang="en-US" altLang="ko-KR" sz="5500" b="1" dirty="0">
              <a:solidFill>
                <a:srgbClr val="7030A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필 발 </a:t>
            </a:r>
            <a:r>
              <a:rPr lang="ko-KR" altLang="en-US" sz="5500" b="1" dirty="0">
                <a:solidFill>
                  <a:srgbClr val="E07F2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發</a:t>
            </a:r>
            <a:r>
              <a:rPr lang="ko-KR" altLang="en-US" sz="5500" b="1" dirty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암 </a:t>
            </a:r>
            <a:r>
              <a:rPr lang="ko-KR" altLang="en-US" sz="55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암</a:t>
            </a:r>
            <a:r>
              <a:rPr lang="ko-KR" altLang="en-US" sz="5500" b="1" dirty="0">
                <a:solidFill>
                  <a:srgbClr val="E9509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solidFill>
                  <a:srgbClr val="E07F2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癌</a:t>
            </a:r>
            <a:r>
              <a:rPr lang="ko-KR" altLang="en-US" sz="5500" b="1" dirty="0">
                <a:solidFill>
                  <a:srgbClr val="E9509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물건 물</a:t>
            </a:r>
            <a:r>
              <a:rPr lang="ko-KR" altLang="en-US" sz="5500" b="1" dirty="0">
                <a:solidFill>
                  <a:srgbClr val="E9509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solidFill>
                  <a:srgbClr val="E07F2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物</a:t>
            </a:r>
            <a:r>
              <a:rPr lang="ko-KR" altLang="en-US" sz="5500" b="1" dirty="0">
                <a:solidFill>
                  <a:srgbClr val="E9509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바탕 질</a:t>
            </a:r>
            <a:r>
              <a:rPr lang="ko-KR" altLang="en-US" sz="5500" b="1" dirty="0">
                <a:solidFill>
                  <a:srgbClr val="E9509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solidFill>
                  <a:srgbClr val="E07F2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質</a:t>
            </a:r>
            <a:r>
              <a:rPr lang="ko-KR" altLang="en-US" sz="5500" b="1" dirty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57580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066800" y="4591396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남에게 대하여 마음이 편치 못하고 부끄러움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이렇게 수고로운 일을 부탁하여 </a:t>
            </a:r>
            <a:r>
              <a:rPr lang="ko-KR" altLang="en-US" sz="5500" b="1" dirty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미안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하네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1066800" y="2598004"/>
            <a:ext cx="14642592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미안</a:t>
            </a:r>
            <a:endParaRPr lang="en-US" altLang="ko-KR" sz="5500" b="1" dirty="0" smtClean="0">
              <a:solidFill>
                <a:srgbClr val="7030A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아닐 미 </a:t>
            </a:r>
            <a:r>
              <a:rPr lang="ko-KR" altLang="en-US" sz="5500" b="1" dirty="0" smtClean="0">
                <a:solidFill>
                  <a:srgbClr val="E07F2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未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편안 안 </a:t>
            </a:r>
            <a:r>
              <a:rPr lang="ko-KR" altLang="en-US" sz="5500" b="1" dirty="0" smtClean="0">
                <a:solidFill>
                  <a:srgbClr val="E07F2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安</a:t>
            </a:r>
            <a:endParaRPr lang="ko-KR" altLang="en-US" sz="5500" b="1" dirty="0">
              <a:solidFill>
                <a:srgbClr val="E07F23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066800" y="432170"/>
            <a:ext cx="4876800" cy="2115550"/>
            <a:chOff x="21526499" y="4242816"/>
            <a:chExt cx="2339757" cy="1014984"/>
          </a:xfrm>
          <a:solidFill>
            <a:srgbClr val="7030A0"/>
          </a:solidFill>
        </p:grpSpPr>
        <p:sp>
          <p:nvSpPr>
            <p:cNvPr id="10" name="가로로 말린 두루마리 모양 9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2" name="직사각형 11"/>
          <p:cNvSpPr/>
          <p:nvPr/>
        </p:nvSpPr>
        <p:spPr>
          <a:xfrm>
            <a:off x="1066800" y="9681556"/>
            <a:ext cx="22140672" cy="2483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남의 감정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의견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주장 따위에 대하여 자기도 그렇다고 느낌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en-US" altLang="ko-KR" sz="55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그 책은 특히 여성 독자들에게 많은 </a:t>
            </a:r>
            <a:r>
              <a:rPr lang="ko-KR" altLang="en-US" sz="5500" b="1" dirty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공감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을 불러일으켰다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1066800" y="7688164"/>
            <a:ext cx="14642592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공감</a:t>
            </a:r>
            <a:endParaRPr lang="en-US" altLang="ko-KR" sz="5500" b="1" dirty="0" smtClean="0">
              <a:solidFill>
                <a:srgbClr val="7030A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함께 공 </a:t>
            </a:r>
            <a:r>
              <a:rPr lang="ko-KR" altLang="en-US" sz="5500" b="1" dirty="0" smtClean="0">
                <a:solidFill>
                  <a:srgbClr val="E07F2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共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느낄 감 </a:t>
            </a:r>
            <a:r>
              <a:rPr lang="ko-KR" altLang="en-US" sz="5500" b="1" dirty="0" smtClean="0">
                <a:solidFill>
                  <a:srgbClr val="E07F2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感</a:t>
            </a:r>
            <a:endParaRPr lang="ko-KR" altLang="en-US" sz="5500" b="1" dirty="0">
              <a:solidFill>
                <a:srgbClr val="E07F23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265735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1066800" y="432170"/>
            <a:ext cx="4876800" cy="2115550"/>
            <a:chOff x="21526499" y="4242816"/>
            <a:chExt cx="2339757" cy="1014984"/>
          </a:xfrm>
          <a:solidFill>
            <a:srgbClr val="7030A0"/>
          </a:solidFill>
        </p:grpSpPr>
        <p:sp>
          <p:nvSpPr>
            <p:cNvPr id="11" name="가로로 말린 두루마리 모양 10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3" name="직사각형 12"/>
          <p:cNvSpPr/>
          <p:nvPr/>
        </p:nvSpPr>
        <p:spPr>
          <a:xfrm>
            <a:off x="1066800" y="6950548"/>
            <a:ext cx="221406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어떤 물질에 열을 가함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우유를 고온에서 단시간 </a:t>
            </a: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가열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하다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066800" y="4957156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가열</a:t>
            </a:r>
            <a:endParaRPr lang="en-US" altLang="ko-KR" sz="5500" b="1" dirty="0" smtClean="0">
              <a:solidFill>
                <a:srgbClr val="7030A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더할 가 </a:t>
            </a:r>
            <a:r>
              <a:rPr lang="ko-KR" altLang="en-US" sz="5500" b="1" dirty="0" smtClean="0">
                <a:solidFill>
                  <a:srgbClr val="E07F2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加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더울 열 </a:t>
            </a:r>
            <a:r>
              <a:rPr lang="ko-KR" altLang="en-US" sz="5500" b="1" dirty="0" smtClean="0">
                <a:solidFill>
                  <a:srgbClr val="E07F2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熱</a:t>
            </a:r>
            <a:endParaRPr lang="ko-KR" altLang="en-US" sz="5500" b="1" dirty="0">
              <a:solidFill>
                <a:srgbClr val="E07F23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5599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2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청소년 흡연이 더 해로워요</a:t>
              </a:r>
            </a:p>
          </p:txBody>
        </p:sp>
        <p:grpSp>
          <p:nvGrpSpPr>
            <p:cNvPr id="30" name="그룹 29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1" name="타원 30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7030A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6" name="그룹 5"/>
          <p:cNvGrpSpPr/>
          <p:nvPr/>
        </p:nvGrpSpPr>
        <p:grpSpPr>
          <a:xfrm>
            <a:off x="4571909" y="2377440"/>
            <a:ext cx="16678747" cy="4556353"/>
            <a:chOff x="3108869" y="2377440"/>
            <a:chExt cx="16678747" cy="4556353"/>
          </a:xfrm>
        </p:grpSpPr>
        <p:grpSp>
          <p:nvGrpSpPr>
            <p:cNvPr id="4" name="그룹 3"/>
            <p:cNvGrpSpPr/>
            <p:nvPr/>
          </p:nvGrpSpPr>
          <p:grpSpPr>
            <a:xfrm>
              <a:off x="3108869" y="2377440"/>
              <a:ext cx="3511387" cy="4556353"/>
              <a:chOff x="1554389" y="2377440"/>
              <a:chExt cx="4608667" cy="5980176"/>
            </a:xfrm>
          </p:grpSpPr>
          <p:sp>
            <p:nvSpPr>
              <p:cNvPr id="2" name="모서리가 둥근 직사각형 1"/>
              <p:cNvSpPr/>
              <p:nvPr/>
            </p:nvSpPr>
            <p:spPr>
              <a:xfrm>
                <a:off x="1554389" y="2377440"/>
                <a:ext cx="4608667" cy="5980176"/>
              </a:xfrm>
              <a:prstGeom prst="roundRect">
                <a:avLst/>
              </a:prstGeom>
              <a:solidFill>
                <a:srgbClr val="F9E8A6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pic>
            <p:nvPicPr>
              <p:cNvPr id="23" name="그림 2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95" t="6572" r="79597" b="37963"/>
              <a:stretch/>
            </p:blipFill>
            <p:spPr>
              <a:xfrm>
                <a:off x="2532842" y="2496312"/>
                <a:ext cx="2328623" cy="5742432"/>
              </a:xfrm>
              <a:prstGeom prst="rect">
                <a:avLst/>
              </a:prstGeom>
            </p:spPr>
          </p:pic>
          <p:sp>
            <p:nvSpPr>
              <p:cNvPr id="3" name="직사각형 2"/>
              <p:cNvSpPr/>
              <p:nvPr/>
            </p:nvSpPr>
            <p:spPr>
              <a:xfrm>
                <a:off x="2359152" y="2377440"/>
                <a:ext cx="621792" cy="457200"/>
              </a:xfrm>
              <a:prstGeom prst="rect">
                <a:avLst/>
              </a:prstGeom>
              <a:solidFill>
                <a:srgbClr val="F9E8A6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5" name="직사각형 4"/>
            <p:cNvSpPr/>
            <p:nvPr/>
          </p:nvSpPr>
          <p:spPr>
            <a:xfrm>
              <a:off x="7595616" y="3515172"/>
              <a:ext cx="12192000" cy="20867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키가 덜 자라요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흡연을 하면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평균 2.5cm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덜 자라요.</a:t>
              </a:r>
            </a:p>
          </p:txBody>
        </p:sp>
      </p:grpSp>
      <p:sp>
        <p:nvSpPr>
          <p:cNvPr id="44" name="직사각형 43"/>
          <p:cNvSpPr/>
          <p:nvPr/>
        </p:nvSpPr>
        <p:spPr>
          <a:xfrm>
            <a:off x="9058656" y="9079106"/>
            <a:ext cx="12192000" cy="208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기억력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집중력이 떨어져요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공부에 집중할 수 없어요.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4571909" y="7941374"/>
            <a:ext cx="3511387" cy="4556353"/>
            <a:chOff x="4571909" y="7941374"/>
            <a:chExt cx="3511387" cy="4556353"/>
          </a:xfrm>
        </p:grpSpPr>
        <p:sp>
          <p:nvSpPr>
            <p:cNvPr id="45" name="모서리가 둥근 직사각형 44"/>
            <p:cNvSpPr/>
            <p:nvPr/>
          </p:nvSpPr>
          <p:spPr>
            <a:xfrm>
              <a:off x="4571909" y="7941374"/>
              <a:ext cx="3511387" cy="4556353"/>
            </a:xfrm>
            <a:prstGeom prst="roundRect">
              <a:avLst/>
            </a:prstGeom>
            <a:solidFill>
              <a:srgbClr val="F9E8A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pic>
          <p:nvPicPr>
            <p:cNvPr id="46" name="그림 4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12" t="6572" r="5579" b="51510"/>
            <a:stretch/>
          </p:blipFill>
          <p:spPr>
            <a:xfrm>
              <a:off x="4901184" y="8566242"/>
              <a:ext cx="2944368" cy="3306616"/>
            </a:xfrm>
            <a:prstGeom prst="rect">
              <a:avLst/>
            </a:prstGeom>
          </p:spPr>
        </p:pic>
        <p:sp>
          <p:nvSpPr>
            <p:cNvPr id="47" name="직사각형 46"/>
            <p:cNvSpPr/>
            <p:nvPr/>
          </p:nvSpPr>
          <p:spPr>
            <a:xfrm>
              <a:off x="7388351" y="8187376"/>
              <a:ext cx="574751" cy="627440"/>
            </a:xfrm>
            <a:prstGeom prst="rect">
              <a:avLst/>
            </a:prstGeom>
            <a:solidFill>
              <a:srgbClr val="F9E8A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4901184" y="9079106"/>
              <a:ext cx="757631" cy="1326766"/>
            </a:xfrm>
            <a:prstGeom prst="rect">
              <a:avLst/>
            </a:prstGeom>
            <a:solidFill>
              <a:srgbClr val="F9E8A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51774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2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청소년 흡연이 더 해로워요</a:t>
              </a:r>
            </a:p>
          </p:txBody>
        </p:sp>
        <p:grpSp>
          <p:nvGrpSpPr>
            <p:cNvPr id="30" name="그룹 29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1" name="타원 30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7030A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8" name="그룹 7"/>
          <p:cNvGrpSpPr/>
          <p:nvPr/>
        </p:nvGrpSpPr>
        <p:grpSpPr>
          <a:xfrm>
            <a:off x="4571909" y="2377440"/>
            <a:ext cx="3511387" cy="4556353"/>
            <a:chOff x="4571909" y="2377440"/>
            <a:chExt cx="3511387" cy="4556353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4571909" y="2377440"/>
              <a:ext cx="3511387" cy="4556353"/>
            </a:xfrm>
            <a:prstGeom prst="roundRect">
              <a:avLst/>
            </a:prstGeom>
            <a:solidFill>
              <a:srgbClr val="F9E8A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pic>
          <p:nvPicPr>
            <p:cNvPr id="23" name="그림 2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91" t="63848" r="51212" b="4158"/>
            <a:stretch/>
          </p:blipFill>
          <p:spPr>
            <a:xfrm>
              <a:off x="5185066" y="3466150"/>
              <a:ext cx="2400134" cy="2523744"/>
            </a:xfrm>
            <a:prstGeom prst="rect">
              <a:avLst/>
            </a:prstGeom>
          </p:spPr>
        </p:pic>
        <p:sp>
          <p:nvSpPr>
            <p:cNvPr id="3" name="직사각형 2"/>
            <p:cNvSpPr/>
            <p:nvPr/>
          </p:nvSpPr>
          <p:spPr>
            <a:xfrm>
              <a:off x="7201977" y="3340999"/>
              <a:ext cx="473749" cy="348345"/>
            </a:xfrm>
            <a:prstGeom prst="rect">
              <a:avLst/>
            </a:prstGeom>
            <a:solidFill>
              <a:srgbClr val="F9E8A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9058656" y="3159081"/>
            <a:ext cx="12192000" cy="30008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피부가 나빠져요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피부가 빨리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늙고 피부암에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걸릴 수 있어요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9058656" y="8719139"/>
            <a:ext cx="12192000" cy="30008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숨이 차요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기침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가래가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나오고 숨이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차서 운동이 힘들어요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4571909" y="7941374"/>
            <a:ext cx="3511387" cy="4556353"/>
            <a:chOff x="4571909" y="7941374"/>
            <a:chExt cx="3511387" cy="4556353"/>
          </a:xfrm>
        </p:grpSpPr>
        <p:sp>
          <p:nvSpPr>
            <p:cNvPr id="45" name="모서리가 둥근 직사각형 44"/>
            <p:cNvSpPr/>
            <p:nvPr/>
          </p:nvSpPr>
          <p:spPr>
            <a:xfrm>
              <a:off x="4571909" y="7941374"/>
              <a:ext cx="3511387" cy="4556353"/>
            </a:xfrm>
            <a:prstGeom prst="roundRect">
              <a:avLst/>
            </a:prstGeom>
            <a:solidFill>
              <a:srgbClr val="F9E8A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pic>
          <p:nvPicPr>
            <p:cNvPr id="46" name="그림 4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4" t="48671" r="4973" b="5143"/>
            <a:stretch/>
          </p:blipFill>
          <p:spPr>
            <a:xfrm>
              <a:off x="5425440" y="8347006"/>
              <a:ext cx="2084832" cy="3643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37662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모서리가 둥근 직사각형 35"/>
          <p:cNvSpPr/>
          <p:nvPr/>
        </p:nvSpPr>
        <p:spPr>
          <a:xfrm>
            <a:off x="4768840" y="2606600"/>
            <a:ext cx="14836460" cy="8514839"/>
          </a:xfrm>
          <a:prstGeom prst="roundRect">
            <a:avLst/>
          </a:prstGeom>
          <a:solidFill>
            <a:schemeClr val="bg1"/>
          </a:solidFill>
          <a:ln w="57150" cap="flat">
            <a:solidFill>
              <a:srgbClr val="7030A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767613" y="7357054"/>
            <a:ext cx="2838919" cy="601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ko-KR" altLang="en-US" sz="36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금연 길라잡이</a:t>
            </a:r>
            <a:endParaRPr lang="en-US" altLang="ko-KR" sz="36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8" name="타원 37">
            <a:hlinkClick r:id="rId3"/>
          </p:cNvPr>
          <p:cNvSpPr/>
          <p:nvPr/>
        </p:nvSpPr>
        <p:spPr>
          <a:xfrm>
            <a:off x="11350308" y="5339411"/>
            <a:ext cx="1673524" cy="1673524"/>
          </a:xfrm>
          <a:prstGeom prst="ellipse">
            <a:avLst/>
          </a:prstGeom>
          <a:solidFill>
            <a:srgbClr val="7030A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9" name="이등변 삼각형 38"/>
          <p:cNvSpPr/>
          <p:nvPr/>
        </p:nvSpPr>
        <p:spPr>
          <a:xfrm rot="5400000">
            <a:off x="11830798" y="5794675"/>
            <a:ext cx="885075" cy="762996"/>
          </a:xfrm>
          <a:prstGeom prst="triangl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9394108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그룹 24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6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전자 담배도 해로워요</a:t>
              </a:r>
              <a:endParaRPr lang="ko-KR" altLang="en-US" sz="5500" dirty="0"/>
            </a:p>
          </p:txBody>
        </p:sp>
        <p:grpSp>
          <p:nvGrpSpPr>
            <p:cNvPr id="27" name="그룹 26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8" name="타원 27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7030A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30" name="그룹 29"/>
          <p:cNvGrpSpPr/>
          <p:nvPr/>
        </p:nvGrpSpPr>
        <p:grpSpPr>
          <a:xfrm>
            <a:off x="467704" y="2738638"/>
            <a:ext cx="15040994" cy="1061831"/>
            <a:chOff x="467704" y="645520"/>
            <a:chExt cx="15040994" cy="1061831"/>
          </a:xfrm>
        </p:grpSpPr>
        <p:sp>
          <p:nvSpPr>
            <p:cNvPr id="31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흡연 유혹에 올바르게 대처해요</a:t>
              </a:r>
              <a:endParaRPr lang="ko-KR" altLang="en-US" sz="5500" dirty="0"/>
            </a:p>
          </p:txBody>
        </p:sp>
        <p:grpSp>
          <p:nvGrpSpPr>
            <p:cNvPr id="32" name="그룹 31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3" name="타원 32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7030A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054" y="4432810"/>
            <a:ext cx="5310231" cy="3632198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8622048" y="5205546"/>
            <a:ext cx="14295120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다른 활동으로 관심의 방향을 돌린다.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“나는 축구가 더 좋으니까 축구를 해야겠다.”</a:t>
            </a:r>
          </a:p>
        </p:txBody>
      </p:sp>
      <p:sp>
        <p:nvSpPr>
          <p:cNvPr id="36" name="직사각형 35"/>
          <p:cNvSpPr/>
          <p:nvPr/>
        </p:nvSpPr>
        <p:spPr>
          <a:xfrm>
            <a:off x="8622048" y="8663434"/>
            <a:ext cx="14295120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믿을 수 있는 어른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부모님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선생님 등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에게 도움을 요청한다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“선생님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!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친구가 담배를 가지고 있어요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도와주세요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.”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2054" y="8663434"/>
            <a:ext cx="5101998" cy="396822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5"/>
          <a:srcRect l="6926" r="2897"/>
          <a:stretch/>
        </p:blipFill>
        <p:spPr>
          <a:xfrm>
            <a:off x="19264745" y="519651"/>
            <a:ext cx="3652423" cy="334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616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8622048" y="3888810"/>
            <a:ext cx="1429512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권유자와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함께 있는 자리를 피한다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약속이 있어서 그만 가 봐야겠다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.”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8622048" y="8328995"/>
            <a:ext cx="1429512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명확하게 거절을 표현한다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“나는 흡연하고 싶지 않아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거절할게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.”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540" y="3048011"/>
            <a:ext cx="5110856" cy="385202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089" y="7615008"/>
            <a:ext cx="3179759" cy="3791250"/>
          </a:xfrm>
          <a:prstGeom prst="rect">
            <a:avLst/>
          </a:prstGeom>
        </p:spPr>
      </p:pic>
      <p:grpSp>
        <p:nvGrpSpPr>
          <p:cNvPr id="19" name="그룹 18"/>
          <p:cNvGrpSpPr/>
          <p:nvPr/>
        </p:nvGrpSpPr>
        <p:grpSpPr>
          <a:xfrm>
            <a:off x="467704" y="877179"/>
            <a:ext cx="15040994" cy="1061831"/>
            <a:chOff x="467704" y="645520"/>
            <a:chExt cx="15040994" cy="1061831"/>
          </a:xfrm>
        </p:grpSpPr>
        <p:sp>
          <p:nvSpPr>
            <p:cNvPr id="20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흡연 유혹에 올바르게 대처해요</a:t>
              </a:r>
              <a:endParaRPr lang="ko-KR" altLang="en-US" sz="5500" dirty="0"/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2" name="타원 21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7030A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891820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그룹 74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78" name="그림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79" name="직사각형 78"/>
            <p:cNvSpPr/>
            <p:nvPr/>
          </p:nvSpPr>
          <p:spPr>
            <a:xfrm>
              <a:off x="3441990" y="4030581"/>
              <a:ext cx="77938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25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80" name="직선 연결선 79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1" name="부모님께 감사 편지 쓰기"/>
          <p:cNvSpPr txBox="1"/>
          <p:nvPr/>
        </p:nvSpPr>
        <p:spPr>
          <a:xfrm>
            <a:off x="4581102" y="920992"/>
            <a:ext cx="5977458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흡연 권유 거절하기</a:t>
            </a:r>
            <a:endParaRPr lang="ko-KR" altLang="en-US" sz="5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2" name="그림 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sp>
        <p:nvSpPr>
          <p:cNvPr id="83" name="모서리가 둥근 직사각형 82"/>
          <p:cNvSpPr/>
          <p:nvPr/>
        </p:nvSpPr>
        <p:spPr>
          <a:xfrm>
            <a:off x="1837765" y="4811578"/>
            <a:ext cx="20194733" cy="6228000"/>
          </a:xfrm>
          <a:prstGeom prst="roundRect">
            <a:avLst>
              <a:gd name="adj" fmla="val 10688"/>
            </a:avLst>
          </a:prstGeom>
          <a:solidFill>
            <a:srgbClr val="FEF1D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84" name="그룹 83"/>
          <p:cNvGrpSpPr/>
          <p:nvPr/>
        </p:nvGrpSpPr>
        <p:grpSpPr>
          <a:xfrm>
            <a:off x="2626354" y="5789491"/>
            <a:ext cx="3664059" cy="1073869"/>
            <a:chOff x="-1302493" y="3352958"/>
            <a:chExt cx="759177" cy="222501"/>
          </a:xfrm>
        </p:grpSpPr>
        <p:sp>
          <p:nvSpPr>
            <p:cNvPr id="85" name="모서리가 둥근 직사각형 84"/>
            <p:cNvSpPr/>
            <p:nvPr/>
          </p:nvSpPr>
          <p:spPr>
            <a:xfrm>
              <a:off x="-1302493" y="3352958"/>
              <a:ext cx="759177" cy="222501"/>
            </a:xfrm>
            <a:prstGeom prst="roundRect">
              <a:avLst>
                <a:gd name="adj" fmla="val 45990"/>
              </a:avLst>
            </a:prstGeom>
            <a:solidFill>
              <a:srgbClr val="F39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-1227059" y="3377162"/>
              <a:ext cx="617838" cy="174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배움 안내</a:t>
              </a:r>
              <a:endParaRPr lang="ko-KR" altLang="en-US" sz="5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87" name="직사각형 86"/>
          <p:cNvSpPr/>
          <p:nvPr/>
        </p:nvSpPr>
        <p:spPr>
          <a:xfrm>
            <a:off x="2626354" y="7096696"/>
            <a:ext cx="18148814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➊ 사례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1,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사례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중 한 가지를 고릅니다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➋ 선택한 사례에 대한 대처 방법을 작성합니다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➌ 내가 작성한 대처 방법을 친구들과 공유합니다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91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7" y="2095074"/>
            <a:ext cx="18485298" cy="113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500" dirty="0"/>
              <a:t>다음 사례 중 한 가지를 골라 대처하는 방법을 연습해 보세요</a:t>
            </a:r>
            <a:r>
              <a:rPr lang="en-US" altLang="ko-KR" sz="5500" dirty="0"/>
              <a:t>.</a:t>
            </a:r>
            <a:endParaRPr lang="ko-KR" altLang="en-US" sz="5500" dirty="0"/>
          </a:p>
        </p:txBody>
      </p:sp>
      <p:pic>
        <p:nvPicPr>
          <p:cNvPr id="92" name="그림 9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007" y="2311611"/>
            <a:ext cx="1140867" cy="64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609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그룹 74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78" name="그림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79" name="직사각형 78"/>
            <p:cNvSpPr/>
            <p:nvPr/>
          </p:nvSpPr>
          <p:spPr>
            <a:xfrm>
              <a:off x="3441990" y="4030581"/>
              <a:ext cx="77938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25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80" name="직선 연결선 79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1" name="부모님께 감사 편지 쓰기"/>
          <p:cNvSpPr txBox="1"/>
          <p:nvPr/>
        </p:nvSpPr>
        <p:spPr>
          <a:xfrm>
            <a:off x="4581102" y="920992"/>
            <a:ext cx="5977458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흡연 권유 거절하기</a:t>
            </a:r>
            <a:endParaRPr lang="ko-KR" altLang="en-US" sz="55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98223" y="2157145"/>
            <a:ext cx="22326369" cy="5400000"/>
            <a:chOff x="1699461" y="2379919"/>
            <a:chExt cx="20194733" cy="5400000"/>
          </a:xfrm>
        </p:grpSpPr>
        <p:sp>
          <p:nvSpPr>
            <p:cNvPr id="31" name="모서리가 둥근 직사각형 30"/>
            <p:cNvSpPr/>
            <p:nvPr/>
          </p:nvSpPr>
          <p:spPr>
            <a:xfrm>
              <a:off x="1699461" y="2379919"/>
              <a:ext cx="20194733" cy="5400000"/>
            </a:xfrm>
            <a:prstGeom prst="roundRect">
              <a:avLst>
                <a:gd name="adj" fmla="val 10688"/>
              </a:avLst>
            </a:prstGeom>
            <a:solidFill>
              <a:srgbClr val="FFFAE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32" name="그룹 31"/>
            <p:cNvGrpSpPr/>
            <p:nvPr/>
          </p:nvGrpSpPr>
          <p:grpSpPr>
            <a:xfrm>
              <a:off x="2041321" y="2856376"/>
              <a:ext cx="3664059" cy="1073869"/>
              <a:chOff x="-1316764" y="3381030"/>
              <a:chExt cx="759177" cy="222501"/>
            </a:xfrm>
          </p:grpSpPr>
          <p:sp>
            <p:nvSpPr>
              <p:cNvPr id="33" name="모서리가 둥근 직사각형 32"/>
              <p:cNvSpPr/>
              <p:nvPr/>
            </p:nvSpPr>
            <p:spPr>
              <a:xfrm>
                <a:off x="-1316764" y="3381030"/>
                <a:ext cx="759177" cy="222501"/>
              </a:xfrm>
              <a:prstGeom prst="roundRect">
                <a:avLst>
                  <a:gd name="adj" fmla="val 45990"/>
                </a:avLst>
              </a:prstGeom>
              <a:solidFill>
                <a:srgbClr val="F3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-1149994" y="3405235"/>
                <a:ext cx="435164" cy="1740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사례</a:t>
                </a:r>
                <a:r>
                  <a:rPr lang="en-US" altLang="ko-KR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1</a:t>
                </a:r>
                <a:endParaRPr lang="ko-KR" altLang="en-US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25" name="직사각형 24"/>
            <p:cNvSpPr/>
            <p:nvPr/>
          </p:nvSpPr>
          <p:spPr>
            <a:xfrm>
              <a:off x="6095600" y="2952994"/>
              <a:ext cx="7274748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또래가 흡연을 권유할 때</a:t>
              </a: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2041321" y="4282422"/>
              <a:ext cx="19737079" cy="3000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나와 친한 친구 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A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가 하굣길에 갑자기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사람이 잘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다니지 않는 곳으로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돌아가</a:t>
              </a:r>
              <a:endPara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자고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합니다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그러고는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나에게 담배를 보여 주며 “이거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너무 궁금해서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내가 집에서 몰래 </a:t>
              </a:r>
              <a:r>
                <a:rPr lang="ko-KR" altLang="en-US" sz="5400" b="1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가져왔어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같이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한번 피워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볼래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?”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라고 말합니다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이때 나는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…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82" name="그림 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12628" y="0"/>
            <a:ext cx="2869884" cy="2869884"/>
          </a:xfrm>
          <a:prstGeom prst="rect">
            <a:avLst/>
          </a:prstGeom>
        </p:spPr>
      </p:pic>
      <p:grpSp>
        <p:nvGrpSpPr>
          <p:cNvPr id="44" name="그룹 43"/>
          <p:cNvGrpSpPr/>
          <p:nvPr/>
        </p:nvGrpSpPr>
        <p:grpSpPr>
          <a:xfrm>
            <a:off x="698222" y="7833893"/>
            <a:ext cx="22326369" cy="5400000"/>
            <a:chOff x="1699461" y="2379919"/>
            <a:chExt cx="20194733" cy="5400000"/>
          </a:xfrm>
        </p:grpSpPr>
        <p:sp>
          <p:nvSpPr>
            <p:cNvPr id="45" name="모서리가 둥근 직사각형 44"/>
            <p:cNvSpPr/>
            <p:nvPr/>
          </p:nvSpPr>
          <p:spPr>
            <a:xfrm>
              <a:off x="1699461" y="2379919"/>
              <a:ext cx="20194733" cy="5400000"/>
            </a:xfrm>
            <a:prstGeom prst="roundRect">
              <a:avLst>
                <a:gd name="adj" fmla="val 10688"/>
              </a:avLst>
            </a:prstGeom>
            <a:solidFill>
              <a:srgbClr val="E8E9F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46" name="그룹 45"/>
            <p:cNvGrpSpPr/>
            <p:nvPr/>
          </p:nvGrpSpPr>
          <p:grpSpPr>
            <a:xfrm>
              <a:off x="2041321" y="2856376"/>
              <a:ext cx="3664059" cy="1073869"/>
              <a:chOff x="-1316764" y="3381030"/>
              <a:chExt cx="759177" cy="222501"/>
            </a:xfrm>
          </p:grpSpPr>
          <p:sp>
            <p:nvSpPr>
              <p:cNvPr id="49" name="모서리가 둥근 직사각형 48"/>
              <p:cNvSpPr/>
              <p:nvPr/>
            </p:nvSpPr>
            <p:spPr>
              <a:xfrm>
                <a:off x="-1316764" y="3381030"/>
                <a:ext cx="759177" cy="222501"/>
              </a:xfrm>
              <a:prstGeom prst="roundRect">
                <a:avLst>
                  <a:gd name="adj" fmla="val 45990"/>
                </a:avLst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-1129220" y="3405235"/>
                <a:ext cx="393616" cy="1740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사례</a:t>
                </a:r>
                <a:r>
                  <a:rPr lang="en-US" altLang="ko-KR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2</a:t>
                </a:r>
                <a:endParaRPr lang="ko-KR" altLang="en-US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47" name="직사각형 46"/>
            <p:cNvSpPr/>
            <p:nvPr/>
          </p:nvSpPr>
          <p:spPr>
            <a:xfrm>
              <a:off x="6442883" y="2952994"/>
              <a:ext cx="6580183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담배에 호기심이 생길 때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8" name="직사각형 47"/>
            <p:cNvSpPr/>
            <p:nvPr/>
          </p:nvSpPr>
          <p:spPr>
            <a:xfrm>
              <a:off x="2041321" y="4282422"/>
              <a:ext cx="19737079" cy="3083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요즘 들어 아빠가 피우시는 전자 담배가 계속 눈에 들어옵니다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 ‘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전자 담배는 수증기만 나오는 거라던데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···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괜찮지 않을까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?’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궁금해서 한번 피워 보고 싶은 마음이 듭니다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이때 나는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···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77656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그룹 74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78" name="그림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79" name="직사각형 78"/>
            <p:cNvSpPr/>
            <p:nvPr/>
          </p:nvSpPr>
          <p:spPr>
            <a:xfrm>
              <a:off x="3441990" y="4030581"/>
              <a:ext cx="77938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25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80" name="직선 연결선 79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1" name="부모님께 감사 편지 쓰기"/>
          <p:cNvSpPr txBox="1"/>
          <p:nvPr/>
        </p:nvSpPr>
        <p:spPr>
          <a:xfrm>
            <a:off x="4581102" y="920992"/>
            <a:ext cx="5977458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흡연 권유 거절하기</a:t>
            </a:r>
            <a:endParaRPr lang="ko-KR" altLang="en-US" sz="5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2" name="그림 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sp>
        <p:nvSpPr>
          <p:cNvPr id="16" name="직사각형 15"/>
          <p:cNvSpPr/>
          <p:nvPr/>
        </p:nvSpPr>
        <p:spPr>
          <a:xfrm>
            <a:off x="1740820" y="2273219"/>
            <a:ext cx="2156842" cy="10857564"/>
          </a:xfrm>
          <a:prstGeom prst="rect">
            <a:avLst/>
          </a:prstGeom>
          <a:solidFill>
            <a:schemeClr val="bg1"/>
          </a:solidFill>
          <a:ln>
            <a:solidFill>
              <a:srgbClr val="5ABA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3897662" y="2249542"/>
            <a:ext cx="3970042" cy="5477999"/>
          </a:xfrm>
          <a:prstGeom prst="rect">
            <a:avLst/>
          </a:prstGeom>
          <a:solidFill>
            <a:schemeClr val="bg1"/>
          </a:solidFill>
          <a:ln>
            <a:solidFill>
              <a:srgbClr val="5ABA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/>
          <p:cNvSpPr/>
          <p:nvPr/>
        </p:nvSpPr>
        <p:spPr>
          <a:xfrm>
            <a:off x="3897662" y="7652784"/>
            <a:ext cx="3970042" cy="5477999"/>
          </a:xfrm>
          <a:prstGeom prst="rect">
            <a:avLst/>
          </a:prstGeom>
          <a:solidFill>
            <a:schemeClr val="bg1"/>
          </a:solidFill>
          <a:ln>
            <a:solidFill>
              <a:srgbClr val="5ABA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7867704" y="2249542"/>
            <a:ext cx="13767000" cy="5477999"/>
          </a:xfrm>
          <a:prstGeom prst="rect">
            <a:avLst/>
          </a:prstGeom>
          <a:solidFill>
            <a:schemeClr val="bg1"/>
          </a:solidFill>
          <a:ln>
            <a:solidFill>
              <a:srgbClr val="5ABA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/>
          <p:cNvSpPr/>
          <p:nvPr/>
        </p:nvSpPr>
        <p:spPr>
          <a:xfrm>
            <a:off x="7867704" y="7652784"/>
            <a:ext cx="13767000" cy="5477999"/>
          </a:xfrm>
          <a:prstGeom prst="rect">
            <a:avLst/>
          </a:prstGeom>
          <a:solidFill>
            <a:schemeClr val="bg1"/>
          </a:solidFill>
          <a:ln>
            <a:solidFill>
              <a:srgbClr val="5ABA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2076090" y="6401066"/>
            <a:ext cx="1486304" cy="20036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고민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하기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9856" y="4013903"/>
            <a:ext cx="3175869" cy="20867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 상황의 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문제점은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9855" y="9285080"/>
            <a:ext cx="3175869" cy="20036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할 수 있는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선택은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8128167" y="2778254"/>
            <a:ext cx="12110002" cy="208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solidFill>
                  <a:schemeClr val="bg1">
                    <a:lumMod val="6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400" b="1" dirty="0" smtClean="0">
                <a:solidFill>
                  <a:schemeClr val="bg1">
                    <a:lumMod val="6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5400" b="1" dirty="0" smtClean="0">
                <a:solidFill>
                  <a:schemeClr val="bg1">
                    <a:lumMod val="6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학생이 </a:t>
            </a:r>
            <a:r>
              <a:rPr lang="ko-KR" altLang="en-US" sz="5400" b="1" dirty="0">
                <a:solidFill>
                  <a:schemeClr val="bg1">
                    <a:lumMod val="6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담배를 가지고 있다</a:t>
            </a:r>
            <a:r>
              <a:rPr lang="en-US" altLang="ko-KR" sz="5400" b="1" dirty="0">
                <a:solidFill>
                  <a:schemeClr val="bg1">
                    <a:lumMod val="6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en-US" altLang="ko-KR" sz="5400" b="1" dirty="0" smtClean="0">
              <a:solidFill>
                <a:schemeClr val="bg1">
                  <a:lumMod val="6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solidFill>
                  <a:schemeClr val="bg1">
                    <a:lumMod val="6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400" b="1" dirty="0" smtClean="0">
                <a:solidFill>
                  <a:schemeClr val="bg1">
                    <a:lumMod val="6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r>
              <a:rPr lang="ko-KR" altLang="en-US" sz="5400" b="1" dirty="0" smtClean="0">
                <a:solidFill>
                  <a:schemeClr val="bg1">
                    <a:lumMod val="6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학생이 </a:t>
            </a:r>
            <a:r>
              <a:rPr lang="ko-KR" altLang="en-US" sz="5400" b="1" dirty="0">
                <a:solidFill>
                  <a:schemeClr val="bg1">
                    <a:lumMod val="6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담배를 피우려고 한다</a:t>
            </a:r>
            <a:r>
              <a:rPr lang="en-US" altLang="ko-KR" sz="5400" b="1" dirty="0">
                <a:solidFill>
                  <a:schemeClr val="bg1">
                    <a:lumMod val="6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bg1">
                  <a:lumMod val="6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8128167" y="8889194"/>
            <a:ext cx="12110002" cy="10895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solidFill>
                  <a:schemeClr val="bg1">
                    <a:lumMod val="6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400" b="1" dirty="0" smtClean="0">
                <a:solidFill>
                  <a:schemeClr val="bg1">
                    <a:lumMod val="6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5400" b="1" dirty="0" smtClean="0">
                <a:solidFill>
                  <a:schemeClr val="bg1">
                    <a:lumMod val="6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피우지 않는다</a:t>
            </a:r>
            <a:r>
              <a:rPr lang="en-US" altLang="ko-KR" sz="5400" b="1" dirty="0" smtClean="0">
                <a:solidFill>
                  <a:schemeClr val="bg1">
                    <a:lumMod val="6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bg1">
                  <a:lumMod val="6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137640" y="4981938"/>
            <a:ext cx="12725609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아빠가 피우시는 전자 담배에 호기심이 생겨 피워 보고 싶은 마음이 들었다</a:t>
            </a:r>
            <a:r>
              <a:rPr kumimoji="0" lang="en-US" altLang="ko-KR" sz="5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.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137640" y="10082578"/>
            <a:ext cx="12969696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5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rPr>
              <a:t>전자 담배를 피워 본다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 /</a:t>
            </a:r>
          </a:p>
          <a:p>
            <a:pPr marL="0" marR="0" indent="0" algn="l" defTabSz="24384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전자 담배를 피우지 않는다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8661296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그룹 74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78" name="그림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79" name="직사각형 78"/>
            <p:cNvSpPr/>
            <p:nvPr/>
          </p:nvSpPr>
          <p:spPr>
            <a:xfrm>
              <a:off x="3441990" y="4030581"/>
              <a:ext cx="77938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25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80" name="직선 연결선 79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1" name="부모님께 감사 편지 쓰기"/>
          <p:cNvSpPr txBox="1"/>
          <p:nvPr/>
        </p:nvSpPr>
        <p:spPr>
          <a:xfrm>
            <a:off x="4581102" y="920992"/>
            <a:ext cx="5977458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흡연 권유 거절하기</a:t>
            </a:r>
            <a:endParaRPr lang="ko-KR" altLang="en-US" sz="5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2" name="그림 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sp>
        <p:nvSpPr>
          <p:cNvPr id="16" name="직사각형 15"/>
          <p:cNvSpPr/>
          <p:nvPr/>
        </p:nvSpPr>
        <p:spPr>
          <a:xfrm>
            <a:off x="1740820" y="2273219"/>
            <a:ext cx="2156842" cy="10857564"/>
          </a:xfrm>
          <a:prstGeom prst="rect">
            <a:avLst/>
          </a:prstGeom>
          <a:solidFill>
            <a:schemeClr val="bg1"/>
          </a:solidFill>
          <a:ln>
            <a:solidFill>
              <a:srgbClr val="5ABA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3897662" y="2249542"/>
            <a:ext cx="3970042" cy="5477999"/>
          </a:xfrm>
          <a:prstGeom prst="rect">
            <a:avLst/>
          </a:prstGeom>
          <a:solidFill>
            <a:schemeClr val="bg1"/>
          </a:solidFill>
          <a:ln>
            <a:solidFill>
              <a:srgbClr val="5ABA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/>
          <p:cNvSpPr/>
          <p:nvPr/>
        </p:nvSpPr>
        <p:spPr>
          <a:xfrm>
            <a:off x="3897662" y="7652784"/>
            <a:ext cx="3970042" cy="5477999"/>
          </a:xfrm>
          <a:prstGeom prst="rect">
            <a:avLst/>
          </a:prstGeom>
          <a:solidFill>
            <a:schemeClr val="bg1"/>
          </a:solidFill>
          <a:ln>
            <a:solidFill>
              <a:srgbClr val="5ABA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7867704" y="2249542"/>
            <a:ext cx="13767000" cy="5477999"/>
          </a:xfrm>
          <a:prstGeom prst="rect">
            <a:avLst/>
          </a:prstGeom>
          <a:solidFill>
            <a:schemeClr val="bg1"/>
          </a:solidFill>
          <a:ln>
            <a:solidFill>
              <a:srgbClr val="5ABA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/>
          <p:cNvSpPr/>
          <p:nvPr/>
        </p:nvSpPr>
        <p:spPr>
          <a:xfrm>
            <a:off x="7867704" y="7652784"/>
            <a:ext cx="13767000" cy="5477999"/>
          </a:xfrm>
          <a:prstGeom prst="rect">
            <a:avLst/>
          </a:prstGeom>
          <a:solidFill>
            <a:schemeClr val="bg1"/>
          </a:solidFill>
          <a:ln>
            <a:solidFill>
              <a:srgbClr val="5ABA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2076090" y="6401066"/>
            <a:ext cx="1486304" cy="20036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고민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하기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12247" y="4013903"/>
            <a:ext cx="2331086" cy="20867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선택의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좋은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점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12246" y="9285080"/>
            <a:ext cx="2331087" cy="20867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선택의</a:t>
            </a:r>
            <a:endParaRPr lang="en-US" altLang="ko-KR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나쁜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점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137640" y="2905475"/>
            <a:ext cx="13167880" cy="40913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전자 담배를 피우면 좋은 점이 없다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./ 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전자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담배를 피우지 않으면 좋은 점은 </a:t>
            </a:r>
            <a:endParaRPr lang="en-US" altLang="ko-KR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내 몸이 건강해지고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숨쉬기도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더 쉬워진다는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것이다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137640" y="7847496"/>
            <a:ext cx="12969696" cy="5088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전자 담배를 피우면 나쁜 점은 몸에 해로운 물질이 들어와서 폐와 심장이 아플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수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있고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한 번 피우기 시작하면 끊기 어려워 계속 피우게 된다는 것이다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./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전자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담배를 피우지 않으면 나쁜 점은 없다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kumimoji="0" lang="ko-KR" altLang="en-US" sz="5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나눔고딕" panose="020D0604000000000000" pitchFamily="50" charset="-127"/>
              <a:ea typeface="나눔고딕" panose="020D0604000000000000" pitchFamily="50" charset="-127"/>
              <a:sym typeface="Canela T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097683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1066800" y="4573108"/>
            <a:ext cx="22140672" cy="4624882"/>
            <a:chOff x="1066800" y="2598004"/>
            <a:chExt cx="22140672" cy="4624882"/>
          </a:xfrm>
        </p:grpSpPr>
        <p:sp>
          <p:nvSpPr>
            <p:cNvPr id="7" name="직사각형 6"/>
            <p:cNvSpPr/>
            <p:nvPr/>
          </p:nvSpPr>
          <p:spPr>
            <a:xfrm>
              <a:off x="1066800" y="4591396"/>
              <a:ext cx="22140672" cy="26314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마음이 답답하고 쓸쓸하다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50000"/>
                </a:lnSpc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예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마음이 </a:t>
              </a:r>
              <a:r>
                <a:rPr lang="ko-KR" altLang="en-US" sz="5500" b="1" dirty="0" smtClean="0">
                  <a:solidFill>
                    <a:srgbClr val="7030A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울적하다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1066800" y="2598004"/>
              <a:ext cx="14642592" cy="2039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500" b="1" dirty="0" smtClean="0">
                  <a:solidFill>
                    <a:srgbClr val="7030A0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울적하다</a:t>
              </a:r>
              <a:endParaRPr lang="en-US" altLang="ko-KR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20000"/>
                </a:lnSpc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답답할 울 </a:t>
              </a:r>
              <a:r>
                <a:rPr lang="ko-KR" altLang="en-US" sz="5500" b="1" dirty="0" smtClean="0">
                  <a:solidFill>
                    <a:srgbClr val="E07F23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鬱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+ 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고요할 적 </a:t>
              </a:r>
              <a:r>
                <a:rPr lang="ko-KR" altLang="en-US" sz="5500" b="1" dirty="0" smtClean="0">
                  <a:solidFill>
                    <a:srgbClr val="E07F23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寂 </a:t>
              </a:r>
              <a:r>
                <a:rPr lang="en-US" altLang="ko-KR" sz="55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+ </a:t>
              </a: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하다 </a:t>
              </a:r>
              <a:endParaRPr lang="ko-KR" altLang="en-US" sz="5500" b="1" dirty="0">
                <a:solidFill>
                  <a:srgbClr val="E07F23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1066800" y="432170"/>
            <a:ext cx="4876800" cy="2115550"/>
            <a:chOff x="21526499" y="4242816"/>
            <a:chExt cx="2339757" cy="1014984"/>
          </a:xfrm>
          <a:solidFill>
            <a:srgbClr val="7030A0"/>
          </a:solidFill>
        </p:grpSpPr>
        <p:sp>
          <p:nvSpPr>
            <p:cNvPr id="10" name="가로로 말린 두루마리 모양 9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35338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그룹 74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78" name="그림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79" name="직사각형 78"/>
            <p:cNvSpPr/>
            <p:nvPr/>
          </p:nvSpPr>
          <p:spPr>
            <a:xfrm>
              <a:off x="3441990" y="4030581"/>
              <a:ext cx="77938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25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80" name="직선 연결선 79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1" name="부모님께 감사 편지 쓰기"/>
          <p:cNvSpPr txBox="1"/>
          <p:nvPr/>
        </p:nvSpPr>
        <p:spPr>
          <a:xfrm>
            <a:off x="4581102" y="920992"/>
            <a:ext cx="5977458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>
                <a:solidFill>
                  <a:schemeClr val="accent1">
                    <a:lumMod val="75000"/>
                  </a:schemeClr>
                </a:solidFill>
              </a:rPr>
              <a:t>흡연 권유 거절하기</a:t>
            </a:r>
            <a:endParaRPr lang="ko-KR" altLang="en-US" sz="5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2" name="그림 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sp>
        <p:nvSpPr>
          <p:cNvPr id="16" name="직사각형 15"/>
          <p:cNvSpPr/>
          <p:nvPr/>
        </p:nvSpPr>
        <p:spPr>
          <a:xfrm>
            <a:off x="1740820" y="4778675"/>
            <a:ext cx="2156842" cy="6815917"/>
          </a:xfrm>
          <a:prstGeom prst="rect">
            <a:avLst/>
          </a:prstGeom>
          <a:solidFill>
            <a:schemeClr val="bg1"/>
          </a:solidFill>
          <a:ln>
            <a:solidFill>
              <a:srgbClr val="5ABA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3897662" y="4754998"/>
            <a:ext cx="3970042" cy="6839594"/>
          </a:xfrm>
          <a:prstGeom prst="rect">
            <a:avLst/>
          </a:prstGeom>
          <a:solidFill>
            <a:schemeClr val="bg1"/>
          </a:solidFill>
          <a:ln>
            <a:solidFill>
              <a:srgbClr val="5ABA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7867704" y="4754998"/>
            <a:ext cx="13767000" cy="6839594"/>
          </a:xfrm>
          <a:prstGeom prst="rect">
            <a:avLst/>
          </a:prstGeom>
          <a:solidFill>
            <a:schemeClr val="bg1"/>
          </a:solidFill>
          <a:ln>
            <a:solidFill>
              <a:srgbClr val="5ABA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2076090" y="7315466"/>
            <a:ext cx="1486304" cy="20867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선택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하기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1428" y="7279824"/>
            <a:ext cx="3632725" cy="20036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나의</a:t>
            </a:r>
            <a:endParaRPr lang="en-US" altLang="ko-KR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최종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선택은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202972" y="6208774"/>
            <a:ext cx="13167880" cy="40913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나는    </a:t>
            </a:r>
            <a:r>
              <a:rPr lang="ko-KR" altLang="en-US" sz="5400" b="1" u="sng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전자 담배를 피우지 않기로       </a:t>
            </a:r>
            <a:endParaRPr lang="en-US" altLang="ko-KR" sz="5400" b="1" u="sng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할 것이다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왜냐하면 </a:t>
            </a:r>
            <a:r>
              <a:rPr lang="ko-KR" altLang="en-US" sz="5400" b="1" u="sng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전자 담배는 건강에 좋지 않고 중독성이 있기  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때문이다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아래쪽 화살표 17"/>
          <p:cNvSpPr/>
          <p:nvPr/>
        </p:nvSpPr>
        <p:spPr>
          <a:xfrm>
            <a:off x="10231366" y="2337076"/>
            <a:ext cx="1969833" cy="2191603"/>
          </a:xfrm>
          <a:prstGeom prst="downArrow">
            <a:avLst/>
          </a:prstGeom>
          <a:solidFill>
            <a:srgbClr val="8CC5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36634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/>
          <p:cNvGrpSpPr/>
          <p:nvPr/>
        </p:nvGrpSpPr>
        <p:grpSpPr>
          <a:xfrm>
            <a:off x="769351" y="-950976"/>
            <a:ext cx="23133065" cy="14392656"/>
            <a:chOff x="879079" y="-950976"/>
            <a:chExt cx="23133065" cy="14392656"/>
          </a:xfrm>
        </p:grpSpPr>
        <p:pic>
          <p:nvPicPr>
            <p:cNvPr id="30" name="그림 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20"/>
            <a:stretch/>
          </p:blipFill>
          <p:spPr>
            <a:xfrm>
              <a:off x="3438144" y="-950976"/>
              <a:ext cx="20574000" cy="14392656"/>
            </a:xfrm>
            <a:prstGeom prst="rect">
              <a:avLst/>
            </a:prstGeom>
          </p:spPr>
        </p:pic>
        <p:pic>
          <p:nvPicPr>
            <p:cNvPr id="31" name="그림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079" y="0"/>
              <a:ext cx="3070941" cy="2113396"/>
            </a:xfrm>
            <a:prstGeom prst="rect">
              <a:avLst/>
            </a:prstGeom>
          </p:spPr>
        </p:pic>
      </p:grpSp>
      <p:sp>
        <p:nvSpPr>
          <p:cNvPr id="39" name="01 성의 발달"/>
          <p:cNvSpPr txBox="1"/>
          <p:nvPr/>
        </p:nvSpPr>
        <p:spPr>
          <a:xfrm>
            <a:off x="1952815" y="5297131"/>
            <a:ext cx="20588719" cy="6750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marL="914400" indent="-914400">
              <a:lnSpc>
                <a:spcPct val="200000"/>
              </a:lnSpc>
              <a:buAutoNum type="arabicPeriod"/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괜찮은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담배는 없습니다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            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는 일반 담배와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똑같이 </a:t>
            </a:r>
            <a:endParaRPr lang="en-US" altLang="ko-KR" sz="54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유해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물질이 들어 있으며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청소년에게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더욱 해롭습니다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2.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흡연을 </a:t>
            </a:r>
            <a:r>
              <a:rPr lang="ko-KR" altLang="en-US" sz="5400" b="1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권유받는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상황에서의 올바른 대처 방법으로 자리 피하기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endParaRPr lang="en-US" altLang="ko-KR" sz="54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명확하게                              하기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등이 있습니다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5" name="알맞은 말을 골라 초성 완성해보기"/>
          <p:cNvSpPr txBox="1"/>
          <p:nvPr/>
        </p:nvSpPr>
        <p:spPr>
          <a:xfrm>
            <a:off x="3449464" y="1336586"/>
            <a:ext cx="18399029" cy="122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en-US" altLang="ko-KR" sz="5400" dirty="0">
                <a:solidFill>
                  <a:srgbClr val="1AAB43"/>
                </a:solidFill>
              </a:rPr>
              <a:t>&lt;</a:t>
            </a:r>
            <a:r>
              <a:rPr lang="ko-KR" altLang="en-US" sz="5400" dirty="0">
                <a:solidFill>
                  <a:srgbClr val="1AAB43"/>
                </a:solidFill>
              </a:rPr>
              <a:t>보기</a:t>
            </a:r>
            <a:r>
              <a:rPr lang="en-US" altLang="ko-KR" sz="5400" dirty="0">
                <a:solidFill>
                  <a:srgbClr val="1AAB43"/>
                </a:solidFill>
              </a:rPr>
              <a:t>&gt;</a:t>
            </a:r>
            <a:r>
              <a:rPr lang="ko-KR" altLang="en-US" sz="5400" dirty="0">
                <a:solidFill>
                  <a:srgbClr val="1AAB43"/>
                </a:solidFill>
              </a:rPr>
              <a:t>에서 알맞은 낱말을 골라 빈칸에 써 보세요</a:t>
            </a:r>
            <a:r>
              <a:rPr lang="en-US" altLang="ko-KR" sz="5400" dirty="0">
                <a:solidFill>
                  <a:srgbClr val="1AAB43"/>
                </a:solidFill>
              </a:rPr>
              <a:t>.</a:t>
            </a:r>
            <a:endParaRPr lang="ko-KR" altLang="en-US" sz="5400" dirty="0">
              <a:solidFill>
                <a:srgbClr val="1AAB43"/>
              </a:solidFill>
            </a:endParaRPr>
          </a:p>
        </p:txBody>
      </p:sp>
      <p:grpSp>
        <p:nvGrpSpPr>
          <p:cNvPr id="27" name="그룹 26"/>
          <p:cNvGrpSpPr/>
          <p:nvPr/>
        </p:nvGrpSpPr>
        <p:grpSpPr>
          <a:xfrm>
            <a:off x="3449464" y="2920422"/>
            <a:ext cx="10274865" cy="1732363"/>
            <a:chOff x="3351903" y="3916372"/>
            <a:chExt cx="10274865" cy="1732363"/>
          </a:xfrm>
        </p:grpSpPr>
        <p:sp>
          <p:nvSpPr>
            <p:cNvPr id="28" name="모서리가 둥근 직사각형 27"/>
            <p:cNvSpPr/>
            <p:nvPr/>
          </p:nvSpPr>
          <p:spPr>
            <a:xfrm>
              <a:off x="4269775" y="3916372"/>
              <a:ext cx="9356993" cy="1732363"/>
            </a:xfrm>
            <a:prstGeom prst="roundRect">
              <a:avLst>
                <a:gd name="adj" fmla="val 50000"/>
              </a:avLst>
            </a:prstGeom>
            <a:solidFill>
              <a:srgbClr val="EDF7F8"/>
            </a:solidFill>
            <a:ln w="28575" cap="flat">
              <a:noFill/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29" name="그룹 28"/>
            <p:cNvGrpSpPr/>
            <p:nvPr/>
          </p:nvGrpSpPr>
          <p:grpSpPr>
            <a:xfrm>
              <a:off x="3351903" y="4200568"/>
              <a:ext cx="2107189" cy="1285716"/>
              <a:chOff x="3636345" y="5350134"/>
              <a:chExt cx="2107189" cy="1285716"/>
            </a:xfrm>
          </p:grpSpPr>
          <p:sp>
            <p:nvSpPr>
              <p:cNvPr id="44" name="모서리가 둥근 직사각형 43"/>
              <p:cNvSpPr/>
              <p:nvPr/>
            </p:nvSpPr>
            <p:spPr>
              <a:xfrm>
                <a:off x="3636345" y="5350134"/>
                <a:ext cx="2107189" cy="1285716"/>
              </a:xfrm>
              <a:prstGeom prst="roundRect">
                <a:avLst>
                  <a:gd name="adj" fmla="val 50000"/>
                </a:avLst>
              </a:prstGeom>
              <a:solidFill>
                <a:srgbClr val="54BCC7"/>
              </a:solidFill>
              <a:ln w="1905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5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834293" y="5573418"/>
                <a:ext cx="1663538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보기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41" name="01 성의 발달"/>
            <p:cNvSpPr txBox="1"/>
            <p:nvPr/>
          </p:nvSpPr>
          <p:spPr>
            <a:xfrm>
              <a:off x="6005869" y="4272015"/>
              <a:ext cx="3631890" cy="9335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전자 담배</a:t>
              </a:r>
              <a:endParaRPr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2" name="01 성의 발달"/>
            <p:cNvSpPr txBox="1"/>
            <p:nvPr/>
          </p:nvSpPr>
          <p:spPr>
            <a:xfrm>
              <a:off x="9966315" y="4272015"/>
              <a:ext cx="2073084" cy="9335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거절</a:t>
              </a:r>
              <a:endParaRPr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46" name="그룹 45"/>
          <p:cNvGrpSpPr/>
          <p:nvPr/>
        </p:nvGrpSpPr>
        <p:grpSpPr>
          <a:xfrm>
            <a:off x="10513375" y="5733875"/>
            <a:ext cx="5032053" cy="1235042"/>
            <a:chOff x="5145391" y="11605502"/>
            <a:chExt cx="3208417" cy="1235042"/>
          </a:xfrm>
        </p:grpSpPr>
        <p:sp>
          <p:nvSpPr>
            <p:cNvPr id="47" name="모서리가 둥근 직사각형 46"/>
            <p:cNvSpPr/>
            <p:nvPr/>
          </p:nvSpPr>
          <p:spPr>
            <a:xfrm>
              <a:off x="5145391" y="11605502"/>
              <a:ext cx="3208417" cy="1235042"/>
            </a:xfrm>
            <a:prstGeom prst="roundRect">
              <a:avLst>
                <a:gd name="adj" fmla="val 50000"/>
              </a:avLst>
            </a:prstGeom>
            <a:solidFill>
              <a:srgbClr val="CFE68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790180" y="11776029"/>
              <a:ext cx="1848922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전자 담배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49" name="그룹 48"/>
          <p:cNvGrpSpPr/>
          <p:nvPr/>
        </p:nvGrpSpPr>
        <p:grpSpPr>
          <a:xfrm>
            <a:off x="5809878" y="10671185"/>
            <a:ext cx="5032053" cy="1235042"/>
            <a:chOff x="5145391" y="11605502"/>
            <a:chExt cx="3208417" cy="1235042"/>
          </a:xfrm>
        </p:grpSpPr>
        <p:sp>
          <p:nvSpPr>
            <p:cNvPr id="50" name="모서리가 둥근 직사각형 49"/>
            <p:cNvSpPr/>
            <p:nvPr/>
          </p:nvSpPr>
          <p:spPr>
            <a:xfrm>
              <a:off x="5145391" y="11605502"/>
              <a:ext cx="3208417" cy="1235042"/>
            </a:xfrm>
            <a:prstGeom prst="roundRect">
              <a:avLst>
                <a:gd name="adj" fmla="val 50000"/>
              </a:avLst>
            </a:prstGeom>
            <a:solidFill>
              <a:srgbClr val="CFE68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266975" y="11776029"/>
              <a:ext cx="895333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거절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75715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/>
          <p:cNvGrpSpPr/>
          <p:nvPr/>
        </p:nvGrpSpPr>
        <p:grpSpPr>
          <a:xfrm>
            <a:off x="3620270" y="6136505"/>
            <a:ext cx="19508671" cy="2550650"/>
            <a:chOff x="6921499" y="3192137"/>
            <a:chExt cx="19508671" cy="2550650"/>
          </a:xfrm>
        </p:grpSpPr>
        <p:sp>
          <p:nvSpPr>
            <p:cNvPr id="13" name="직사각형 12"/>
            <p:cNvSpPr/>
            <p:nvPr/>
          </p:nvSpPr>
          <p:spPr>
            <a:xfrm>
              <a:off x="9475470" y="3448016"/>
              <a:ext cx="16954700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건강을 위협하는 마약</a:t>
              </a:r>
            </a:p>
          </p:txBody>
        </p:sp>
        <p:grpSp>
          <p:nvGrpSpPr>
            <p:cNvPr id="14" name="그룹 13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15" name="타원 14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7030A0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7030A0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3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2" name="그룹 11"/>
          <p:cNvGrpSpPr/>
          <p:nvPr/>
        </p:nvGrpSpPr>
        <p:grpSpPr>
          <a:xfrm>
            <a:off x="20152613" y="0"/>
            <a:ext cx="2250739" cy="2705100"/>
            <a:chOff x="19790663" y="0"/>
            <a:chExt cx="2250739" cy="2705100"/>
          </a:xfrm>
        </p:grpSpPr>
        <p:sp>
          <p:nvSpPr>
            <p:cNvPr id="19" name="직사각형 18"/>
            <p:cNvSpPr/>
            <p:nvPr/>
          </p:nvSpPr>
          <p:spPr>
            <a:xfrm>
              <a:off x="19792950" y="0"/>
              <a:ext cx="2247900" cy="2705100"/>
            </a:xfrm>
            <a:prstGeom prst="rect">
              <a:avLst/>
            </a:prstGeom>
            <a:solidFill>
              <a:srgbClr val="7030A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1" name="이등변 삼각형 20"/>
            <p:cNvSpPr/>
            <p:nvPr/>
          </p:nvSpPr>
          <p:spPr>
            <a:xfrm>
              <a:off x="19790663" y="2057100"/>
              <a:ext cx="2250739" cy="648000"/>
            </a:xfrm>
            <a:prstGeom prst="triangl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104912" y="245040"/>
              <a:ext cx="1622239" cy="1710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교과서</a:t>
              </a:r>
              <a:endParaRPr kumimoji="0" lang="en-US" altLang="ko-KR" sz="40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  <a:p>
              <a:pPr marL="0" marR="0" indent="0" algn="ctr" defTabSz="2438400" rtl="0" fontAlgn="auto" latinLnBrk="0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74</a:t>
              </a:r>
              <a:r>
                <a:rPr kumimoji="0" lang="ko-KR" altLang="en-US" sz="55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쪽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94860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3465054" y="4846710"/>
            <a:ext cx="17453893" cy="4022581"/>
            <a:chOff x="12593291" y="3822192"/>
            <a:chExt cx="17453893" cy="4022581"/>
          </a:xfrm>
        </p:grpSpPr>
        <p:sp>
          <p:nvSpPr>
            <p:cNvPr id="23" name="● 생명 탄생의 의미를 말할 수 있다.…"/>
            <p:cNvSpPr txBox="1"/>
            <p:nvPr/>
          </p:nvSpPr>
          <p:spPr>
            <a:xfrm>
              <a:off x="12593291" y="5247151"/>
              <a:ext cx="17453893" cy="25976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marL="914400" indent="-914400" algn="l">
                <a:lnSpc>
                  <a:spcPct val="150000"/>
                </a:lnSpc>
                <a:buAutoNum type="arabicPeriod"/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마약이 무엇인지 알고 주의할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marL="914400" indent="-914400" algn="l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마약의 위험에서 나를 보호하는 방법을 실천할 수 있다</a:t>
              </a:r>
              <a:r>
                <a:rPr lang="en-US" altLang="ko-KR" sz="55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sz="55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24" name="그룹 23"/>
            <p:cNvGrpSpPr/>
            <p:nvPr/>
          </p:nvGrpSpPr>
          <p:grpSpPr>
            <a:xfrm>
              <a:off x="12783312" y="3822192"/>
              <a:ext cx="3622504" cy="1361478"/>
              <a:chOff x="12783312" y="3822192"/>
              <a:chExt cx="3622504" cy="1361478"/>
            </a:xfrm>
          </p:grpSpPr>
          <p:grpSp>
            <p:nvGrpSpPr>
              <p:cNvPr id="25" name="그룹 24"/>
              <p:cNvGrpSpPr/>
              <p:nvPr/>
            </p:nvGrpSpPr>
            <p:grpSpPr>
              <a:xfrm>
                <a:off x="12783312" y="3822192"/>
                <a:ext cx="3622504" cy="1361478"/>
                <a:chOff x="12783312" y="3822192"/>
                <a:chExt cx="2724912" cy="1024128"/>
              </a:xfrm>
              <a:solidFill>
                <a:srgbClr val="F39800"/>
              </a:solidFill>
            </p:grpSpPr>
            <p:sp>
              <p:nvSpPr>
                <p:cNvPr id="27" name="직사각형 26"/>
                <p:cNvSpPr/>
                <p:nvPr/>
              </p:nvSpPr>
              <p:spPr>
                <a:xfrm>
                  <a:off x="12783312" y="3822192"/>
                  <a:ext cx="2724912" cy="585216"/>
                </a:xfrm>
                <a:prstGeom prst="rect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28" name="이등변 삼각형 27"/>
                <p:cNvSpPr/>
                <p:nvPr/>
              </p:nvSpPr>
              <p:spPr>
                <a:xfrm rot="10800000">
                  <a:off x="12783312" y="4407408"/>
                  <a:ext cx="2724912" cy="438912"/>
                </a:xfrm>
                <a:prstGeom prst="triangle">
                  <a:avLst/>
                </a:prstGeom>
                <a:solidFill>
                  <a:srgbClr val="E95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26" name="직사각형 25"/>
              <p:cNvSpPr/>
              <p:nvPr/>
            </p:nvSpPr>
            <p:spPr>
              <a:xfrm>
                <a:off x="13034120" y="3849380"/>
                <a:ext cx="3120887" cy="959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>
                  <a:lnSpc>
                    <a:spcPct val="110000"/>
                  </a:lnSpc>
                  <a:defRPr sz="5100">
                    <a:solidFill>
                      <a:schemeClr val="accent3"/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pPr>
                <a:r>
                  <a:rPr lang="ko-KR" altLang="en-US" sz="55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학습목표</a:t>
                </a:r>
                <a:endParaRPr lang="ko-KR" altLang="en-US" sz="55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14340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다음 그림을 보면서 떠오르는 것을 이야기해 보세요."/>
          <p:cNvSpPr txBox="1"/>
          <p:nvPr/>
        </p:nvSpPr>
        <p:spPr>
          <a:xfrm>
            <a:off x="5675906" y="665700"/>
            <a:ext cx="17674572" cy="2697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400" dirty="0"/>
              <a:t>다음 뉴스 기사를 읽고 마약류의 접근을 </a:t>
            </a:r>
            <a:r>
              <a:rPr lang="ko-KR" altLang="en-US" sz="5400" dirty="0" smtClean="0"/>
              <a:t>막는 </a:t>
            </a:r>
            <a:r>
              <a:rPr lang="ko-KR" altLang="en-US" sz="5400" dirty="0"/>
              <a:t>방법을 이야기해 </a:t>
            </a:r>
            <a:r>
              <a:rPr lang="ko-KR" altLang="en-US" sz="5400" dirty="0" smtClean="0"/>
              <a:t>보세요</a:t>
            </a:r>
            <a:r>
              <a:rPr lang="en-US" altLang="ko-KR" sz="5400" dirty="0" smtClean="0"/>
              <a:t>.</a:t>
            </a:r>
            <a:endParaRPr sz="5400" dirty="0"/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457" y="2676460"/>
            <a:ext cx="11746412" cy="6924740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7" y="-57232"/>
            <a:ext cx="4737610" cy="4308100"/>
          </a:xfrm>
          <a:prstGeom prst="rect">
            <a:avLst/>
          </a:prstGeom>
        </p:spPr>
      </p:pic>
      <p:grpSp>
        <p:nvGrpSpPr>
          <p:cNvPr id="22" name="그룹 21"/>
          <p:cNvGrpSpPr/>
          <p:nvPr/>
        </p:nvGrpSpPr>
        <p:grpSpPr>
          <a:xfrm>
            <a:off x="5471026" y="10332208"/>
            <a:ext cx="15802221" cy="2448000"/>
            <a:chOff x="5471026" y="8924032"/>
            <a:chExt cx="15802221" cy="2448000"/>
          </a:xfrm>
        </p:grpSpPr>
        <p:sp>
          <p:nvSpPr>
            <p:cNvPr id="23" name="모서리가 둥근 직사각형 22"/>
            <p:cNvSpPr/>
            <p:nvPr/>
          </p:nvSpPr>
          <p:spPr>
            <a:xfrm>
              <a:off x="5471026" y="8924032"/>
              <a:ext cx="15802221" cy="2448000"/>
            </a:xfrm>
            <a:prstGeom prst="roundRect">
              <a:avLst/>
            </a:prstGeom>
            <a:solidFill>
              <a:srgbClr val="E8D8F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1pPr>
              <a:lvl2pPr marL="0" marR="0" indent="457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2pPr>
              <a:lvl3pPr marL="0" marR="0" indent="914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3pPr>
              <a:lvl4pPr marL="0" marR="0" indent="1371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4pPr>
              <a:lvl5pPr marL="0" marR="0" indent="18288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5pPr>
              <a:lvl6pPr marL="0" marR="0" indent="22860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6pPr>
              <a:lvl7pPr marL="0" marR="0" indent="2743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7pPr>
              <a:lvl8pPr marL="0" marR="0" indent="3200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8pPr>
              <a:lvl9pPr marL="0" marR="0" indent="3657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9pPr>
            </a:lstStyle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98091" y="9404238"/>
              <a:ext cx="13828437" cy="14875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ko-KR" altLang="en-US" sz="60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음료를 주면 먹지 않고 무시할 거</a:t>
              </a:r>
              <a:r>
                <a:rPr lang="ko-KR" altLang="en-US" sz="60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에요</a:t>
              </a:r>
              <a:r>
                <a:rPr lang="en-US" altLang="ko-KR" sz="60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60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20610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066800" y="4591396"/>
            <a:ext cx="22140672" cy="2483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생체가 음식물이나 약물의 독성에 의하여 기능 장애를 일으키는 일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그의 사인은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수은 </a:t>
            </a: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중독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이었다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066800" y="2598004"/>
            <a:ext cx="17824704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중독</a:t>
            </a:r>
            <a:endParaRPr lang="en-US" altLang="ko-KR" sz="5500" b="1" dirty="0">
              <a:solidFill>
                <a:srgbClr val="7030A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가운데 중 </a:t>
            </a:r>
            <a:r>
              <a:rPr lang="ko-KR" altLang="en-US" sz="5500" b="1" dirty="0">
                <a:solidFill>
                  <a:srgbClr val="E07F2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中</a:t>
            </a:r>
            <a:r>
              <a:rPr lang="ko-KR" altLang="en-US" sz="5500" b="1" dirty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독 </a:t>
            </a:r>
            <a:r>
              <a:rPr lang="ko-KR" altLang="en-US" sz="55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독</a:t>
            </a:r>
            <a:r>
              <a:rPr lang="ko-KR" altLang="en-US" sz="5500" b="1" dirty="0">
                <a:solidFill>
                  <a:srgbClr val="E9509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solidFill>
                  <a:srgbClr val="E07F2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毒</a:t>
            </a:r>
            <a:r>
              <a:rPr lang="ko-KR" altLang="en-US" sz="5500" b="1" dirty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  <p:grpSp>
        <p:nvGrpSpPr>
          <p:cNvPr id="12" name="그룹 11"/>
          <p:cNvGrpSpPr/>
          <p:nvPr/>
        </p:nvGrpSpPr>
        <p:grpSpPr>
          <a:xfrm>
            <a:off x="1066800" y="432170"/>
            <a:ext cx="4876800" cy="2115550"/>
            <a:chOff x="21526499" y="4242816"/>
            <a:chExt cx="2339757" cy="1014984"/>
          </a:xfrm>
          <a:solidFill>
            <a:srgbClr val="7030A0"/>
          </a:solidFill>
        </p:grpSpPr>
        <p:sp>
          <p:nvSpPr>
            <p:cNvPr id="15" name="가로로 말린 두루마리 모양 14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7" name="직사각형 16"/>
          <p:cNvSpPr/>
          <p:nvPr/>
        </p:nvSpPr>
        <p:spPr>
          <a:xfrm>
            <a:off x="1066800" y="9681556"/>
            <a:ext cx="23091648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먹거나 들이마시거나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접촉하면 목숨이 위험하거나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병적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증상을 일으키는 성질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담배는 </a:t>
            </a:r>
            <a:r>
              <a:rPr lang="ko-KR" altLang="en-US" sz="5500" b="1" dirty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중독성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 있다고 알려져 있다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1066800" y="7688164"/>
            <a:ext cx="14642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중독성</a:t>
            </a:r>
            <a:endParaRPr lang="en-US" altLang="ko-KR" sz="5500" b="1" dirty="0">
              <a:solidFill>
                <a:srgbClr val="7030A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가운데 중 </a:t>
            </a:r>
            <a:r>
              <a:rPr lang="ko-KR" altLang="en-US" sz="5500" b="1" dirty="0">
                <a:solidFill>
                  <a:srgbClr val="E07F2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中</a:t>
            </a:r>
            <a:r>
              <a:rPr lang="ko-KR" altLang="en-US" sz="5500" b="1" dirty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독 </a:t>
            </a:r>
            <a:r>
              <a:rPr lang="ko-KR" altLang="en-US" sz="55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독</a:t>
            </a:r>
            <a:r>
              <a:rPr lang="ko-KR" altLang="en-US" sz="5500" b="1" dirty="0">
                <a:solidFill>
                  <a:srgbClr val="E9509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solidFill>
                  <a:srgbClr val="E07F2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毒</a:t>
            </a:r>
            <a:r>
              <a:rPr lang="ko-KR" altLang="en-US" sz="5500" b="1" dirty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성품 성</a:t>
            </a:r>
            <a:r>
              <a:rPr lang="ko-KR" altLang="en-US" sz="5500" b="1" dirty="0" smtClean="0">
                <a:solidFill>
                  <a:srgbClr val="E9509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 smtClean="0">
                <a:solidFill>
                  <a:srgbClr val="E07F2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性</a:t>
            </a: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5500" b="1" dirty="0">
              <a:solidFill>
                <a:srgbClr val="22A09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511257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066800" y="4591396"/>
            <a:ext cx="22140672" cy="2483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남의 일이 잘되도록 주선하는 일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en-US" altLang="ko-KR" sz="55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친구의 </a:t>
            </a:r>
            <a:r>
              <a:rPr lang="ko-KR" altLang="en-US" sz="5500" b="1" dirty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알선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으로 일자리를 구하게 되었다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1066800" y="2598004"/>
            <a:ext cx="17824704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알선</a:t>
            </a:r>
            <a:endParaRPr lang="en-US" altLang="ko-KR" sz="5500" b="1" dirty="0" smtClean="0">
              <a:solidFill>
                <a:srgbClr val="7030A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돌 알 </a:t>
            </a:r>
            <a:r>
              <a:rPr lang="ko-KR" altLang="en-US" sz="5500" b="1" dirty="0" smtClean="0">
                <a:solidFill>
                  <a:srgbClr val="E07F2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斡</a:t>
            </a: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돌 선</a:t>
            </a:r>
            <a:r>
              <a:rPr lang="ko-KR" altLang="en-US" sz="5500" b="1" dirty="0" smtClean="0">
                <a:solidFill>
                  <a:srgbClr val="E9509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 smtClean="0">
                <a:solidFill>
                  <a:srgbClr val="E07F2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旋</a:t>
            </a: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5500" b="1" dirty="0">
              <a:solidFill>
                <a:srgbClr val="22A09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1066800" y="432170"/>
            <a:ext cx="4876800" cy="2115550"/>
            <a:chOff x="21526499" y="4242816"/>
            <a:chExt cx="2339757" cy="1014984"/>
          </a:xfrm>
          <a:solidFill>
            <a:srgbClr val="7030A0"/>
          </a:solidFill>
        </p:grpSpPr>
        <p:sp>
          <p:nvSpPr>
            <p:cNvPr id="15" name="가로로 말린 두루마리 모양 14"/>
            <p:cNvSpPr/>
            <p:nvPr/>
          </p:nvSpPr>
          <p:spPr>
            <a:xfrm>
              <a:off x="21526499" y="4242816"/>
              <a:ext cx="2339757" cy="1014984"/>
            </a:xfrm>
            <a:prstGeom prst="horizontalScroll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034970" y="4555027"/>
              <a:ext cx="1322813" cy="414687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5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어휘창고</a:t>
              </a:r>
              <a:endParaRPr kumimoji="0" lang="ko-KR" altLang="en-US" sz="55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7" name="직사각형 16"/>
          <p:cNvSpPr/>
          <p:nvPr/>
        </p:nvSpPr>
        <p:spPr>
          <a:xfrm>
            <a:off x="1066800" y="9681556"/>
            <a:ext cx="23091648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물건을 지니고 있는 일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또는 그런 물건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신용 카드는 현금 </a:t>
            </a:r>
            <a:r>
              <a:rPr lang="ko-KR" altLang="en-US" sz="5500" b="1" dirty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소지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에 따른 불편과 분실 위험을 덜어 준다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18" name="직사각형 17"/>
          <p:cNvSpPr/>
          <p:nvPr/>
        </p:nvSpPr>
        <p:spPr>
          <a:xfrm>
            <a:off x="1066800" y="7688164"/>
            <a:ext cx="14642592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solidFill>
                  <a:srgbClr val="7030A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소지</a:t>
            </a:r>
            <a:endParaRPr lang="en-US" altLang="ko-KR" sz="5500" b="1" dirty="0" smtClean="0">
              <a:solidFill>
                <a:srgbClr val="7030A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바 소 </a:t>
            </a:r>
            <a:r>
              <a:rPr lang="ko-KR" altLang="en-US" sz="5500" b="1" dirty="0" smtClean="0">
                <a:solidFill>
                  <a:srgbClr val="E07F2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所</a:t>
            </a:r>
            <a:r>
              <a:rPr lang="ko-KR" altLang="en-US" sz="5500" b="1" dirty="0" smtClean="0">
                <a:solidFill>
                  <a:srgbClr val="22A097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+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가질 지</a:t>
            </a:r>
            <a:r>
              <a:rPr lang="ko-KR" altLang="en-US" sz="5500" b="1" dirty="0" smtClean="0">
                <a:solidFill>
                  <a:srgbClr val="E9509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500" b="1" dirty="0" smtClean="0">
                <a:solidFill>
                  <a:srgbClr val="E07F2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持</a:t>
            </a:r>
            <a:endParaRPr lang="ko-KR" altLang="en-US" sz="5500" b="1" dirty="0">
              <a:solidFill>
                <a:srgbClr val="22A097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848986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9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마약은 건강을 위협해요</a:t>
              </a:r>
              <a:endParaRPr lang="ko-KR" altLang="en-US" sz="5500" dirty="0"/>
            </a:p>
          </p:txBody>
        </p:sp>
        <p:grpSp>
          <p:nvGrpSpPr>
            <p:cNvPr id="20" name="그룹 19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2" name="타원 21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7030A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2" name="모서리가 둥근 직사각형 1"/>
          <p:cNvSpPr/>
          <p:nvPr/>
        </p:nvSpPr>
        <p:spPr>
          <a:xfrm>
            <a:off x="1735399" y="2103120"/>
            <a:ext cx="5287193" cy="1536192"/>
          </a:xfrm>
          <a:prstGeom prst="roundRect">
            <a:avLst/>
          </a:prstGeom>
          <a:solidFill>
            <a:srgbClr val="F7941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4" name="생명의 탄생에는 소중한 의미가 담겨 있어요"/>
          <p:cNvSpPr txBox="1"/>
          <p:nvPr/>
        </p:nvSpPr>
        <p:spPr>
          <a:xfrm>
            <a:off x="2103619" y="2424405"/>
            <a:ext cx="4366697" cy="893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o-KR" altLang="en-US" sz="5400" dirty="0" smtClean="0">
                <a:solidFill>
                  <a:schemeClr val="bg1"/>
                </a:solidFill>
              </a:rPr>
              <a:t>마약류의 종류</a:t>
            </a:r>
            <a:endParaRPr lang="ko-KR" altLang="en-US" sz="5400" dirty="0">
              <a:solidFill>
                <a:schemeClr val="bg1"/>
              </a:solidFill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1735399" y="4194048"/>
            <a:ext cx="18418723" cy="1536192"/>
            <a:chOff x="1735399" y="4194048"/>
            <a:chExt cx="18418723" cy="1536192"/>
          </a:xfrm>
        </p:grpSpPr>
        <p:sp>
          <p:nvSpPr>
            <p:cNvPr id="25" name="모서리가 둥근 직사각형 24"/>
            <p:cNvSpPr/>
            <p:nvPr/>
          </p:nvSpPr>
          <p:spPr>
            <a:xfrm>
              <a:off x="1735399" y="4194048"/>
              <a:ext cx="3129209" cy="1536192"/>
            </a:xfrm>
            <a:prstGeom prst="roundRect">
              <a:avLst/>
            </a:prstGeom>
            <a:solidFill>
              <a:srgbClr val="B6C0D7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6" name="생명의 탄생에는 소중한 의미가 담겨 있어요"/>
            <p:cNvSpPr txBox="1"/>
            <p:nvPr/>
          </p:nvSpPr>
          <p:spPr>
            <a:xfrm>
              <a:off x="2103619" y="4515333"/>
              <a:ext cx="2388063" cy="8936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400" dirty="0" smtClean="0">
                  <a:solidFill>
                    <a:schemeClr val="tx1"/>
                  </a:solidFill>
                </a:rPr>
                <a:t>마약</a:t>
              </a:r>
              <a:endParaRPr lang="ko-KR" altLang="en-US" sz="5400" dirty="0">
                <a:solidFill>
                  <a:schemeClr val="tx1"/>
                </a:solidFill>
              </a:endParaRPr>
            </a:p>
          </p:txBody>
        </p:sp>
        <p:sp>
          <p:nvSpPr>
            <p:cNvPr id="3" name="직사각형 2"/>
            <p:cNvSpPr/>
            <p:nvPr/>
          </p:nvSpPr>
          <p:spPr>
            <a:xfrm>
              <a:off x="5529071" y="4319425"/>
              <a:ext cx="14625051" cy="1089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양귀비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아편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코카인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모르핀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헤로인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펜타닐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등</a:t>
              </a: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1735399" y="6777677"/>
            <a:ext cx="18418723" cy="1536192"/>
            <a:chOff x="1735399" y="6463501"/>
            <a:chExt cx="18418723" cy="1536192"/>
          </a:xfrm>
        </p:grpSpPr>
        <p:sp>
          <p:nvSpPr>
            <p:cNvPr id="27" name="모서리가 둥근 직사각형 26"/>
            <p:cNvSpPr/>
            <p:nvPr/>
          </p:nvSpPr>
          <p:spPr>
            <a:xfrm>
              <a:off x="1735399" y="6463501"/>
              <a:ext cx="3129209" cy="1536192"/>
            </a:xfrm>
            <a:prstGeom prst="roundRect">
              <a:avLst/>
            </a:prstGeom>
            <a:solidFill>
              <a:srgbClr val="FEDBB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8" name="생명의 탄생에는 소중한 의미가 담겨 있어요"/>
            <p:cNvSpPr txBox="1"/>
            <p:nvPr/>
          </p:nvSpPr>
          <p:spPr>
            <a:xfrm>
              <a:off x="2103619" y="6784786"/>
              <a:ext cx="2388063" cy="8936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400" dirty="0" smtClean="0">
                  <a:solidFill>
                    <a:schemeClr val="tx1"/>
                  </a:solidFill>
                </a:rPr>
                <a:t>대마</a:t>
              </a:r>
              <a:endParaRPr lang="ko-KR" altLang="en-US" sz="5400" dirty="0">
                <a:solidFill>
                  <a:schemeClr val="tx1"/>
                </a:solidFill>
              </a:endParaRPr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5529071" y="6588878"/>
              <a:ext cx="14625051" cy="10064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대마초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대마초 즙과 오일 등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1735399" y="9361305"/>
            <a:ext cx="18418723" cy="2520000"/>
            <a:chOff x="1735399" y="8913435"/>
            <a:chExt cx="18418723" cy="2520000"/>
          </a:xfrm>
        </p:grpSpPr>
        <p:sp>
          <p:nvSpPr>
            <p:cNvPr id="30" name="모서리가 둥근 직사각형 29"/>
            <p:cNvSpPr/>
            <p:nvPr/>
          </p:nvSpPr>
          <p:spPr>
            <a:xfrm>
              <a:off x="1735399" y="8913435"/>
              <a:ext cx="3129209" cy="2520000"/>
            </a:xfrm>
            <a:prstGeom prst="roundRect">
              <a:avLst/>
            </a:prstGeom>
            <a:solidFill>
              <a:srgbClr val="B8E2DC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1" name="생명의 탄생에는 소중한 의미가 담겨 있어요"/>
            <p:cNvSpPr txBox="1"/>
            <p:nvPr/>
          </p:nvSpPr>
          <p:spPr>
            <a:xfrm>
              <a:off x="1917155" y="9109110"/>
              <a:ext cx="2760989" cy="212864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ko-KR" altLang="en-US" sz="5400" dirty="0" smtClean="0">
                  <a:solidFill>
                    <a:schemeClr val="tx1"/>
                  </a:solidFill>
                </a:rPr>
                <a:t>향정신성 의약품</a:t>
              </a:r>
              <a:endParaRPr lang="ko-KR" altLang="en-US" sz="5400" dirty="0">
                <a:solidFill>
                  <a:schemeClr val="tx1"/>
                </a:solidFill>
              </a:endParaRPr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5529071" y="9505343"/>
              <a:ext cx="14625051" cy="10064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의료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목적으로 사용하여 의사 처방이 필요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19048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그룹 22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4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마약은 청소년에게 더 위험해요</a:t>
              </a:r>
              <a:endParaRPr lang="ko-KR" altLang="en-US" sz="5500" dirty="0"/>
            </a:p>
          </p:txBody>
        </p:sp>
        <p:grpSp>
          <p:nvGrpSpPr>
            <p:cNvPr id="34" name="그룹 33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5" name="타원 34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7030A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5500" dirty="0">
                    <a:solidFill>
                      <a:schemeClr val="bg1"/>
                    </a:solidFill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44" name="직사각형 43"/>
          <p:cNvSpPr/>
          <p:nvPr/>
        </p:nvSpPr>
        <p:spPr>
          <a:xfrm>
            <a:off x="7563594" y="4931018"/>
            <a:ext cx="1541445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금단 증상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혈압 변화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발한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두통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구토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섬망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등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marL="685800" indent="-685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불면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만성적 피로</a:t>
            </a:r>
          </a:p>
          <a:p>
            <a:pPr marL="685800" indent="-685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체중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식욕 변화</a:t>
            </a:r>
          </a:p>
          <a:p>
            <a:pPr marL="685800" indent="-685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면역력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저하</a:t>
            </a:r>
          </a:p>
          <a:p>
            <a:pPr marL="685800" indent="-685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간염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등 감염성 질환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감염 및 건강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악화</a:t>
            </a:r>
          </a:p>
        </p:txBody>
      </p:sp>
      <p:grpSp>
        <p:nvGrpSpPr>
          <p:cNvPr id="4" name="그룹 3"/>
          <p:cNvGrpSpPr/>
          <p:nvPr/>
        </p:nvGrpSpPr>
        <p:grpSpPr>
          <a:xfrm>
            <a:off x="1152144" y="4987650"/>
            <a:ext cx="5559552" cy="5065776"/>
            <a:chOff x="1152144" y="2011680"/>
            <a:chExt cx="5559552" cy="5065776"/>
          </a:xfrm>
        </p:grpSpPr>
        <p:sp>
          <p:nvSpPr>
            <p:cNvPr id="3" name="모서리가 둥근 직사각형 2"/>
            <p:cNvSpPr/>
            <p:nvPr/>
          </p:nvSpPr>
          <p:spPr>
            <a:xfrm>
              <a:off x="1152144" y="2011680"/>
              <a:ext cx="5559552" cy="5065776"/>
            </a:xfrm>
            <a:prstGeom prst="roundRect">
              <a:avLst>
                <a:gd name="adj" fmla="val 9447"/>
              </a:avLst>
            </a:prstGeom>
            <a:solidFill>
              <a:srgbClr val="F1EDF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37" name="그룹 36"/>
            <p:cNvGrpSpPr/>
            <p:nvPr/>
          </p:nvGrpSpPr>
          <p:grpSpPr>
            <a:xfrm>
              <a:off x="1695813" y="2141930"/>
              <a:ext cx="4472213" cy="1598386"/>
              <a:chOff x="2294964" y="2456113"/>
              <a:chExt cx="3674531" cy="1598386"/>
            </a:xfrm>
          </p:grpSpPr>
          <p:sp>
            <p:nvSpPr>
              <p:cNvPr id="38" name="모서리가 둥근 직사각형 37"/>
              <p:cNvSpPr/>
              <p:nvPr/>
            </p:nvSpPr>
            <p:spPr>
              <a:xfrm>
                <a:off x="2294966" y="2727505"/>
                <a:ext cx="3674529" cy="1055601"/>
              </a:xfrm>
              <a:prstGeom prst="roundRect">
                <a:avLst/>
              </a:prstGeom>
              <a:solidFill>
                <a:srgbClr val="F7941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294964" y="2456113"/>
                <a:ext cx="3674531" cy="15983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신체적 증상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47712" y="4011708"/>
              <a:ext cx="2768413" cy="2574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16483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그룹 22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4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마약은 청소년에게 더 위험해요</a:t>
              </a:r>
              <a:endParaRPr lang="ko-KR" altLang="en-US" sz="5500" dirty="0"/>
            </a:p>
          </p:txBody>
        </p:sp>
        <p:grpSp>
          <p:nvGrpSpPr>
            <p:cNvPr id="34" name="그룹 33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5" name="타원 34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7030A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5500" dirty="0">
                    <a:solidFill>
                      <a:schemeClr val="bg1"/>
                    </a:solidFill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52" name="직사각형 51"/>
          <p:cNvSpPr/>
          <p:nvPr/>
        </p:nvSpPr>
        <p:spPr>
          <a:xfrm>
            <a:off x="7563594" y="4987650"/>
            <a:ext cx="1541445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•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마약류에 대한 갈망</a:t>
            </a: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•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우울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불안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자살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사고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환각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망상</a:t>
            </a: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•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심리 변화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불쾌감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불안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초조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•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인지 기능 저하</a:t>
            </a: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•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판단력 손상</a:t>
            </a:r>
          </a:p>
        </p:txBody>
      </p:sp>
      <p:sp>
        <p:nvSpPr>
          <p:cNvPr id="54" name="모서리가 둥근 직사각형 53"/>
          <p:cNvSpPr/>
          <p:nvPr/>
        </p:nvSpPr>
        <p:spPr>
          <a:xfrm>
            <a:off x="1152144" y="5044282"/>
            <a:ext cx="5559552" cy="5065776"/>
          </a:xfrm>
          <a:prstGeom prst="roundRect">
            <a:avLst>
              <a:gd name="adj" fmla="val 9447"/>
            </a:avLst>
          </a:prstGeom>
          <a:solidFill>
            <a:srgbClr val="F1EDF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55" name="그룹 54"/>
          <p:cNvGrpSpPr/>
          <p:nvPr/>
        </p:nvGrpSpPr>
        <p:grpSpPr>
          <a:xfrm>
            <a:off x="1695811" y="5445924"/>
            <a:ext cx="4472216" cy="1055601"/>
            <a:chOff x="2294962" y="2727505"/>
            <a:chExt cx="3674533" cy="1055601"/>
          </a:xfrm>
        </p:grpSpPr>
        <p:sp>
          <p:nvSpPr>
            <p:cNvPr id="57" name="모서리가 둥근 직사각형 56"/>
            <p:cNvSpPr/>
            <p:nvPr/>
          </p:nvSpPr>
          <p:spPr>
            <a:xfrm>
              <a:off x="2294966" y="2727505"/>
              <a:ext cx="3674529" cy="1055601"/>
            </a:xfrm>
            <a:prstGeom prst="roundRect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294962" y="2830061"/>
              <a:ext cx="3674531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정신적 증상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b="2981"/>
          <a:stretch/>
        </p:blipFill>
        <p:spPr>
          <a:xfrm>
            <a:off x="2291712" y="6639456"/>
            <a:ext cx="3280412" cy="297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020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14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마음속에 다양한 감정이 살아요</a:t>
              </a:r>
              <a:endParaRPr lang="ko-KR" altLang="en-US" sz="5500" dirty="0"/>
            </a:p>
          </p:txBody>
        </p:sp>
        <p:grpSp>
          <p:nvGrpSpPr>
            <p:cNvPr id="15" name="그룹 14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16" name="타원 15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7030A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18" name="그룹 17"/>
          <p:cNvGrpSpPr/>
          <p:nvPr/>
        </p:nvGrpSpPr>
        <p:grpSpPr>
          <a:xfrm>
            <a:off x="467704" y="2553568"/>
            <a:ext cx="15040994" cy="1061831"/>
            <a:chOff x="467704" y="645520"/>
            <a:chExt cx="15040994" cy="1061831"/>
          </a:xfrm>
        </p:grpSpPr>
        <p:sp>
          <p:nvSpPr>
            <p:cNvPr id="19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/>
                <a:t>감정을 건강하게 표현해요</a:t>
              </a:r>
            </a:p>
          </p:txBody>
        </p:sp>
        <p:grpSp>
          <p:nvGrpSpPr>
            <p:cNvPr id="20" name="그룹 19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1" name="타원 20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7030A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55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9" name="그룹 8"/>
          <p:cNvGrpSpPr/>
          <p:nvPr/>
        </p:nvGrpSpPr>
        <p:grpSpPr>
          <a:xfrm>
            <a:off x="17737574" y="645520"/>
            <a:ext cx="4715241" cy="4715241"/>
            <a:chOff x="2432304" y="6784848"/>
            <a:chExt cx="4590288" cy="4590288"/>
          </a:xfrm>
        </p:grpSpPr>
        <p:sp>
          <p:nvSpPr>
            <p:cNvPr id="2" name="타원 1"/>
            <p:cNvSpPr/>
            <p:nvPr/>
          </p:nvSpPr>
          <p:spPr>
            <a:xfrm>
              <a:off x="2432304" y="6784848"/>
              <a:ext cx="4590288" cy="4590288"/>
            </a:xfrm>
            <a:prstGeom prst="ellipse">
              <a:avLst/>
            </a:prstGeom>
            <a:solidFill>
              <a:srgbClr val="D5E9E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8" name="그룹 7"/>
            <p:cNvGrpSpPr/>
            <p:nvPr/>
          </p:nvGrpSpPr>
          <p:grpSpPr>
            <a:xfrm>
              <a:off x="3059382" y="7571232"/>
              <a:ext cx="3906475" cy="2876574"/>
              <a:chOff x="3059382" y="7571232"/>
              <a:chExt cx="3906475" cy="2876574"/>
            </a:xfrm>
          </p:grpSpPr>
          <p:pic>
            <p:nvPicPr>
              <p:cNvPr id="3" name="그림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59382" y="7712178"/>
                <a:ext cx="3336132" cy="2735628"/>
              </a:xfrm>
              <a:prstGeom prst="rect">
                <a:avLst/>
              </a:prstGeom>
            </p:spPr>
          </p:pic>
          <p:sp>
            <p:nvSpPr>
              <p:cNvPr id="4" name="직사각형 3"/>
              <p:cNvSpPr/>
              <p:nvPr/>
            </p:nvSpPr>
            <p:spPr>
              <a:xfrm>
                <a:off x="5966540" y="7571232"/>
                <a:ext cx="434260" cy="366981"/>
              </a:xfrm>
              <a:prstGeom prst="rect">
                <a:avLst/>
              </a:prstGeom>
              <a:solidFill>
                <a:srgbClr val="D5E9E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7" name="타원 6"/>
              <p:cNvSpPr/>
              <p:nvPr/>
            </p:nvSpPr>
            <p:spPr>
              <a:xfrm>
                <a:off x="6104419" y="8594077"/>
                <a:ext cx="861438" cy="1197864"/>
              </a:xfrm>
              <a:prstGeom prst="ellipse">
                <a:avLst/>
              </a:prstGeom>
              <a:solidFill>
                <a:srgbClr val="D5E9E5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</p:grpSp>
      <p:sp>
        <p:nvSpPr>
          <p:cNvPr id="37" name="직사각형 36"/>
          <p:cNvSpPr/>
          <p:nvPr/>
        </p:nvSpPr>
        <p:spPr>
          <a:xfrm>
            <a:off x="1348525" y="6668507"/>
            <a:ext cx="21104290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화가 났던 사건을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떠올리고 내가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왜 불편하게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느끼는지 말합니다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685800" indent="-685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친구가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싫어서 거절하는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것이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아니란 것을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설명합니다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685800" indent="-685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미안한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마음을 전할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때 나의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잘못을 인정하고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사과합니다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685800" indent="-685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고마운 마음을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표현할 때에는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자신이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느낀 감정을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그대로 말합니다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그룹 22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4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마약은 청소년에게 더 위험해요</a:t>
              </a:r>
              <a:endParaRPr lang="ko-KR" altLang="en-US" sz="5500" dirty="0"/>
            </a:p>
          </p:txBody>
        </p:sp>
        <p:grpSp>
          <p:nvGrpSpPr>
            <p:cNvPr id="34" name="그룹 33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5" name="타원 34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7030A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5500" dirty="0">
                    <a:solidFill>
                      <a:schemeClr val="bg1"/>
                    </a:solidFill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13" name="그룹 12"/>
          <p:cNvGrpSpPr/>
          <p:nvPr/>
        </p:nvGrpSpPr>
        <p:grpSpPr>
          <a:xfrm>
            <a:off x="1152144" y="4945535"/>
            <a:ext cx="22063782" cy="5065776"/>
            <a:chOff x="1152144" y="2299314"/>
            <a:chExt cx="22063782" cy="5065776"/>
          </a:xfrm>
        </p:grpSpPr>
        <p:sp>
          <p:nvSpPr>
            <p:cNvPr id="14" name="직사각형 13"/>
            <p:cNvSpPr/>
            <p:nvPr/>
          </p:nvSpPr>
          <p:spPr>
            <a:xfrm>
              <a:off x="7801470" y="2750846"/>
              <a:ext cx="15414456" cy="39980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5800" indent="-685800" algn="l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마약류를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갈구하고 집착</a:t>
              </a:r>
            </a:p>
            <a:p>
              <a:pPr marL="685800" indent="-685800" algn="l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위험하거나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난폭한 행동</a:t>
              </a:r>
            </a:p>
            <a:p>
              <a:pPr marL="685800" indent="-685800" algn="l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사회적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역할 수행 실패</a:t>
              </a:r>
            </a:p>
            <a:p>
              <a:pPr marL="685800" indent="-685800" algn="l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사회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활동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직업 활동 포기</a:t>
              </a:r>
            </a:p>
          </p:txBody>
        </p:sp>
        <p:sp>
          <p:nvSpPr>
            <p:cNvPr id="15" name="모서리가 둥근 직사각형 14"/>
            <p:cNvSpPr/>
            <p:nvPr/>
          </p:nvSpPr>
          <p:spPr>
            <a:xfrm>
              <a:off x="1152144" y="2299314"/>
              <a:ext cx="5559552" cy="5065776"/>
            </a:xfrm>
            <a:prstGeom prst="roundRect">
              <a:avLst>
                <a:gd name="adj" fmla="val 9447"/>
              </a:avLst>
            </a:prstGeom>
            <a:solidFill>
              <a:srgbClr val="F1EDF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16" name="그룹 15"/>
            <p:cNvGrpSpPr/>
            <p:nvPr/>
          </p:nvGrpSpPr>
          <p:grpSpPr>
            <a:xfrm>
              <a:off x="1695813" y="2700956"/>
              <a:ext cx="4472213" cy="1055601"/>
              <a:chOff x="2294964" y="2727505"/>
              <a:chExt cx="3674531" cy="1055601"/>
            </a:xfrm>
          </p:grpSpPr>
          <p:sp>
            <p:nvSpPr>
              <p:cNvPr id="18" name="모서리가 둥근 직사각형 17"/>
              <p:cNvSpPr/>
              <p:nvPr/>
            </p:nvSpPr>
            <p:spPr>
              <a:xfrm>
                <a:off x="2294966" y="2727505"/>
                <a:ext cx="3674529" cy="1055601"/>
              </a:xfrm>
              <a:prstGeom prst="roundRect">
                <a:avLst/>
              </a:prstGeom>
              <a:solidFill>
                <a:srgbClr val="2EB452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294964" y="2830061"/>
                <a:ext cx="3674531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행동적 증상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pic>
          <p:nvPicPr>
            <p:cNvPr id="17" name="그림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44692" y="4066307"/>
              <a:ext cx="2974452" cy="28076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38810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그룹 22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4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마약은 청소년에게 더 위험해요</a:t>
              </a:r>
              <a:endParaRPr lang="ko-KR" altLang="en-US" sz="5500" dirty="0"/>
            </a:p>
          </p:txBody>
        </p:sp>
        <p:grpSp>
          <p:nvGrpSpPr>
            <p:cNvPr id="34" name="그룹 33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35" name="타원 34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7030A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5500" dirty="0">
                    <a:solidFill>
                      <a:schemeClr val="bg1"/>
                    </a:solidFill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</a:rPr>
                  <a:t>2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2" name="그룹 1"/>
          <p:cNvGrpSpPr/>
          <p:nvPr/>
        </p:nvGrpSpPr>
        <p:grpSpPr>
          <a:xfrm>
            <a:off x="1152144" y="4945535"/>
            <a:ext cx="22063782" cy="5065776"/>
            <a:chOff x="1152144" y="7828386"/>
            <a:chExt cx="22063782" cy="5065776"/>
          </a:xfrm>
        </p:grpSpPr>
        <p:sp>
          <p:nvSpPr>
            <p:cNvPr id="20" name="직사각형 19"/>
            <p:cNvSpPr/>
            <p:nvPr/>
          </p:nvSpPr>
          <p:spPr>
            <a:xfrm>
              <a:off x="7801470" y="8320715"/>
              <a:ext cx="15414456" cy="40811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85800" indent="-685800" algn="l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가족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친구 간 불화</a:t>
              </a:r>
            </a:p>
            <a:p>
              <a:pPr marL="685800" indent="-685800" algn="l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사회적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고립</a:t>
              </a:r>
            </a:p>
            <a:p>
              <a:pPr marL="685800" indent="-685800" algn="l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법적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경제적 문제</a:t>
              </a:r>
            </a:p>
            <a:p>
              <a:pPr marL="685800" indent="-685800" algn="l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실직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등 직업적 문제</a:t>
              </a:r>
            </a:p>
          </p:txBody>
        </p:sp>
        <p:sp>
          <p:nvSpPr>
            <p:cNvPr id="21" name="모서리가 둥근 직사각형 20"/>
            <p:cNvSpPr/>
            <p:nvPr/>
          </p:nvSpPr>
          <p:spPr>
            <a:xfrm>
              <a:off x="1152144" y="7828386"/>
              <a:ext cx="5559552" cy="5065776"/>
            </a:xfrm>
            <a:prstGeom prst="roundRect">
              <a:avLst>
                <a:gd name="adj" fmla="val 9447"/>
              </a:avLst>
            </a:prstGeom>
            <a:solidFill>
              <a:srgbClr val="F1EDF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22" name="그룹 21"/>
            <p:cNvGrpSpPr/>
            <p:nvPr/>
          </p:nvGrpSpPr>
          <p:grpSpPr>
            <a:xfrm>
              <a:off x="1695811" y="8230028"/>
              <a:ext cx="4472216" cy="1055601"/>
              <a:chOff x="2294962" y="2727505"/>
              <a:chExt cx="3674533" cy="1055601"/>
            </a:xfrm>
          </p:grpSpPr>
          <p:sp>
            <p:nvSpPr>
              <p:cNvPr id="25" name="모서리가 둥근 직사각형 24"/>
              <p:cNvSpPr/>
              <p:nvPr/>
            </p:nvSpPr>
            <p:spPr>
              <a:xfrm>
                <a:off x="2294966" y="2727505"/>
                <a:ext cx="3674529" cy="1055601"/>
              </a:xfrm>
              <a:prstGeom prst="roundRect">
                <a:avLst/>
              </a:prstGeom>
              <a:solidFill>
                <a:srgbClr val="EF599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294962" y="2830061"/>
                <a:ext cx="3674531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사회적 증상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pic>
          <p:nvPicPr>
            <p:cNvPr id="27" name="그림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7057" y="9527737"/>
              <a:ext cx="3969722" cy="29683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59606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모서리가 둥근 직사각형 15"/>
          <p:cNvSpPr/>
          <p:nvPr/>
        </p:nvSpPr>
        <p:spPr>
          <a:xfrm>
            <a:off x="4768840" y="2606600"/>
            <a:ext cx="14836460" cy="8514839"/>
          </a:xfrm>
          <a:prstGeom prst="roundRect">
            <a:avLst/>
          </a:prstGeom>
          <a:solidFill>
            <a:schemeClr val="bg1"/>
          </a:solidFill>
          <a:ln w="57150" cap="flat">
            <a:solidFill>
              <a:srgbClr val="7030A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202027" y="7357054"/>
            <a:ext cx="1970091" cy="601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ko-KR" altLang="en-US" sz="36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마약 중독</a:t>
            </a:r>
            <a:endParaRPr lang="en-US" altLang="ko-KR" sz="36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8" name="타원 17">
            <a:hlinkClick r:id="rId3"/>
          </p:cNvPr>
          <p:cNvSpPr/>
          <p:nvPr/>
        </p:nvSpPr>
        <p:spPr>
          <a:xfrm>
            <a:off x="11350308" y="5339411"/>
            <a:ext cx="1673524" cy="1673524"/>
          </a:xfrm>
          <a:prstGeom prst="ellipse">
            <a:avLst/>
          </a:prstGeom>
          <a:solidFill>
            <a:srgbClr val="7030A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9" name="이등변 삼각형 18"/>
          <p:cNvSpPr/>
          <p:nvPr/>
        </p:nvSpPr>
        <p:spPr>
          <a:xfrm rot="5400000">
            <a:off x="11830798" y="5794675"/>
            <a:ext cx="885075" cy="762996"/>
          </a:xfrm>
          <a:prstGeom prst="triangl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660490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0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마약의</a:t>
              </a:r>
              <a:r>
                <a:rPr lang="en-US" altLang="ko-KR" sz="5500" dirty="0" smtClean="0"/>
                <a:t> </a:t>
              </a:r>
              <a:r>
                <a:rPr lang="ko-KR" altLang="en-US" sz="5500" dirty="0" smtClean="0"/>
                <a:t>접근을 차단해요</a:t>
              </a:r>
              <a:endParaRPr lang="ko-KR" altLang="en-US" sz="5500" dirty="0"/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2" name="타원 21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7030A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5500" dirty="0" smtClean="0">
                    <a:solidFill>
                      <a:schemeClr val="bg1"/>
                    </a:solidFill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023" y="2071649"/>
            <a:ext cx="6225396" cy="4640047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9186672" y="3356156"/>
            <a:ext cx="12192000" cy="2003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모르는 사람이 건네는 사탕, 음료,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과자 등은 받지 않고 먹지 않기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9186672" y="8953887"/>
            <a:ext cx="12192000" cy="208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처방전 없이 구입한 약은 설명서를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꼼꼼히 읽고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함부로 복용하지 않기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15" y="7697941"/>
            <a:ext cx="4916409" cy="459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058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467704" y="645520"/>
            <a:ext cx="15040994" cy="1061831"/>
            <a:chOff x="467704" y="645520"/>
            <a:chExt cx="15040994" cy="1061831"/>
          </a:xfrm>
        </p:grpSpPr>
        <p:sp>
          <p:nvSpPr>
            <p:cNvPr id="20" name="생명의 탄생에는 소중한 의미가 담겨 있어요"/>
            <p:cNvSpPr txBox="1"/>
            <p:nvPr/>
          </p:nvSpPr>
          <p:spPr>
            <a:xfrm>
              <a:off x="1735399" y="686417"/>
              <a:ext cx="13773299" cy="6834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5500" dirty="0" smtClean="0"/>
                <a:t>마약의</a:t>
              </a:r>
              <a:r>
                <a:rPr lang="en-US" altLang="ko-KR" sz="5500" dirty="0" smtClean="0"/>
                <a:t> </a:t>
              </a:r>
              <a:r>
                <a:rPr lang="ko-KR" altLang="en-US" sz="5500" dirty="0" smtClean="0"/>
                <a:t>접근을 차단해요</a:t>
              </a:r>
              <a:endParaRPr lang="ko-KR" altLang="en-US" sz="5500" dirty="0"/>
            </a:p>
          </p:txBody>
        </p:sp>
        <p:grpSp>
          <p:nvGrpSpPr>
            <p:cNvPr id="21" name="그룹 20"/>
            <p:cNvGrpSpPr/>
            <p:nvPr/>
          </p:nvGrpSpPr>
          <p:grpSpPr>
            <a:xfrm>
              <a:off x="467704" y="645520"/>
              <a:ext cx="1061831" cy="1061831"/>
              <a:chOff x="467704" y="645520"/>
              <a:chExt cx="1061831" cy="1061831"/>
            </a:xfrm>
          </p:grpSpPr>
          <p:sp>
            <p:nvSpPr>
              <p:cNvPr id="22" name="타원 21"/>
              <p:cNvSpPr/>
              <p:nvPr/>
            </p:nvSpPr>
            <p:spPr>
              <a:xfrm>
                <a:off x="467704" y="645520"/>
                <a:ext cx="1061831" cy="1061831"/>
              </a:xfrm>
              <a:prstGeom prst="ellipse">
                <a:avLst/>
              </a:prstGeom>
              <a:solidFill>
                <a:srgbClr val="7030A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48713" y="744265"/>
                <a:ext cx="699812" cy="8643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ko-KR" sz="5500" dirty="0" smtClean="0">
                    <a:solidFill>
                      <a:schemeClr val="bg1"/>
                    </a:solidFill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</a:rPr>
                  <a:t>3</a:t>
                </a:r>
                <a:endParaRPr kumimoji="0" lang="ko-KR" altLang="en-US" sz="55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3" name="직사각형 2"/>
          <p:cNvSpPr/>
          <p:nvPr/>
        </p:nvSpPr>
        <p:spPr>
          <a:xfrm>
            <a:off x="9186672" y="3356156"/>
            <a:ext cx="12886944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온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오프라인에서 마약류 거래는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불법이므로 마약류는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판매도 구매도 하지 않기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9186672" y="8953887"/>
            <a:ext cx="12886944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친구가 마약을 권유하면 단호하게 거절하고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믿을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만한 어른에게 알려 도움 요청하기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279" y="2264664"/>
            <a:ext cx="5505849" cy="444703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8246" y="7791675"/>
            <a:ext cx="5999642" cy="460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012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1621006" y="5822260"/>
            <a:ext cx="20726930" cy="7089068"/>
          </a:xfrm>
          <a:prstGeom prst="roundRect">
            <a:avLst>
              <a:gd name="adj" fmla="val 12539"/>
            </a:avLst>
          </a:prstGeom>
          <a:solidFill>
            <a:srgbClr val="FFFBE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95" name="그룹 94"/>
          <p:cNvGrpSpPr/>
          <p:nvPr/>
        </p:nvGrpSpPr>
        <p:grpSpPr>
          <a:xfrm>
            <a:off x="1621006" y="4510501"/>
            <a:ext cx="19588042" cy="1108329"/>
            <a:chOff x="607875" y="4494871"/>
            <a:chExt cx="5162304" cy="294290"/>
          </a:xfrm>
        </p:grpSpPr>
        <p:sp>
          <p:nvSpPr>
            <p:cNvPr id="96" name="모서리가 둥근 직사각형 95"/>
            <p:cNvSpPr/>
            <p:nvPr/>
          </p:nvSpPr>
          <p:spPr>
            <a:xfrm>
              <a:off x="875452" y="4494871"/>
              <a:ext cx="4894727" cy="294290"/>
            </a:xfrm>
            <a:prstGeom prst="roundRect">
              <a:avLst>
                <a:gd name="adj" fmla="val 50000"/>
              </a:avLst>
            </a:prstGeom>
            <a:solidFill>
              <a:srgbClr val="F2F8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400"/>
            </a:p>
          </p:txBody>
        </p:sp>
        <p:grpSp>
          <p:nvGrpSpPr>
            <p:cNvPr id="97" name="그룹 96"/>
            <p:cNvGrpSpPr/>
            <p:nvPr/>
          </p:nvGrpSpPr>
          <p:grpSpPr>
            <a:xfrm>
              <a:off x="607875" y="4505233"/>
              <a:ext cx="535154" cy="269836"/>
              <a:chOff x="511562" y="5238223"/>
              <a:chExt cx="535154" cy="269836"/>
            </a:xfrm>
          </p:grpSpPr>
          <p:sp>
            <p:nvSpPr>
              <p:cNvPr id="105" name="모서리가 둥근 직사각형 104"/>
              <p:cNvSpPr/>
              <p:nvPr/>
            </p:nvSpPr>
            <p:spPr>
              <a:xfrm>
                <a:off x="511562" y="5238223"/>
                <a:ext cx="535154" cy="269836"/>
              </a:xfrm>
              <a:prstGeom prst="roundRect">
                <a:avLst>
                  <a:gd name="adj" fmla="val 43933"/>
                </a:avLst>
              </a:prstGeom>
              <a:solidFill>
                <a:srgbClr val="59BA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540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591571" y="5281878"/>
                <a:ext cx="391706" cy="223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보기</a:t>
                </a:r>
                <a:endParaRPr lang="ko-KR" altLang="en-US" sz="5400" b="1" dirty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sp>
          <p:nvSpPr>
            <p:cNvPr id="98" name="TextBox 97"/>
            <p:cNvSpPr txBox="1"/>
            <p:nvPr/>
          </p:nvSpPr>
          <p:spPr>
            <a:xfrm>
              <a:off x="1343140" y="4548887"/>
              <a:ext cx="391706" cy="223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400" b="1" dirty="0" smtClean="0">
                  <a:solidFill>
                    <a:srgbClr val="59BAC7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유혹</a:t>
              </a:r>
              <a:endParaRPr lang="ko-KR" altLang="en-US" sz="5400" b="1" dirty="0">
                <a:solidFill>
                  <a:srgbClr val="59BAC7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920721" y="4548887"/>
              <a:ext cx="391706" cy="223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400" b="1" dirty="0" smtClean="0">
                  <a:solidFill>
                    <a:srgbClr val="59BAC7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음료</a:t>
              </a:r>
              <a:endParaRPr lang="ko-KR" altLang="en-US" sz="5400" b="1" dirty="0">
                <a:solidFill>
                  <a:srgbClr val="59BAC7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522222" y="4548887"/>
              <a:ext cx="734745" cy="223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400" b="1" dirty="0" smtClean="0">
                  <a:solidFill>
                    <a:srgbClr val="59BAC7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단호하게</a:t>
              </a:r>
              <a:endParaRPr lang="ko-KR" altLang="en-US" sz="5400" b="1" dirty="0">
                <a:solidFill>
                  <a:srgbClr val="59BAC7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395126" y="4548887"/>
              <a:ext cx="391706" cy="223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400" b="1" dirty="0" smtClean="0">
                  <a:solidFill>
                    <a:srgbClr val="59BAC7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클릭</a:t>
              </a:r>
              <a:endParaRPr lang="ko-KR" altLang="en-US" sz="5400" b="1" dirty="0">
                <a:solidFill>
                  <a:srgbClr val="59BAC7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972705" y="4548887"/>
              <a:ext cx="391706" cy="223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400" b="1" dirty="0" smtClean="0">
                  <a:solidFill>
                    <a:srgbClr val="59BAC7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구입</a:t>
              </a:r>
              <a:endParaRPr lang="ko-KR" altLang="en-US" sz="5400" b="1" dirty="0">
                <a:solidFill>
                  <a:srgbClr val="59BAC7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575244" y="4548887"/>
              <a:ext cx="391706" cy="223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400" b="1" dirty="0" smtClean="0">
                  <a:solidFill>
                    <a:srgbClr val="59BAC7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음식</a:t>
              </a:r>
              <a:endParaRPr lang="ko-KR" altLang="en-US" sz="5400" b="1" dirty="0">
                <a:solidFill>
                  <a:srgbClr val="59BAC7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5099464" y="4548887"/>
              <a:ext cx="513840" cy="223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5400" b="1" dirty="0" smtClean="0">
                  <a:solidFill>
                    <a:srgbClr val="59BAC7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차단</a:t>
              </a:r>
              <a:endParaRPr lang="ko-KR" altLang="en-US" sz="5400" b="1" dirty="0">
                <a:solidFill>
                  <a:srgbClr val="59BAC7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176" name="그림 1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4693" y="6267493"/>
            <a:ext cx="3783162" cy="6198602"/>
          </a:xfrm>
          <a:prstGeom prst="rect">
            <a:avLst/>
          </a:prstGeom>
        </p:spPr>
      </p:pic>
      <p:sp>
        <p:nvSpPr>
          <p:cNvPr id="107" name="직사각형 106"/>
          <p:cNvSpPr/>
          <p:nvPr/>
        </p:nvSpPr>
        <p:spPr>
          <a:xfrm>
            <a:off x="1998661" y="6338378"/>
            <a:ext cx="11684700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➊ 마약을 권하는 친구의 권유나 유혹은 </a:t>
            </a:r>
            <a:endParaRPr lang="ko-KR" altLang="en-US" sz="5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09" name="직사각형 108"/>
          <p:cNvSpPr/>
          <p:nvPr/>
        </p:nvSpPr>
        <p:spPr>
          <a:xfrm>
            <a:off x="7294744" y="7882347"/>
            <a:ext cx="2787944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거절하기</a:t>
            </a:r>
          </a:p>
        </p:txBody>
      </p:sp>
      <p:sp>
        <p:nvSpPr>
          <p:cNvPr id="110" name="직사각형 109"/>
          <p:cNvSpPr/>
          <p:nvPr/>
        </p:nvSpPr>
        <p:spPr>
          <a:xfrm>
            <a:off x="1998661" y="9804324"/>
            <a:ext cx="8313494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➋ 호기심을 주는 광고 문구 </a:t>
            </a:r>
            <a:endParaRPr lang="ko-KR" altLang="en-US" sz="5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2" name="직사각형 111"/>
          <p:cNvSpPr/>
          <p:nvPr/>
        </p:nvSpPr>
        <p:spPr>
          <a:xfrm>
            <a:off x="2921882" y="11253642"/>
            <a:ext cx="3826690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에 속지 않기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2972158" y="7609810"/>
            <a:ext cx="4118595" cy="1331030"/>
            <a:chOff x="6031245" y="7506666"/>
            <a:chExt cx="4118595" cy="1331030"/>
          </a:xfrm>
        </p:grpSpPr>
        <p:sp>
          <p:nvSpPr>
            <p:cNvPr id="111" name="모서리가 둥근 직사각형 110"/>
            <p:cNvSpPr/>
            <p:nvPr/>
          </p:nvSpPr>
          <p:spPr>
            <a:xfrm>
              <a:off x="6031245" y="7506666"/>
              <a:ext cx="4118595" cy="1331030"/>
            </a:xfrm>
            <a:prstGeom prst="roundRect">
              <a:avLst/>
            </a:prstGeom>
            <a:solidFill>
              <a:srgbClr val="EFF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523019" y="7741648"/>
              <a:ext cx="312095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단호하게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72" name="그룹 71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73" name="그림 7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74" name="직사각형 73"/>
            <p:cNvSpPr/>
            <p:nvPr/>
          </p:nvSpPr>
          <p:spPr>
            <a:xfrm>
              <a:off x="3441990" y="4030581"/>
              <a:ext cx="77938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26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75" name="직선 연결선 74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6" name="부모님께 감사 편지 쓰기"/>
          <p:cNvSpPr txBox="1"/>
          <p:nvPr/>
        </p:nvSpPr>
        <p:spPr>
          <a:xfrm>
            <a:off x="4581102" y="920992"/>
            <a:ext cx="13139970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chemeClr val="accent1">
                    <a:lumMod val="75000"/>
                  </a:schemeClr>
                </a:solidFill>
              </a:rPr>
              <a:t>‘청소년 노리는 마약’ 에서 나를 보호하기</a:t>
            </a:r>
          </a:p>
        </p:txBody>
      </p:sp>
      <p:pic>
        <p:nvPicPr>
          <p:cNvPr id="87" name="그림 8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sp>
        <p:nvSpPr>
          <p:cNvPr id="88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6" y="2095073"/>
            <a:ext cx="18870539" cy="2076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5400" dirty="0"/>
              <a:t>마약의 위험에서 나를 보호할 수 있는 방법에 대하여 </a:t>
            </a:r>
            <a:r>
              <a:rPr lang="en-US" altLang="ko-KR" sz="5400" dirty="0"/>
              <a:t>&lt;</a:t>
            </a:r>
            <a:r>
              <a:rPr lang="ko-KR" altLang="en-US" sz="5400" dirty="0"/>
              <a:t>보기</a:t>
            </a:r>
            <a:r>
              <a:rPr lang="en-US" altLang="ko-KR" sz="5400" dirty="0"/>
              <a:t>&gt;</a:t>
            </a:r>
            <a:r>
              <a:rPr lang="ko-KR" altLang="en-US" sz="5400" dirty="0"/>
              <a:t>에서 골라 글을 완성해 보세요</a:t>
            </a:r>
            <a:r>
              <a:rPr lang="en-US" altLang="ko-KR" sz="5400" dirty="0"/>
              <a:t>.</a:t>
            </a:r>
            <a:endParaRPr lang="ko-KR" altLang="en-US" sz="5400" dirty="0"/>
          </a:p>
        </p:txBody>
      </p:sp>
      <p:pic>
        <p:nvPicPr>
          <p:cNvPr id="89" name="그림 8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1007" y="2311611"/>
            <a:ext cx="1140867" cy="649417"/>
          </a:xfrm>
          <a:prstGeom prst="rect">
            <a:avLst/>
          </a:prstGeom>
        </p:spPr>
      </p:pic>
      <p:grpSp>
        <p:nvGrpSpPr>
          <p:cNvPr id="90" name="그룹 89"/>
          <p:cNvGrpSpPr/>
          <p:nvPr/>
        </p:nvGrpSpPr>
        <p:grpSpPr>
          <a:xfrm>
            <a:off x="10434892" y="9400572"/>
            <a:ext cx="4118595" cy="1331030"/>
            <a:chOff x="6031245" y="7506666"/>
            <a:chExt cx="4118595" cy="1331030"/>
          </a:xfrm>
        </p:grpSpPr>
        <p:sp>
          <p:nvSpPr>
            <p:cNvPr id="125" name="모서리가 둥근 직사각형 124"/>
            <p:cNvSpPr/>
            <p:nvPr/>
          </p:nvSpPr>
          <p:spPr>
            <a:xfrm>
              <a:off x="6031245" y="7506666"/>
              <a:ext cx="4118595" cy="1331030"/>
            </a:xfrm>
            <a:prstGeom prst="roundRect">
              <a:avLst/>
            </a:prstGeom>
            <a:solidFill>
              <a:srgbClr val="EFF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6523019" y="7741648"/>
              <a:ext cx="312095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유혹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75888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1621006" y="2462503"/>
            <a:ext cx="20726930" cy="10080000"/>
          </a:xfrm>
          <a:prstGeom prst="roundRect">
            <a:avLst>
              <a:gd name="adj" fmla="val 9092"/>
            </a:avLst>
          </a:prstGeom>
          <a:solidFill>
            <a:srgbClr val="FFFBE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72" name="그룹 71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73" name="그림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74" name="직사각형 73"/>
            <p:cNvSpPr/>
            <p:nvPr/>
          </p:nvSpPr>
          <p:spPr>
            <a:xfrm>
              <a:off x="3441990" y="4030581"/>
              <a:ext cx="77938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26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75" name="직선 연결선 74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6" name="부모님께 감사 편지 쓰기"/>
          <p:cNvSpPr txBox="1"/>
          <p:nvPr/>
        </p:nvSpPr>
        <p:spPr>
          <a:xfrm>
            <a:off x="4581102" y="920992"/>
            <a:ext cx="13139970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chemeClr val="accent1">
                    <a:lumMod val="75000"/>
                  </a:schemeClr>
                </a:solidFill>
              </a:rPr>
              <a:t>‘청소년 노리는 마약’ 에서 나를 보호하기</a:t>
            </a:r>
          </a:p>
        </p:txBody>
      </p:sp>
      <p:pic>
        <p:nvPicPr>
          <p:cNvPr id="87" name="그림 8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1966661" y="3380957"/>
            <a:ext cx="20180107" cy="7868410"/>
            <a:chOff x="1966661" y="2978621"/>
            <a:chExt cx="20180107" cy="7868410"/>
          </a:xfrm>
        </p:grpSpPr>
        <p:sp>
          <p:nvSpPr>
            <p:cNvPr id="107" name="직사각형 106"/>
            <p:cNvSpPr/>
            <p:nvPr/>
          </p:nvSpPr>
          <p:spPr>
            <a:xfrm>
              <a:off x="1998660" y="2978621"/>
              <a:ext cx="20148108" cy="24398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➌ </a:t>
              </a:r>
              <a:r>
                <a:rPr lang="ko-KR" altLang="en-US" sz="5400" b="1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SNS에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“기분이 좋아지고 싶은 사람! 나는 이것으로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기분이 </a:t>
              </a:r>
              <a:endPara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50000"/>
                </a:lnSpc>
              </a:pP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 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좋아졌어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.”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하는 SNS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메시지 </a:t>
              </a:r>
              <a:endParaRPr lang="ko-KR" altLang="en-US" sz="54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7" name="그룹 6"/>
            <p:cNvGrpSpPr/>
            <p:nvPr/>
          </p:nvGrpSpPr>
          <p:grpSpPr>
            <a:xfrm>
              <a:off x="11255404" y="4343992"/>
              <a:ext cx="4118595" cy="1331030"/>
              <a:chOff x="6031245" y="7506666"/>
              <a:chExt cx="4118595" cy="1331030"/>
            </a:xfrm>
          </p:grpSpPr>
          <p:sp>
            <p:nvSpPr>
              <p:cNvPr id="111" name="모서리가 둥근 직사각형 110"/>
              <p:cNvSpPr/>
              <p:nvPr/>
            </p:nvSpPr>
            <p:spPr>
              <a:xfrm>
                <a:off x="6031245" y="7506666"/>
                <a:ext cx="4118595" cy="1331030"/>
              </a:xfrm>
              <a:prstGeom prst="roundRect">
                <a:avLst/>
              </a:prstGeom>
              <a:solidFill>
                <a:srgbClr val="EFF5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6523019" y="7741648"/>
                <a:ext cx="3120950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클릭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34" name="직사각형 33"/>
            <p:cNvSpPr/>
            <p:nvPr/>
          </p:nvSpPr>
          <p:spPr>
            <a:xfrm>
              <a:off x="15682155" y="4578290"/>
              <a:ext cx="2981907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하지 말고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35" name="그룹 34"/>
            <p:cNvGrpSpPr/>
            <p:nvPr/>
          </p:nvGrpSpPr>
          <p:grpSpPr>
            <a:xfrm>
              <a:off x="2672886" y="5684932"/>
              <a:ext cx="4118595" cy="1331030"/>
              <a:chOff x="6031245" y="7506666"/>
              <a:chExt cx="4118595" cy="1331030"/>
            </a:xfrm>
          </p:grpSpPr>
          <p:sp>
            <p:nvSpPr>
              <p:cNvPr id="36" name="모서리가 둥근 직사각형 35"/>
              <p:cNvSpPr/>
              <p:nvPr/>
            </p:nvSpPr>
            <p:spPr>
              <a:xfrm>
                <a:off x="6031245" y="7506666"/>
                <a:ext cx="4118595" cy="1331030"/>
              </a:xfrm>
              <a:prstGeom prst="roundRect">
                <a:avLst/>
              </a:prstGeom>
              <a:solidFill>
                <a:srgbClr val="EFF5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523019" y="7741648"/>
                <a:ext cx="3120950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차단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38" name="직사각형 37"/>
            <p:cNvSpPr/>
            <p:nvPr/>
          </p:nvSpPr>
          <p:spPr>
            <a:xfrm>
              <a:off x="7099637" y="5919230"/>
              <a:ext cx="1486304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하기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1998660" y="7686126"/>
              <a:ext cx="6817892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➍ 모르는 사람이 주는 </a:t>
              </a:r>
              <a:endParaRPr lang="ko-KR" altLang="en-US" sz="54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13307653" y="7591915"/>
              <a:ext cx="835485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및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41" name="그룹 40"/>
            <p:cNvGrpSpPr/>
            <p:nvPr/>
          </p:nvGrpSpPr>
          <p:grpSpPr>
            <a:xfrm>
              <a:off x="8816552" y="7282374"/>
              <a:ext cx="4118595" cy="1331030"/>
              <a:chOff x="6031245" y="7506666"/>
              <a:chExt cx="4118595" cy="1331030"/>
            </a:xfrm>
          </p:grpSpPr>
          <p:sp>
            <p:nvSpPr>
              <p:cNvPr id="42" name="모서리가 둥근 직사각형 41"/>
              <p:cNvSpPr/>
              <p:nvPr/>
            </p:nvSpPr>
            <p:spPr>
              <a:xfrm>
                <a:off x="6031245" y="7506666"/>
                <a:ext cx="4118595" cy="1331030"/>
              </a:xfrm>
              <a:prstGeom prst="roundRect">
                <a:avLst/>
              </a:prstGeom>
              <a:solidFill>
                <a:srgbClr val="EFF5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523019" y="7741648"/>
                <a:ext cx="3120950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음료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44" name="직사각형 43"/>
            <p:cNvSpPr/>
            <p:nvPr/>
          </p:nvSpPr>
          <p:spPr>
            <a:xfrm>
              <a:off x="18729283" y="7595637"/>
              <a:ext cx="2981907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먹지 말기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45" name="그룹 44"/>
            <p:cNvGrpSpPr/>
            <p:nvPr/>
          </p:nvGrpSpPr>
          <p:grpSpPr>
            <a:xfrm>
              <a:off x="14515644" y="7286096"/>
              <a:ext cx="4118595" cy="1331030"/>
              <a:chOff x="6031245" y="7506666"/>
              <a:chExt cx="4118595" cy="1331030"/>
            </a:xfrm>
          </p:grpSpPr>
          <p:sp>
            <p:nvSpPr>
              <p:cNvPr id="46" name="모서리가 둥근 직사각형 45"/>
              <p:cNvSpPr/>
              <p:nvPr/>
            </p:nvSpPr>
            <p:spPr>
              <a:xfrm>
                <a:off x="6031245" y="7506666"/>
                <a:ext cx="4118595" cy="1331030"/>
              </a:xfrm>
              <a:prstGeom prst="roundRect">
                <a:avLst/>
              </a:prstGeom>
              <a:solidFill>
                <a:srgbClr val="EFF5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6523019" y="7741648"/>
                <a:ext cx="3120950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음식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48" name="직사각형 47"/>
            <p:cNvSpPr/>
            <p:nvPr/>
          </p:nvSpPr>
          <p:spPr>
            <a:xfrm>
              <a:off x="1966661" y="9919753"/>
              <a:ext cx="10265952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➎ 처방전 없이 약물을 인터넷으로 </a:t>
              </a:r>
              <a:endParaRPr lang="ko-KR" altLang="en-US" sz="54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9" name="직사각형 48"/>
            <p:cNvSpPr/>
            <p:nvPr/>
          </p:nvSpPr>
          <p:spPr>
            <a:xfrm>
              <a:off x="16629827" y="9825542"/>
              <a:ext cx="4477509" cy="84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5400" b="1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하여 먹지 말기</a:t>
              </a:r>
              <a:endPara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50" name="그룹 49"/>
            <p:cNvGrpSpPr/>
            <p:nvPr/>
          </p:nvGrpSpPr>
          <p:grpSpPr>
            <a:xfrm>
              <a:off x="12232613" y="9516001"/>
              <a:ext cx="4118595" cy="1331030"/>
              <a:chOff x="6031245" y="7506666"/>
              <a:chExt cx="4118595" cy="1331030"/>
            </a:xfrm>
          </p:grpSpPr>
          <p:sp>
            <p:nvSpPr>
              <p:cNvPr id="51" name="모서리가 둥근 직사각형 50"/>
              <p:cNvSpPr/>
              <p:nvPr/>
            </p:nvSpPr>
            <p:spPr>
              <a:xfrm>
                <a:off x="6031245" y="7506666"/>
                <a:ext cx="4118595" cy="1331030"/>
              </a:xfrm>
              <a:prstGeom prst="roundRect">
                <a:avLst/>
              </a:prstGeom>
              <a:solidFill>
                <a:srgbClr val="EFF5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6523019" y="7741648"/>
                <a:ext cx="3120950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구입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98645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그룹 44"/>
          <p:cNvGrpSpPr/>
          <p:nvPr/>
        </p:nvGrpSpPr>
        <p:grpSpPr>
          <a:xfrm>
            <a:off x="769351" y="-950976"/>
            <a:ext cx="23133065" cy="14392656"/>
            <a:chOff x="879079" y="-950976"/>
            <a:chExt cx="23133065" cy="14392656"/>
          </a:xfrm>
        </p:grpSpPr>
        <p:pic>
          <p:nvPicPr>
            <p:cNvPr id="46" name="그림 4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20"/>
            <a:stretch/>
          </p:blipFill>
          <p:spPr>
            <a:xfrm>
              <a:off x="3438144" y="-950976"/>
              <a:ext cx="20574000" cy="14392656"/>
            </a:xfrm>
            <a:prstGeom prst="rect">
              <a:avLst/>
            </a:prstGeom>
          </p:spPr>
        </p:pic>
        <p:pic>
          <p:nvPicPr>
            <p:cNvPr id="47" name="그림 4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079" y="0"/>
              <a:ext cx="3070941" cy="2113396"/>
            </a:xfrm>
            <a:prstGeom prst="rect">
              <a:avLst/>
            </a:prstGeom>
          </p:spPr>
        </p:pic>
      </p:grpSp>
      <p:sp>
        <p:nvSpPr>
          <p:cNvPr id="21" name="알맞은 말을 골라 초성 완성해보기"/>
          <p:cNvSpPr txBox="1"/>
          <p:nvPr/>
        </p:nvSpPr>
        <p:spPr>
          <a:xfrm>
            <a:off x="3523865" y="1235041"/>
            <a:ext cx="17358617" cy="122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5400" dirty="0">
                <a:solidFill>
                  <a:srgbClr val="1AAB43"/>
                </a:solidFill>
              </a:rPr>
              <a:t>다음 글의 빈칸에 알맞은 말을 </a:t>
            </a:r>
            <a:r>
              <a:rPr lang="en-US" altLang="ko-KR" sz="5400" dirty="0">
                <a:solidFill>
                  <a:srgbClr val="1AAB43"/>
                </a:solidFill>
              </a:rPr>
              <a:t>&lt;</a:t>
            </a:r>
            <a:r>
              <a:rPr lang="ko-KR" altLang="en-US" sz="5400" dirty="0">
                <a:solidFill>
                  <a:srgbClr val="1AAB43"/>
                </a:solidFill>
              </a:rPr>
              <a:t>보기</a:t>
            </a:r>
            <a:r>
              <a:rPr lang="en-US" altLang="ko-KR" sz="5400" dirty="0">
                <a:solidFill>
                  <a:srgbClr val="1AAB43"/>
                </a:solidFill>
              </a:rPr>
              <a:t>&gt;</a:t>
            </a:r>
            <a:r>
              <a:rPr lang="ko-KR" altLang="en-US" sz="5400" dirty="0">
                <a:solidFill>
                  <a:srgbClr val="1AAB43"/>
                </a:solidFill>
              </a:rPr>
              <a:t>에서 골라 써 </a:t>
            </a:r>
            <a:r>
              <a:rPr lang="ko-KR" altLang="en-US" sz="5400" dirty="0" smtClean="0">
                <a:solidFill>
                  <a:srgbClr val="1AAB43"/>
                </a:solidFill>
              </a:rPr>
              <a:t>보세요</a:t>
            </a:r>
            <a:r>
              <a:rPr lang="en-US" altLang="ko-KR" sz="5400" dirty="0" smtClean="0">
                <a:solidFill>
                  <a:srgbClr val="1AAB43"/>
                </a:solidFill>
              </a:rPr>
              <a:t>.</a:t>
            </a:r>
            <a:endParaRPr lang="ko-KR" altLang="en-US" sz="5400" dirty="0">
              <a:solidFill>
                <a:srgbClr val="1AAB43"/>
              </a:solidFill>
            </a:endParaRPr>
          </a:p>
        </p:txBody>
      </p:sp>
      <p:sp>
        <p:nvSpPr>
          <p:cNvPr id="23" name="01 성의 발달"/>
          <p:cNvSpPr txBox="1"/>
          <p:nvPr/>
        </p:nvSpPr>
        <p:spPr>
          <a:xfrm>
            <a:off x="1330111" y="4358917"/>
            <a:ext cx="21746126" cy="8412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>
              <a:lnSpc>
                <a:spcPct val="20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    은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소량만 사용해도 신체 기관에 강한                       을 일으키고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                    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될 위험이 큽니다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마약을 사용하면 </a:t>
            </a:r>
            <a:endParaRPr lang="en-US" altLang="ko-KR" sz="54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                     ,                    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같은 정신병적 증상이 나타납니다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               </a:t>
            </a:r>
          </a:p>
          <a:p>
            <a:pPr>
              <a:lnSpc>
                <a:spcPct val="200000"/>
              </a:lnSpc>
            </a:pP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   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좋게 하는 약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잠 깨우는 약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                   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약이라며 청소년을 유혹하는 마약 범죄를 주의해야 합니다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1330111" y="2790082"/>
            <a:ext cx="19940388" cy="1732363"/>
            <a:chOff x="1132163" y="3062021"/>
            <a:chExt cx="19940388" cy="1732363"/>
          </a:xfrm>
        </p:grpSpPr>
        <p:sp>
          <p:nvSpPr>
            <p:cNvPr id="34" name="모서리가 둥근 직사각형 33"/>
            <p:cNvSpPr/>
            <p:nvPr/>
          </p:nvSpPr>
          <p:spPr>
            <a:xfrm>
              <a:off x="2050035" y="3062021"/>
              <a:ext cx="19022516" cy="1732363"/>
            </a:xfrm>
            <a:prstGeom prst="roundRect">
              <a:avLst>
                <a:gd name="adj" fmla="val 50000"/>
              </a:avLst>
            </a:prstGeom>
            <a:solidFill>
              <a:srgbClr val="EDF7F8"/>
            </a:solidFill>
            <a:ln w="28575" cap="flat">
              <a:noFill/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5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35" name="그룹 34"/>
            <p:cNvGrpSpPr/>
            <p:nvPr/>
          </p:nvGrpSpPr>
          <p:grpSpPr>
            <a:xfrm>
              <a:off x="1132163" y="3346217"/>
              <a:ext cx="2107189" cy="1285716"/>
              <a:chOff x="3636345" y="5350134"/>
              <a:chExt cx="2107189" cy="1285716"/>
            </a:xfrm>
          </p:grpSpPr>
          <p:sp>
            <p:nvSpPr>
              <p:cNvPr id="39" name="모서리가 둥근 직사각형 38"/>
              <p:cNvSpPr/>
              <p:nvPr/>
            </p:nvSpPr>
            <p:spPr>
              <a:xfrm>
                <a:off x="3636345" y="5350134"/>
                <a:ext cx="2107189" cy="1285716"/>
              </a:xfrm>
              <a:prstGeom prst="roundRect">
                <a:avLst>
                  <a:gd name="adj" fmla="val 50000"/>
                </a:avLst>
              </a:prstGeom>
              <a:solidFill>
                <a:srgbClr val="54BCC7"/>
              </a:solidFill>
              <a:ln w="1905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5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3834293" y="5573418"/>
                <a:ext cx="1663538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5400" b="1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보기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36" name="01 성의 발달"/>
            <p:cNvSpPr txBox="1"/>
            <p:nvPr/>
          </p:nvSpPr>
          <p:spPr>
            <a:xfrm>
              <a:off x="3786129" y="3417664"/>
              <a:ext cx="1801459" cy="9335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머리</a:t>
              </a:r>
              <a:endParaRPr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37" name="01 성의 발달"/>
            <p:cNvSpPr txBox="1"/>
            <p:nvPr/>
          </p:nvSpPr>
          <p:spPr>
            <a:xfrm>
              <a:off x="5677088" y="3417664"/>
              <a:ext cx="2899765" cy="9335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다이어트</a:t>
              </a:r>
              <a:endParaRPr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49" name="01 성의 발달"/>
            <p:cNvSpPr txBox="1"/>
            <p:nvPr/>
          </p:nvSpPr>
          <p:spPr>
            <a:xfrm>
              <a:off x="8666353" y="3424815"/>
              <a:ext cx="1801459" cy="9335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환각</a:t>
              </a:r>
              <a:endParaRPr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0" name="01 성의 발달"/>
            <p:cNvSpPr txBox="1"/>
            <p:nvPr/>
          </p:nvSpPr>
          <p:spPr>
            <a:xfrm>
              <a:off x="10557312" y="3424815"/>
              <a:ext cx="1709921" cy="9335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400" b="1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중독</a:t>
              </a:r>
              <a:endParaRPr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1" name="01 성의 발달"/>
            <p:cNvSpPr txBox="1"/>
            <p:nvPr/>
          </p:nvSpPr>
          <p:spPr>
            <a:xfrm>
              <a:off x="12356733" y="3411225"/>
              <a:ext cx="1801459" cy="9335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환청</a:t>
              </a:r>
              <a:endParaRPr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2" name="01 성의 발달"/>
            <p:cNvSpPr txBox="1"/>
            <p:nvPr/>
          </p:nvSpPr>
          <p:spPr>
            <a:xfrm>
              <a:off x="14247692" y="3411225"/>
              <a:ext cx="1709921" cy="9335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마약</a:t>
              </a:r>
              <a:endParaRPr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3" name="01 성의 발달"/>
            <p:cNvSpPr txBox="1"/>
            <p:nvPr/>
          </p:nvSpPr>
          <p:spPr>
            <a:xfrm>
              <a:off x="16047113" y="3432530"/>
              <a:ext cx="1801459" cy="9335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환시</a:t>
              </a:r>
              <a:endParaRPr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54" name="01 성의 발달"/>
            <p:cNvSpPr txBox="1"/>
            <p:nvPr/>
          </p:nvSpPr>
          <p:spPr>
            <a:xfrm>
              <a:off x="17938074" y="3432530"/>
              <a:ext cx="2379894" cy="9335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400" b="1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부작용</a:t>
              </a:r>
              <a:endParaRPr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55" name="그룹 54"/>
          <p:cNvGrpSpPr/>
          <p:nvPr/>
        </p:nvGrpSpPr>
        <p:grpSpPr>
          <a:xfrm>
            <a:off x="1330111" y="4936310"/>
            <a:ext cx="3714157" cy="1235042"/>
            <a:chOff x="5145391" y="11605502"/>
            <a:chExt cx="2368132" cy="1235042"/>
          </a:xfrm>
        </p:grpSpPr>
        <p:sp>
          <p:nvSpPr>
            <p:cNvPr id="56" name="모서리가 둥근 직사각형 55"/>
            <p:cNvSpPr/>
            <p:nvPr/>
          </p:nvSpPr>
          <p:spPr>
            <a:xfrm>
              <a:off x="5145391" y="11605502"/>
              <a:ext cx="2368132" cy="1235042"/>
            </a:xfrm>
            <a:prstGeom prst="roundRect">
              <a:avLst>
                <a:gd name="adj" fmla="val 50000"/>
              </a:avLst>
            </a:prstGeom>
            <a:solidFill>
              <a:srgbClr val="CFE68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824178" y="11776029"/>
              <a:ext cx="895333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마약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58" name="그룹 57"/>
          <p:cNvGrpSpPr/>
          <p:nvPr/>
        </p:nvGrpSpPr>
        <p:grpSpPr>
          <a:xfrm>
            <a:off x="16278944" y="4936660"/>
            <a:ext cx="3714157" cy="1235042"/>
            <a:chOff x="5145391" y="11605502"/>
            <a:chExt cx="2368132" cy="1235042"/>
          </a:xfrm>
        </p:grpSpPr>
        <p:sp>
          <p:nvSpPr>
            <p:cNvPr id="59" name="모서리가 둥근 직사각형 58"/>
            <p:cNvSpPr/>
            <p:nvPr/>
          </p:nvSpPr>
          <p:spPr>
            <a:xfrm>
              <a:off x="5145391" y="11605502"/>
              <a:ext cx="2368132" cy="1235042"/>
            </a:xfrm>
            <a:prstGeom prst="roundRect">
              <a:avLst>
                <a:gd name="adj" fmla="val 50000"/>
              </a:avLst>
            </a:prstGeom>
            <a:solidFill>
              <a:srgbClr val="CFE68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616698" y="11776029"/>
              <a:ext cx="1310292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부작용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61" name="그룹 60"/>
          <p:cNvGrpSpPr/>
          <p:nvPr/>
        </p:nvGrpSpPr>
        <p:grpSpPr>
          <a:xfrm>
            <a:off x="4353727" y="6576265"/>
            <a:ext cx="3714157" cy="1235042"/>
            <a:chOff x="5145391" y="11605502"/>
            <a:chExt cx="2368132" cy="1235042"/>
          </a:xfrm>
        </p:grpSpPr>
        <p:sp>
          <p:nvSpPr>
            <p:cNvPr id="62" name="모서리가 둥근 직사각형 61"/>
            <p:cNvSpPr/>
            <p:nvPr/>
          </p:nvSpPr>
          <p:spPr>
            <a:xfrm>
              <a:off x="5145391" y="11605502"/>
              <a:ext cx="2368132" cy="1235042"/>
            </a:xfrm>
            <a:prstGeom prst="roundRect">
              <a:avLst>
                <a:gd name="adj" fmla="val 50000"/>
              </a:avLst>
            </a:prstGeom>
            <a:solidFill>
              <a:srgbClr val="CFE68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824178" y="11776029"/>
              <a:ext cx="895333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중독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64" name="그룹 63"/>
          <p:cNvGrpSpPr/>
          <p:nvPr/>
        </p:nvGrpSpPr>
        <p:grpSpPr>
          <a:xfrm>
            <a:off x="18658838" y="6454997"/>
            <a:ext cx="3714157" cy="1235042"/>
            <a:chOff x="5145391" y="11605502"/>
            <a:chExt cx="2368132" cy="1235042"/>
          </a:xfrm>
        </p:grpSpPr>
        <p:sp>
          <p:nvSpPr>
            <p:cNvPr id="65" name="모서리가 둥근 직사각형 64"/>
            <p:cNvSpPr/>
            <p:nvPr/>
          </p:nvSpPr>
          <p:spPr>
            <a:xfrm>
              <a:off x="5145391" y="11605502"/>
              <a:ext cx="2368132" cy="1235042"/>
            </a:xfrm>
            <a:prstGeom prst="roundRect">
              <a:avLst>
                <a:gd name="adj" fmla="val 50000"/>
              </a:avLst>
            </a:prstGeom>
            <a:solidFill>
              <a:srgbClr val="CFE68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824178" y="11776029"/>
              <a:ext cx="895333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환각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67" name="그룹 66"/>
          <p:cNvGrpSpPr/>
          <p:nvPr/>
        </p:nvGrpSpPr>
        <p:grpSpPr>
          <a:xfrm>
            <a:off x="1941867" y="8138363"/>
            <a:ext cx="3714157" cy="1235042"/>
            <a:chOff x="5145391" y="11605502"/>
            <a:chExt cx="2368132" cy="1235042"/>
          </a:xfrm>
        </p:grpSpPr>
        <p:sp>
          <p:nvSpPr>
            <p:cNvPr id="68" name="모서리가 둥근 직사각형 67"/>
            <p:cNvSpPr/>
            <p:nvPr/>
          </p:nvSpPr>
          <p:spPr>
            <a:xfrm>
              <a:off x="5145391" y="11605502"/>
              <a:ext cx="2368132" cy="1235042"/>
            </a:xfrm>
            <a:prstGeom prst="roundRect">
              <a:avLst>
                <a:gd name="adj" fmla="val 50000"/>
              </a:avLst>
            </a:prstGeom>
            <a:solidFill>
              <a:srgbClr val="CFE68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824178" y="11776029"/>
              <a:ext cx="895333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환청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70" name="그룹 69"/>
          <p:cNvGrpSpPr/>
          <p:nvPr/>
        </p:nvGrpSpPr>
        <p:grpSpPr>
          <a:xfrm>
            <a:off x="6188326" y="8138363"/>
            <a:ext cx="3714157" cy="1235042"/>
            <a:chOff x="5145391" y="11605502"/>
            <a:chExt cx="2368132" cy="1235042"/>
          </a:xfrm>
        </p:grpSpPr>
        <p:sp>
          <p:nvSpPr>
            <p:cNvPr id="71" name="모서리가 둥근 직사각형 70"/>
            <p:cNvSpPr/>
            <p:nvPr/>
          </p:nvSpPr>
          <p:spPr>
            <a:xfrm>
              <a:off x="5145391" y="11605502"/>
              <a:ext cx="2368132" cy="1235042"/>
            </a:xfrm>
            <a:prstGeom prst="roundRect">
              <a:avLst>
                <a:gd name="adj" fmla="val 50000"/>
              </a:avLst>
            </a:prstGeom>
            <a:solidFill>
              <a:srgbClr val="CFE68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824178" y="11776029"/>
              <a:ext cx="895333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환시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73" name="그룹 72"/>
          <p:cNvGrpSpPr/>
          <p:nvPr/>
        </p:nvGrpSpPr>
        <p:grpSpPr>
          <a:xfrm>
            <a:off x="1330111" y="9754532"/>
            <a:ext cx="3714157" cy="1235042"/>
            <a:chOff x="5145391" y="11605502"/>
            <a:chExt cx="2368132" cy="1235042"/>
          </a:xfrm>
        </p:grpSpPr>
        <p:sp>
          <p:nvSpPr>
            <p:cNvPr id="74" name="모서리가 둥근 직사각형 73"/>
            <p:cNvSpPr/>
            <p:nvPr/>
          </p:nvSpPr>
          <p:spPr>
            <a:xfrm>
              <a:off x="5145391" y="11605502"/>
              <a:ext cx="2368132" cy="1235042"/>
            </a:xfrm>
            <a:prstGeom prst="roundRect">
              <a:avLst>
                <a:gd name="adj" fmla="val 50000"/>
              </a:avLst>
            </a:prstGeom>
            <a:solidFill>
              <a:srgbClr val="CFE68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824178" y="11776029"/>
              <a:ext cx="895333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머리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76" name="그룹 75"/>
          <p:cNvGrpSpPr/>
          <p:nvPr/>
        </p:nvGrpSpPr>
        <p:grpSpPr>
          <a:xfrm>
            <a:off x="13364325" y="9762156"/>
            <a:ext cx="3714157" cy="1235042"/>
            <a:chOff x="5145391" y="11605502"/>
            <a:chExt cx="2368132" cy="1235042"/>
          </a:xfrm>
        </p:grpSpPr>
        <p:sp>
          <p:nvSpPr>
            <p:cNvPr id="77" name="모서리가 둥근 직사각형 76"/>
            <p:cNvSpPr/>
            <p:nvPr/>
          </p:nvSpPr>
          <p:spPr>
            <a:xfrm>
              <a:off x="5145391" y="11605502"/>
              <a:ext cx="2368132" cy="1235042"/>
            </a:xfrm>
            <a:prstGeom prst="roundRect">
              <a:avLst>
                <a:gd name="adj" fmla="val 50000"/>
              </a:avLst>
            </a:prstGeom>
            <a:solidFill>
              <a:srgbClr val="CFE68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409218" y="11776029"/>
              <a:ext cx="1725252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다이어트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59150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6487956" y="466725"/>
            <a:ext cx="1567633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l">
              <a:lnSpc>
                <a:spcPct val="120000"/>
              </a:lnSpc>
              <a:buAutoNum type="arabicPeriod"/>
            </a:pP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올바른 선택 단원에서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배운 내용을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떠올리며 다음의 질문에 답해 보세요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1044588" y="2382392"/>
            <a:ext cx="3230183" cy="1097280"/>
            <a:chOff x="1049209" y="3108960"/>
            <a:chExt cx="3230183" cy="1097280"/>
          </a:xfrm>
        </p:grpSpPr>
        <p:sp>
          <p:nvSpPr>
            <p:cNvPr id="23" name="모서리가 둥근 직사각형 22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F297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11367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확인하기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504811" y="519846"/>
            <a:ext cx="5336321" cy="1545556"/>
            <a:chOff x="504811" y="519846"/>
            <a:chExt cx="5336321" cy="1545556"/>
          </a:xfrm>
        </p:grpSpPr>
        <p:grpSp>
          <p:nvGrpSpPr>
            <p:cNvPr id="26" name="그룹 25"/>
            <p:cNvGrpSpPr/>
            <p:nvPr/>
          </p:nvGrpSpPr>
          <p:grpSpPr>
            <a:xfrm rot="10800000">
              <a:off x="504811" y="519846"/>
              <a:ext cx="4975830" cy="1228566"/>
              <a:chOff x="939334" y="989236"/>
              <a:chExt cx="5360082" cy="1228566"/>
            </a:xfrm>
            <a:solidFill>
              <a:srgbClr val="B8B7D3"/>
            </a:solidFill>
          </p:grpSpPr>
          <p:sp>
            <p:nvSpPr>
              <p:cNvPr id="31" name="오각형 30"/>
              <p:cNvSpPr/>
              <p:nvPr/>
            </p:nvSpPr>
            <p:spPr>
              <a:xfrm>
                <a:off x="939334" y="989236"/>
                <a:ext cx="5066079" cy="1228566"/>
              </a:xfrm>
              <a:prstGeom prst="homePlate">
                <a:avLst>
                  <a:gd name="adj" fmla="val 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2" name="갈매기형 수장 31"/>
              <p:cNvSpPr/>
              <p:nvPr/>
            </p:nvSpPr>
            <p:spPr>
              <a:xfrm rot="10800000">
                <a:off x="5711409" y="990551"/>
                <a:ext cx="588007" cy="1227251"/>
              </a:xfrm>
              <a:prstGeom prst="chevron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27" name="그룹 26"/>
            <p:cNvGrpSpPr/>
            <p:nvPr/>
          </p:nvGrpSpPr>
          <p:grpSpPr>
            <a:xfrm>
              <a:off x="786934" y="836836"/>
              <a:ext cx="5054198" cy="1228566"/>
              <a:chOff x="786934" y="836836"/>
              <a:chExt cx="5054198" cy="1228566"/>
            </a:xfrm>
          </p:grpSpPr>
          <p:sp>
            <p:nvSpPr>
              <p:cNvPr id="29" name="오각형 28"/>
              <p:cNvSpPr/>
              <p:nvPr/>
            </p:nvSpPr>
            <p:spPr>
              <a:xfrm>
                <a:off x="786934" y="836836"/>
                <a:ext cx="4772075" cy="1228566"/>
              </a:xfrm>
              <a:prstGeom prst="homePlate">
                <a:avLst>
                  <a:gd name="adj" fmla="val 0"/>
                </a:avLst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0" name="갈매기형 수장 29"/>
              <p:cNvSpPr/>
              <p:nvPr/>
            </p:nvSpPr>
            <p:spPr>
              <a:xfrm rot="10800000">
                <a:off x="5253125" y="838151"/>
                <a:ext cx="588007" cy="1227251"/>
              </a:xfrm>
              <a:prstGeom prst="chevron">
                <a:avLst/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8" name="직사각형 27"/>
            <p:cNvSpPr/>
            <p:nvPr/>
          </p:nvSpPr>
          <p:spPr>
            <a:xfrm>
              <a:off x="1170517" y="978039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  <p:sp>
        <p:nvSpPr>
          <p:cNvPr id="33" name="모서리가 둥근 직사각형 32"/>
          <p:cNvSpPr/>
          <p:nvPr/>
        </p:nvSpPr>
        <p:spPr>
          <a:xfrm>
            <a:off x="1584115" y="4557318"/>
            <a:ext cx="13972394" cy="7796413"/>
          </a:xfrm>
          <a:prstGeom prst="roundRect">
            <a:avLst>
              <a:gd name="adj" fmla="val 15154"/>
            </a:avLst>
          </a:prstGeom>
          <a:solidFill>
            <a:srgbClr val="FFF1B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385066" y="5330503"/>
            <a:ext cx="12370493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감정에 대해 배우고 나서 새롭게 알게 된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점이나 달라진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점을 써 보세요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grpSp>
        <p:nvGrpSpPr>
          <p:cNvPr id="38" name="그룹 37"/>
          <p:cNvGrpSpPr/>
          <p:nvPr/>
        </p:nvGrpSpPr>
        <p:grpSpPr>
          <a:xfrm>
            <a:off x="4685034" y="3976850"/>
            <a:ext cx="7248580" cy="1080000"/>
            <a:chOff x="713419" y="5773270"/>
            <a:chExt cx="7248580" cy="1080000"/>
          </a:xfrm>
        </p:grpSpPr>
        <p:sp>
          <p:nvSpPr>
            <p:cNvPr id="39" name="모서리가 둥근 직사각형 38"/>
            <p:cNvSpPr/>
            <p:nvPr/>
          </p:nvSpPr>
          <p:spPr>
            <a:xfrm>
              <a:off x="713419" y="5773270"/>
              <a:ext cx="7248580" cy="1080000"/>
            </a:xfrm>
            <a:prstGeom prst="roundRect">
              <a:avLst>
                <a:gd name="adj" fmla="val 50000"/>
              </a:avLst>
            </a:prstGeom>
            <a:solidFill>
              <a:srgbClr val="F398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522130" y="5880199"/>
              <a:ext cx="3550652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감정의 주인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385066" y="7711674"/>
            <a:ext cx="12775686" cy="40913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감정은 나쁜 것이 아니라 자연스러운</a:t>
            </a:r>
            <a:endParaRPr lang="en-US" altLang="ko-KR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 마음의 신호이다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속상할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때 혼자 참았는데 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이제는 일기나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말로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표현하려고 한다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42" name="꺾인 연결선 41"/>
          <p:cNvCxnSpPr>
            <a:stCxn id="36" idx="0"/>
          </p:cNvCxnSpPr>
          <p:nvPr/>
        </p:nvCxnSpPr>
        <p:spPr>
          <a:xfrm rot="16200000" flipV="1">
            <a:off x="15061480" y="1735311"/>
            <a:ext cx="2550249" cy="7247185"/>
          </a:xfrm>
          <a:prstGeom prst="bentConnector2">
            <a:avLst/>
          </a:prstGeom>
          <a:noFill/>
          <a:ln w="76200" cap="flat">
            <a:solidFill>
              <a:srgbClr val="00A496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45" name="그룹 44"/>
          <p:cNvGrpSpPr/>
          <p:nvPr/>
        </p:nvGrpSpPr>
        <p:grpSpPr>
          <a:xfrm>
            <a:off x="17478988" y="6634028"/>
            <a:ext cx="4962415" cy="4962415"/>
            <a:chOff x="17478988" y="6634028"/>
            <a:chExt cx="4962415" cy="4962415"/>
          </a:xfrm>
        </p:grpSpPr>
        <p:sp>
          <p:nvSpPr>
            <p:cNvPr id="36" name="타원 35"/>
            <p:cNvSpPr/>
            <p:nvPr/>
          </p:nvSpPr>
          <p:spPr>
            <a:xfrm>
              <a:off x="17478988" y="6634028"/>
              <a:ext cx="4962415" cy="4962415"/>
            </a:xfrm>
            <a:prstGeom prst="ellipse">
              <a:avLst/>
            </a:prstGeom>
            <a:solidFill>
              <a:srgbClr val="E8F0E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44" name="그룹 43"/>
            <p:cNvGrpSpPr/>
            <p:nvPr/>
          </p:nvGrpSpPr>
          <p:grpSpPr>
            <a:xfrm>
              <a:off x="18706017" y="7243689"/>
              <a:ext cx="3226122" cy="3706490"/>
              <a:chOff x="18706017" y="7243689"/>
              <a:chExt cx="3226122" cy="3706490"/>
            </a:xfrm>
          </p:grpSpPr>
          <p:pic>
            <p:nvPicPr>
              <p:cNvPr id="3" name="그림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706017" y="7428357"/>
                <a:ext cx="3060902" cy="3340756"/>
              </a:xfrm>
              <a:prstGeom prst="rect">
                <a:avLst/>
              </a:prstGeom>
            </p:spPr>
          </p:pic>
          <p:sp>
            <p:nvSpPr>
              <p:cNvPr id="4" name="타원 3"/>
              <p:cNvSpPr/>
              <p:nvPr/>
            </p:nvSpPr>
            <p:spPr>
              <a:xfrm>
                <a:off x="20903184" y="7243689"/>
                <a:ext cx="1010667" cy="1010667"/>
              </a:xfrm>
              <a:prstGeom prst="ellipse">
                <a:avLst/>
              </a:prstGeom>
              <a:solidFill>
                <a:srgbClr val="E8F0EF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3" name="타원 42"/>
              <p:cNvSpPr/>
              <p:nvPr/>
            </p:nvSpPr>
            <p:spPr>
              <a:xfrm>
                <a:off x="20921472" y="9939512"/>
                <a:ext cx="1010667" cy="1010667"/>
              </a:xfrm>
              <a:prstGeom prst="ellipse">
                <a:avLst/>
              </a:prstGeom>
              <a:solidFill>
                <a:srgbClr val="E8F0EF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51839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6436157" y="902479"/>
            <a:ext cx="3230183" cy="1097280"/>
            <a:chOff x="1049209" y="3108960"/>
            <a:chExt cx="3230183" cy="1097280"/>
          </a:xfrm>
        </p:grpSpPr>
        <p:sp>
          <p:nvSpPr>
            <p:cNvPr id="23" name="모서리가 둥근 직사각형 22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F297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11367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확인하기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504811" y="519846"/>
            <a:ext cx="5336321" cy="1545556"/>
            <a:chOff x="504811" y="519846"/>
            <a:chExt cx="5336321" cy="1545556"/>
          </a:xfrm>
        </p:grpSpPr>
        <p:grpSp>
          <p:nvGrpSpPr>
            <p:cNvPr id="26" name="그룹 25"/>
            <p:cNvGrpSpPr/>
            <p:nvPr/>
          </p:nvGrpSpPr>
          <p:grpSpPr>
            <a:xfrm rot="10800000">
              <a:off x="504811" y="519846"/>
              <a:ext cx="4975830" cy="1228566"/>
              <a:chOff x="939334" y="989236"/>
              <a:chExt cx="5360082" cy="1228566"/>
            </a:xfrm>
            <a:solidFill>
              <a:srgbClr val="B8B7D3"/>
            </a:solidFill>
          </p:grpSpPr>
          <p:sp>
            <p:nvSpPr>
              <p:cNvPr id="31" name="오각형 30"/>
              <p:cNvSpPr/>
              <p:nvPr/>
            </p:nvSpPr>
            <p:spPr>
              <a:xfrm>
                <a:off x="939334" y="989236"/>
                <a:ext cx="5066079" cy="1228566"/>
              </a:xfrm>
              <a:prstGeom prst="homePlate">
                <a:avLst>
                  <a:gd name="adj" fmla="val 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2" name="갈매기형 수장 31"/>
              <p:cNvSpPr/>
              <p:nvPr/>
            </p:nvSpPr>
            <p:spPr>
              <a:xfrm rot="10800000">
                <a:off x="5711409" y="990551"/>
                <a:ext cx="588007" cy="1227251"/>
              </a:xfrm>
              <a:prstGeom prst="chevron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27" name="그룹 26"/>
            <p:cNvGrpSpPr/>
            <p:nvPr/>
          </p:nvGrpSpPr>
          <p:grpSpPr>
            <a:xfrm>
              <a:off x="786934" y="836836"/>
              <a:ext cx="5054198" cy="1228566"/>
              <a:chOff x="786934" y="836836"/>
              <a:chExt cx="5054198" cy="1228566"/>
            </a:xfrm>
          </p:grpSpPr>
          <p:sp>
            <p:nvSpPr>
              <p:cNvPr id="29" name="오각형 28"/>
              <p:cNvSpPr/>
              <p:nvPr/>
            </p:nvSpPr>
            <p:spPr>
              <a:xfrm>
                <a:off x="786934" y="836836"/>
                <a:ext cx="4772075" cy="1228566"/>
              </a:xfrm>
              <a:prstGeom prst="homePlate">
                <a:avLst>
                  <a:gd name="adj" fmla="val 0"/>
                </a:avLst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0" name="갈매기형 수장 29"/>
              <p:cNvSpPr/>
              <p:nvPr/>
            </p:nvSpPr>
            <p:spPr>
              <a:xfrm rot="10800000">
                <a:off x="5253125" y="838151"/>
                <a:ext cx="588007" cy="1227251"/>
              </a:xfrm>
              <a:prstGeom prst="chevron">
                <a:avLst/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8" name="직사각형 27"/>
            <p:cNvSpPr/>
            <p:nvPr/>
          </p:nvSpPr>
          <p:spPr>
            <a:xfrm>
              <a:off x="1170517" y="978039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  <p:sp>
        <p:nvSpPr>
          <p:cNvPr id="37" name="모서리가 둥근 직사각형 36"/>
          <p:cNvSpPr/>
          <p:nvPr/>
        </p:nvSpPr>
        <p:spPr>
          <a:xfrm>
            <a:off x="8469009" y="4557318"/>
            <a:ext cx="13972394" cy="7796413"/>
          </a:xfrm>
          <a:prstGeom prst="roundRect">
            <a:avLst>
              <a:gd name="adj" fmla="val 15154"/>
            </a:avLst>
          </a:prstGeom>
          <a:solidFill>
            <a:srgbClr val="EBF4E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269960" y="5389986"/>
            <a:ext cx="12370493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스트레스를 조절하는 나만의 방법을</a:t>
            </a:r>
            <a:endParaRPr lang="en-US" altLang="ko-KR" sz="5400" b="1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써 보세요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en-US" altLang="ko-KR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48" name="그룹 47"/>
          <p:cNvGrpSpPr/>
          <p:nvPr/>
        </p:nvGrpSpPr>
        <p:grpSpPr>
          <a:xfrm>
            <a:off x="11830916" y="3976850"/>
            <a:ext cx="7248580" cy="1080000"/>
            <a:chOff x="713419" y="5773270"/>
            <a:chExt cx="7248580" cy="1080000"/>
          </a:xfrm>
        </p:grpSpPr>
        <p:sp>
          <p:nvSpPr>
            <p:cNvPr id="51" name="모서리가 둥근 직사각형 50"/>
            <p:cNvSpPr/>
            <p:nvPr/>
          </p:nvSpPr>
          <p:spPr>
            <a:xfrm>
              <a:off x="713419" y="5773270"/>
              <a:ext cx="7248580" cy="1080000"/>
            </a:xfrm>
            <a:prstGeom prst="roundRect">
              <a:avLst>
                <a:gd name="adj" fmla="val 50000"/>
              </a:avLst>
            </a:prstGeom>
            <a:solidFill>
              <a:srgbClr val="8CC55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196723" y="5880199"/>
              <a:ext cx="4201471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스트레스</a:t>
              </a:r>
              <a:r>
                <a:rPr lang="en-US" altLang="ko-KR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관리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9428214" y="8455524"/>
            <a:ext cx="12053984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복식 호흡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나비 </a:t>
            </a:r>
            <a:r>
              <a:rPr lang="ko-KR" altLang="en-US" sz="5400" b="1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포옹법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등을 실천하여</a:t>
            </a:r>
            <a:endParaRPr lang="en-US" altLang="ko-KR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 마음을 편하게 한다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50" name="꺾인 연결선 49"/>
          <p:cNvCxnSpPr/>
          <p:nvPr/>
        </p:nvCxnSpPr>
        <p:spPr>
          <a:xfrm rot="5400000" flipH="1" flipV="1">
            <a:off x="6825820" y="1895379"/>
            <a:ext cx="2550249" cy="6927051"/>
          </a:xfrm>
          <a:prstGeom prst="bentConnector2">
            <a:avLst/>
          </a:prstGeom>
          <a:noFill/>
          <a:ln w="76200" cap="flat">
            <a:solidFill>
              <a:srgbClr val="00A496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53" name="그룹 52"/>
          <p:cNvGrpSpPr/>
          <p:nvPr/>
        </p:nvGrpSpPr>
        <p:grpSpPr>
          <a:xfrm>
            <a:off x="2156210" y="6634028"/>
            <a:ext cx="4962415" cy="4962415"/>
            <a:chOff x="17478988" y="6634028"/>
            <a:chExt cx="4962415" cy="4962415"/>
          </a:xfrm>
        </p:grpSpPr>
        <p:sp>
          <p:nvSpPr>
            <p:cNvPr id="54" name="타원 53"/>
            <p:cNvSpPr/>
            <p:nvPr/>
          </p:nvSpPr>
          <p:spPr>
            <a:xfrm>
              <a:off x="17478988" y="6634028"/>
              <a:ext cx="4962415" cy="4962415"/>
            </a:xfrm>
            <a:prstGeom prst="ellipse">
              <a:avLst/>
            </a:prstGeom>
            <a:solidFill>
              <a:srgbClr val="E8F0E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55" name="그룹 54"/>
            <p:cNvGrpSpPr/>
            <p:nvPr/>
          </p:nvGrpSpPr>
          <p:grpSpPr>
            <a:xfrm>
              <a:off x="18706017" y="7243689"/>
              <a:ext cx="3226122" cy="3706490"/>
              <a:chOff x="18706017" y="7243689"/>
              <a:chExt cx="3226122" cy="3706490"/>
            </a:xfrm>
          </p:grpSpPr>
          <p:pic>
            <p:nvPicPr>
              <p:cNvPr id="56" name="그림 5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706017" y="7428357"/>
                <a:ext cx="3060902" cy="3340756"/>
              </a:xfrm>
              <a:prstGeom prst="rect">
                <a:avLst/>
              </a:prstGeom>
            </p:spPr>
          </p:pic>
          <p:sp>
            <p:nvSpPr>
              <p:cNvPr id="57" name="타원 56"/>
              <p:cNvSpPr/>
              <p:nvPr/>
            </p:nvSpPr>
            <p:spPr>
              <a:xfrm>
                <a:off x="20903184" y="7243689"/>
                <a:ext cx="1010667" cy="1010667"/>
              </a:xfrm>
              <a:prstGeom prst="ellipse">
                <a:avLst/>
              </a:prstGeom>
              <a:solidFill>
                <a:srgbClr val="E8F0EF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8" name="타원 57"/>
              <p:cNvSpPr/>
              <p:nvPr/>
            </p:nvSpPr>
            <p:spPr>
              <a:xfrm>
                <a:off x="20921472" y="9939512"/>
                <a:ext cx="1010667" cy="1010667"/>
              </a:xfrm>
              <a:prstGeom prst="ellipse">
                <a:avLst/>
              </a:prstGeom>
              <a:solidFill>
                <a:srgbClr val="E8F0EF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17910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그룹 32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34" name="그림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35" name="직사각형 34"/>
            <p:cNvSpPr/>
            <p:nvPr/>
          </p:nvSpPr>
          <p:spPr>
            <a:xfrm>
              <a:off x="3500499" y="4030581"/>
              <a:ext cx="66236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21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36" name="직선 연결선 35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8" name="부모님께 감사 편지 쓰기"/>
          <p:cNvSpPr txBox="1"/>
          <p:nvPr/>
        </p:nvSpPr>
        <p:spPr>
          <a:xfrm>
            <a:off x="4581102" y="920992"/>
            <a:ext cx="5989362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chemeClr val="accent1">
                    <a:lumMod val="75000"/>
                  </a:schemeClr>
                </a:solidFill>
              </a:rPr>
              <a:t>나의 감정 표현하기</a:t>
            </a:r>
          </a:p>
        </p:txBody>
      </p:sp>
      <p:pic>
        <p:nvPicPr>
          <p:cNvPr id="40" name="그림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sp>
        <p:nvSpPr>
          <p:cNvPr id="41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7" y="2240905"/>
            <a:ext cx="18485298" cy="1030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 smtClean="0"/>
              <a:t>내가 느끼는 감정을 적어 보세요</a:t>
            </a:r>
            <a:r>
              <a:rPr lang="en-US" altLang="ko-KR" sz="5500" dirty="0"/>
              <a:t>.</a:t>
            </a:r>
            <a:endParaRPr sz="5500" dirty="0"/>
          </a:p>
        </p:txBody>
      </p:sp>
      <p:pic>
        <p:nvPicPr>
          <p:cNvPr id="46" name="그림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007" y="2311611"/>
            <a:ext cx="1140867" cy="649417"/>
          </a:xfrm>
          <a:prstGeom prst="rect">
            <a:avLst/>
          </a:prstGeom>
        </p:spPr>
      </p:pic>
      <p:sp>
        <p:nvSpPr>
          <p:cNvPr id="49" name="모서리가 둥근 직사각형 48"/>
          <p:cNvSpPr/>
          <p:nvPr/>
        </p:nvSpPr>
        <p:spPr>
          <a:xfrm>
            <a:off x="1837765" y="3621502"/>
            <a:ext cx="20194733" cy="8892000"/>
          </a:xfrm>
          <a:prstGeom prst="roundRect">
            <a:avLst>
              <a:gd name="adj" fmla="val 10688"/>
            </a:avLst>
          </a:prstGeom>
          <a:solidFill>
            <a:srgbClr val="FEF1D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65" name="그룹 64"/>
          <p:cNvGrpSpPr/>
          <p:nvPr/>
        </p:nvGrpSpPr>
        <p:grpSpPr>
          <a:xfrm>
            <a:off x="2626354" y="4775982"/>
            <a:ext cx="3664059" cy="1073869"/>
            <a:chOff x="-1302493" y="3352958"/>
            <a:chExt cx="759177" cy="222501"/>
          </a:xfrm>
        </p:grpSpPr>
        <p:sp>
          <p:nvSpPr>
            <p:cNvPr id="66" name="모서리가 둥근 직사각형 65"/>
            <p:cNvSpPr/>
            <p:nvPr/>
          </p:nvSpPr>
          <p:spPr>
            <a:xfrm>
              <a:off x="-1302493" y="3352958"/>
              <a:ext cx="759177" cy="222501"/>
            </a:xfrm>
            <a:prstGeom prst="roundRect">
              <a:avLst>
                <a:gd name="adj" fmla="val 45990"/>
              </a:avLst>
            </a:prstGeom>
            <a:solidFill>
              <a:srgbClr val="F39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-1227061" y="3377162"/>
              <a:ext cx="617838" cy="1740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활동 방법</a:t>
              </a:r>
              <a:endParaRPr lang="ko-KR" altLang="en-US" sz="54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68" name="직사각형 67"/>
          <p:cNvSpPr/>
          <p:nvPr/>
        </p:nvSpPr>
        <p:spPr>
          <a:xfrm>
            <a:off x="2626354" y="6083187"/>
            <a:ext cx="1814881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➊ 내가 자주 느끼는 감정의 순서로 넓은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영역을 차지하게 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그립니다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➋ 각각의 감정과 관련된 경험을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표시된 영역에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간단한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글로 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400" b="1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5400" b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적습니다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➌ 감정에 어울리는 색을 칠합니다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415195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6436157" y="902479"/>
            <a:ext cx="3230183" cy="1097280"/>
            <a:chOff x="1049209" y="3108960"/>
            <a:chExt cx="3230183" cy="1097280"/>
          </a:xfrm>
        </p:grpSpPr>
        <p:sp>
          <p:nvSpPr>
            <p:cNvPr id="23" name="모서리가 둥근 직사각형 22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F297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11367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확인하기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504811" y="519846"/>
            <a:ext cx="5336321" cy="1545556"/>
            <a:chOff x="504811" y="519846"/>
            <a:chExt cx="5336321" cy="1545556"/>
          </a:xfrm>
        </p:grpSpPr>
        <p:grpSp>
          <p:nvGrpSpPr>
            <p:cNvPr id="26" name="그룹 25"/>
            <p:cNvGrpSpPr/>
            <p:nvPr/>
          </p:nvGrpSpPr>
          <p:grpSpPr>
            <a:xfrm rot="10800000">
              <a:off x="504811" y="519846"/>
              <a:ext cx="4975830" cy="1228566"/>
              <a:chOff x="939334" y="989236"/>
              <a:chExt cx="5360082" cy="1228566"/>
            </a:xfrm>
            <a:solidFill>
              <a:srgbClr val="B8B7D3"/>
            </a:solidFill>
          </p:grpSpPr>
          <p:sp>
            <p:nvSpPr>
              <p:cNvPr id="31" name="오각형 30"/>
              <p:cNvSpPr/>
              <p:nvPr/>
            </p:nvSpPr>
            <p:spPr>
              <a:xfrm>
                <a:off x="939334" y="989236"/>
                <a:ext cx="5066079" cy="1228566"/>
              </a:xfrm>
              <a:prstGeom prst="homePlate">
                <a:avLst>
                  <a:gd name="adj" fmla="val 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2" name="갈매기형 수장 31"/>
              <p:cNvSpPr/>
              <p:nvPr/>
            </p:nvSpPr>
            <p:spPr>
              <a:xfrm rot="10800000">
                <a:off x="5711409" y="990551"/>
                <a:ext cx="588007" cy="1227251"/>
              </a:xfrm>
              <a:prstGeom prst="chevron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27" name="그룹 26"/>
            <p:cNvGrpSpPr/>
            <p:nvPr/>
          </p:nvGrpSpPr>
          <p:grpSpPr>
            <a:xfrm>
              <a:off x="786934" y="836836"/>
              <a:ext cx="5054198" cy="1228566"/>
              <a:chOff x="786934" y="836836"/>
              <a:chExt cx="5054198" cy="1228566"/>
            </a:xfrm>
          </p:grpSpPr>
          <p:sp>
            <p:nvSpPr>
              <p:cNvPr id="29" name="오각형 28"/>
              <p:cNvSpPr/>
              <p:nvPr/>
            </p:nvSpPr>
            <p:spPr>
              <a:xfrm>
                <a:off x="786934" y="836836"/>
                <a:ext cx="4772075" cy="1228566"/>
              </a:xfrm>
              <a:prstGeom prst="homePlate">
                <a:avLst>
                  <a:gd name="adj" fmla="val 0"/>
                </a:avLst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0" name="갈매기형 수장 29"/>
              <p:cNvSpPr/>
              <p:nvPr/>
            </p:nvSpPr>
            <p:spPr>
              <a:xfrm rot="10800000">
                <a:off x="5253125" y="838151"/>
                <a:ext cx="588007" cy="1227251"/>
              </a:xfrm>
              <a:prstGeom prst="chevron">
                <a:avLst/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8" name="직사각형 27"/>
            <p:cNvSpPr/>
            <p:nvPr/>
          </p:nvSpPr>
          <p:spPr>
            <a:xfrm>
              <a:off x="1170517" y="978039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  <p:grpSp>
        <p:nvGrpSpPr>
          <p:cNvPr id="53" name="그룹 52"/>
          <p:cNvGrpSpPr/>
          <p:nvPr/>
        </p:nvGrpSpPr>
        <p:grpSpPr>
          <a:xfrm>
            <a:off x="2156210" y="6634028"/>
            <a:ext cx="4962415" cy="4962415"/>
            <a:chOff x="17478988" y="6634028"/>
            <a:chExt cx="4962415" cy="4962415"/>
          </a:xfrm>
        </p:grpSpPr>
        <p:sp>
          <p:nvSpPr>
            <p:cNvPr id="54" name="타원 53"/>
            <p:cNvSpPr/>
            <p:nvPr/>
          </p:nvSpPr>
          <p:spPr>
            <a:xfrm>
              <a:off x="17478988" y="6634028"/>
              <a:ext cx="4962415" cy="4962415"/>
            </a:xfrm>
            <a:prstGeom prst="ellipse">
              <a:avLst/>
            </a:prstGeom>
            <a:solidFill>
              <a:srgbClr val="E8F0E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55" name="그룹 54"/>
            <p:cNvGrpSpPr/>
            <p:nvPr/>
          </p:nvGrpSpPr>
          <p:grpSpPr>
            <a:xfrm>
              <a:off x="18706017" y="7243689"/>
              <a:ext cx="3226122" cy="3706490"/>
              <a:chOff x="18706017" y="7243689"/>
              <a:chExt cx="3226122" cy="3706490"/>
            </a:xfrm>
          </p:grpSpPr>
          <p:pic>
            <p:nvPicPr>
              <p:cNvPr id="56" name="그림 5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706017" y="7428357"/>
                <a:ext cx="3060902" cy="3340756"/>
              </a:xfrm>
              <a:prstGeom prst="rect">
                <a:avLst/>
              </a:prstGeom>
            </p:spPr>
          </p:pic>
          <p:sp>
            <p:nvSpPr>
              <p:cNvPr id="57" name="타원 56"/>
              <p:cNvSpPr/>
              <p:nvPr/>
            </p:nvSpPr>
            <p:spPr>
              <a:xfrm>
                <a:off x="20903184" y="7243689"/>
                <a:ext cx="1010667" cy="1010667"/>
              </a:xfrm>
              <a:prstGeom prst="ellipse">
                <a:avLst/>
              </a:prstGeom>
              <a:solidFill>
                <a:srgbClr val="E8F0EF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8" name="타원 57"/>
              <p:cNvSpPr/>
              <p:nvPr/>
            </p:nvSpPr>
            <p:spPr>
              <a:xfrm>
                <a:off x="20921472" y="9939512"/>
                <a:ext cx="1010667" cy="1010667"/>
              </a:xfrm>
              <a:prstGeom prst="ellipse">
                <a:avLst/>
              </a:prstGeom>
              <a:solidFill>
                <a:srgbClr val="E8F0EF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</p:grpSp>
      <p:sp>
        <p:nvSpPr>
          <p:cNvPr id="33" name="모서리가 둥근 직사각형 32"/>
          <p:cNvSpPr/>
          <p:nvPr/>
        </p:nvSpPr>
        <p:spPr>
          <a:xfrm>
            <a:off x="8612444" y="4557318"/>
            <a:ext cx="13972394" cy="7796413"/>
          </a:xfrm>
          <a:prstGeom prst="roundRect">
            <a:avLst>
              <a:gd name="adj" fmla="val 15154"/>
            </a:avLst>
          </a:prstGeom>
          <a:solidFill>
            <a:srgbClr val="F9EBE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413395" y="5679800"/>
            <a:ext cx="12370493" cy="10997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청소년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음주가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해로운 이유는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en-US" altLang="ko-KR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38" name="그룹 37"/>
          <p:cNvGrpSpPr/>
          <p:nvPr/>
        </p:nvGrpSpPr>
        <p:grpSpPr>
          <a:xfrm>
            <a:off x="2579339" y="2938137"/>
            <a:ext cx="7248580" cy="1080000"/>
            <a:chOff x="713419" y="5773270"/>
            <a:chExt cx="7248580" cy="1080000"/>
          </a:xfrm>
        </p:grpSpPr>
        <p:sp>
          <p:nvSpPr>
            <p:cNvPr id="39" name="모서리가 둥근 직사각형 38"/>
            <p:cNvSpPr/>
            <p:nvPr/>
          </p:nvSpPr>
          <p:spPr>
            <a:xfrm>
              <a:off x="713419" y="5773270"/>
              <a:ext cx="7248580" cy="1080000"/>
            </a:xfrm>
            <a:prstGeom prst="roundRect">
              <a:avLst>
                <a:gd name="adj" fmla="val 50000"/>
              </a:avLst>
            </a:prstGeom>
            <a:solidFill>
              <a:srgbClr val="E2956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522133" y="5880199"/>
              <a:ext cx="3550652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약물과 중독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9571649" y="8840387"/>
            <a:ext cx="12053984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19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 미만 청소년의 음주는 불법이다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42" name="꺾인 연결선 41"/>
          <p:cNvCxnSpPr/>
          <p:nvPr/>
        </p:nvCxnSpPr>
        <p:spPr>
          <a:xfrm rot="5400000" flipH="1" flipV="1">
            <a:off x="3910643" y="4995277"/>
            <a:ext cx="2508962" cy="768540"/>
          </a:xfrm>
          <a:prstGeom prst="bentConnector3">
            <a:avLst>
              <a:gd name="adj1" fmla="val 50000"/>
            </a:avLst>
          </a:prstGeom>
          <a:noFill/>
          <a:ln w="76200" cap="flat">
            <a:solidFill>
              <a:srgbClr val="E29564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꺾인 연결선 46"/>
          <p:cNvCxnSpPr>
            <a:stCxn id="39" idx="3"/>
          </p:cNvCxnSpPr>
          <p:nvPr/>
        </p:nvCxnSpPr>
        <p:spPr>
          <a:xfrm>
            <a:off x="9827919" y="3478137"/>
            <a:ext cx="6228945" cy="856119"/>
          </a:xfrm>
          <a:prstGeom prst="bentConnector3">
            <a:avLst>
              <a:gd name="adj1" fmla="val 99618"/>
            </a:avLst>
          </a:prstGeom>
          <a:noFill/>
          <a:ln w="76200" cap="flat">
            <a:solidFill>
              <a:srgbClr val="E29564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6934715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6436157" y="902479"/>
            <a:ext cx="3230183" cy="1097280"/>
            <a:chOff x="1049209" y="3108960"/>
            <a:chExt cx="3230183" cy="1097280"/>
          </a:xfrm>
        </p:grpSpPr>
        <p:sp>
          <p:nvSpPr>
            <p:cNvPr id="23" name="모서리가 둥근 직사각형 22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F297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11367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확인하기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504811" y="519846"/>
            <a:ext cx="5336321" cy="1545556"/>
            <a:chOff x="504811" y="519846"/>
            <a:chExt cx="5336321" cy="1545556"/>
          </a:xfrm>
        </p:grpSpPr>
        <p:grpSp>
          <p:nvGrpSpPr>
            <p:cNvPr id="26" name="그룹 25"/>
            <p:cNvGrpSpPr/>
            <p:nvPr/>
          </p:nvGrpSpPr>
          <p:grpSpPr>
            <a:xfrm rot="10800000">
              <a:off x="504811" y="519846"/>
              <a:ext cx="4975830" cy="1228566"/>
              <a:chOff x="939334" y="989236"/>
              <a:chExt cx="5360082" cy="1228566"/>
            </a:xfrm>
            <a:solidFill>
              <a:srgbClr val="B8B7D3"/>
            </a:solidFill>
          </p:grpSpPr>
          <p:sp>
            <p:nvSpPr>
              <p:cNvPr id="31" name="오각형 30"/>
              <p:cNvSpPr/>
              <p:nvPr/>
            </p:nvSpPr>
            <p:spPr>
              <a:xfrm>
                <a:off x="939334" y="989236"/>
                <a:ext cx="5066079" cy="1228566"/>
              </a:xfrm>
              <a:prstGeom prst="homePlate">
                <a:avLst>
                  <a:gd name="adj" fmla="val 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2" name="갈매기형 수장 31"/>
              <p:cNvSpPr/>
              <p:nvPr/>
            </p:nvSpPr>
            <p:spPr>
              <a:xfrm rot="10800000">
                <a:off x="5711409" y="990551"/>
                <a:ext cx="588007" cy="1227251"/>
              </a:xfrm>
              <a:prstGeom prst="chevron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27" name="그룹 26"/>
            <p:cNvGrpSpPr/>
            <p:nvPr/>
          </p:nvGrpSpPr>
          <p:grpSpPr>
            <a:xfrm>
              <a:off x="786934" y="836836"/>
              <a:ext cx="5054198" cy="1228566"/>
              <a:chOff x="786934" y="836836"/>
              <a:chExt cx="5054198" cy="1228566"/>
            </a:xfrm>
          </p:grpSpPr>
          <p:sp>
            <p:nvSpPr>
              <p:cNvPr id="29" name="오각형 28"/>
              <p:cNvSpPr/>
              <p:nvPr/>
            </p:nvSpPr>
            <p:spPr>
              <a:xfrm>
                <a:off x="786934" y="836836"/>
                <a:ext cx="4772075" cy="1228566"/>
              </a:xfrm>
              <a:prstGeom prst="homePlate">
                <a:avLst>
                  <a:gd name="adj" fmla="val 0"/>
                </a:avLst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0" name="갈매기형 수장 29"/>
              <p:cNvSpPr/>
              <p:nvPr/>
            </p:nvSpPr>
            <p:spPr>
              <a:xfrm rot="10800000">
                <a:off x="5253125" y="838151"/>
                <a:ext cx="588007" cy="1227251"/>
              </a:xfrm>
              <a:prstGeom prst="chevron">
                <a:avLst/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8" name="직사각형 27"/>
            <p:cNvSpPr/>
            <p:nvPr/>
          </p:nvSpPr>
          <p:spPr>
            <a:xfrm>
              <a:off x="1170517" y="978039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  <p:sp>
        <p:nvSpPr>
          <p:cNvPr id="35" name="모서리가 둥근 직사각형 34"/>
          <p:cNvSpPr/>
          <p:nvPr/>
        </p:nvSpPr>
        <p:spPr>
          <a:xfrm>
            <a:off x="1555996" y="4557318"/>
            <a:ext cx="13972394" cy="7796413"/>
          </a:xfrm>
          <a:prstGeom prst="roundRect">
            <a:avLst>
              <a:gd name="adj" fmla="val 15154"/>
            </a:avLst>
          </a:prstGeom>
          <a:solidFill>
            <a:srgbClr val="F9EBE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56947" y="5964774"/>
            <a:ext cx="12370493" cy="10997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청소년에게 흡연이 더 해로운 이유는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en-US" altLang="ko-KR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7" name="타원 36"/>
          <p:cNvSpPr/>
          <p:nvPr/>
        </p:nvSpPr>
        <p:spPr>
          <a:xfrm>
            <a:off x="17478988" y="6634028"/>
            <a:ext cx="4962415" cy="4962415"/>
          </a:xfrm>
          <a:prstGeom prst="ellipse">
            <a:avLst/>
          </a:prstGeom>
          <a:solidFill>
            <a:srgbClr val="E8F0E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44" name="그룹 43"/>
          <p:cNvGrpSpPr/>
          <p:nvPr/>
        </p:nvGrpSpPr>
        <p:grpSpPr>
          <a:xfrm>
            <a:off x="16073316" y="2938137"/>
            <a:ext cx="7248580" cy="1080000"/>
            <a:chOff x="713419" y="5773270"/>
            <a:chExt cx="7248580" cy="1080000"/>
          </a:xfrm>
        </p:grpSpPr>
        <p:sp>
          <p:nvSpPr>
            <p:cNvPr id="45" name="모서리가 둥근 직사각형 44"/>
            <p:cNvSpPr/>
            <p:nvPr/>
          </p:nvSpPr>
          <p:spPr>
            <a:xfrm>
              <a:off x="713419" y="5773270"/>
              <a:ext cx="7248580" cy="1080000"/>
            </a:xfrm>
            <a:prstGeom prst="roundRect">
              <a:avLst>
                <a:gd name="adj" fmla="val 50000"/>
              </a:avLst>
            </a:prstGeom>
            <a:solidFill>
              <a:srgbClr val="E2956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522133" y="5880199"/>
              <a:ext cx="3550652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약물과 중독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2356947" y="8224923"/>
            <a:ext cx="12053984" cy="3094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청소년기 흡연은 성인기까지 이어질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확률이 높으며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흡연 기간이 길어져 질병 발생 위험이 높아진다</a:t>
            </a:r>
            <a:r>
              <a:rPr lang="en-US" altLang="ko-KR" sz="5400" dirty="0">
                <a:solidFill>
                  <a:schemeClr val="tx1"/>
                </a:solidFill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49" name="꺾인 연결선 48"/>
          <p:cNvCxnSpPr>
            <a:stCxn id="37" idx="0"/>
          </p:cNvCxnSpPr>
          <p:nvPr/>
        </p:nvCxnSpPr>
        <p:spPr>
          <a:xfrm rot="5400000" flipH="1" flipV="1">
            <a:off x="19089985" y="4995277"/>
            <a:ext cx="2508962" cy="768540"/>
          </a:xfrm>
          <a:prstGeom prst="bentConnector3">
            <a:avLst>
              <a:gd name="adj1" fmla="val 50000"/>
            </a:avLst>
          </a:prstGeom>
          <a:noFill/>
          <a:ln w="76200" cap="flat">
            <a:solidFill>
              <a:srgbClr val="E29564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꺾인 연결선 58"/>
          <p:cNvCxnSpPr/>
          <p:nvPr/>
        </p:nvCxnSpPr>
        <p:spPr>
          <a:xfrm rot="10800000" flipV="1">
            <a:off x="7900416" y="3352282"/>
            <a:ext cx="8172900" cy="1079266"/>
          </a:xfrm>
          <a:prstGeom prst="bentConnector3">
            <a:avLst>
              <a:gd name="adj1" fmla="val 99676"/>
            </a:avLst>
          </a:prstGeom>
          <a:noFill/>
          <a:ln w="76200" cap="flat">
            <a:solidFill>
              <a:srgbClr val="E29564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60" name="그룹 59"/>
          <p:cNvGrpSpPr/>
          <p:nvPr/>
        </p:nvGrpSpPr>
        <p:grpSpPr>
          <a:xfrm>
            <a:off x="17465607" y="6661782"/>
            <a:ext cx="4962415" cy="4962415"/>
            <a:chOff x="17478988" y="6634028"/>
            <a:chExt cx="4962415" cy="4962415"/>
          </a:xfrm>
        </p:grpSpPr>
        <p:sp>
          <p:nvSpPr>
            <p:cNvPr id="61" name="타원 60"/>
            <p:cNvSpPr/>
            <p:nvPr/>
          </p:nvSpPr>
          <p:spPr>
            <a:xfrm>
              <a:off x="17478988" y="6634028"/>
              <a:ext cx="4962415" cy="4962415"/>
            </a:xfrm>
            <a:prstGeom prst="ellipse">
              <a:avLst/>
            </a:prstGeom>
            <a:solidFill>
              <a:srgbClr val="E8F0E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62" name="그룹 61"/>
            <p:cNvGrpSpPr/>
            <p:nvPr/>
          </p:nvGrpSpPr>
          <p:grpSpPr>
            <a:xfrm>
              <a:off x="18706017" y="7243689"/>
              <a:ext cx="3226122" cy="3706490"/>
              <a:chOff x="18706017" y="7243689"/>
              <a:chExt cx="3226122" cy="3706490"/>
            </a:xfrm>
          </p:grpSpPr>
          <p:pic>
            <p:nvPicPr>
              <p:cNvPr id="63" name="그림 6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706017" y="7428357"/>
                <a:ext cx="3060902" cy="3340756"/>
              </a:xfrm>
              <a:prstGeom prst="rect">
                <a:avLst/>
              </a:prstGeom>
            </p:spPr>
          </p:pic>
          <p:sp>
            <p:nvSpPr>
              <p:cNvPr id="64" name="타원 63"/>
              <p:cNvSpPr/>
              <p:nvPr/>
            </p:nvSpPr>
            <p:spPr>
              <a:xfrm>
                <a:off x="20903184" y="7243689"/>
                <a:ext cx="1010667" cy="1010667"/>
              </a:xfrm>
              <a:prstGeom prst="ellipse">
                <a:avLst/>
              </a:prstGeom>
              <a:solidFill>
                <a:srgbClr val="E8F0EF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65" name="타원 64"/>
              <p:cNvSpPr/>
              <p:nvPr/>
            </p:nvSpPr>
            <p:spPr>
              <a:xfrm>
                <a:off x="20921472" y="9939512"/>
                <a:ext cx="1010667" cy="1010667"/>
              </a:xfrm>
              <a:prstGeom prst="ellipse">
                <a:avLst/>
              </a:prstGeom>
              <a:solidFill>
                <a:srgbClr val="E8F0EF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88511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6436157" y="902479"/>
            <a:ext cx="3230183" cy="1097280"/>
            <a:chOff x="1049209" y="3108960"/>
            <a:chExt cx="3230183" cy="1097280"/>
          </a:xfrm>
        </p:grpSpPr>
        <p:sp>
          <p:nvSpPr>
            <p:cNvPr id="23" name="모서리가 둥근 직사각형 22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F297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11367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확인하기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504811" y="519846"/>
            <a:ext cx="5336321" cy="1545556"/>
            <a:chOff x="504811" y="519846"/>
            <a:chExt cx="5336321" cy="1545556"/>
          </a:xfrm>
        </p:grpSpPr>
        <p:grpSp>
          <p:nvGrpSpPr>
            <p:cNvPr id="26" name="그룹 25"/>
            <p:cNvGrpSpPr/>
            <p:nvPr/>
          </p:nvGrpSpPr>
          <p:grpSpPr>
            <a:xfrm rot="10800000">
              <a:off x="504811" y="519846"/>
              <a:ext cx="4975830" cy="1228566"/>
              <a:chOff x="939334" y="989236"/>
              <a:chExt cx="5360082" cy="1228566"/>
            </a:xfrm>
            <a:solidFill>
              <a:srgbClr val="B8B7D3"/>
            </a:solidFill>
          </p:grpSpPr>
          <p:sp>
            <p:nvSpPr>
              <p:cNvPr id="31" name="오각형 30"/>
              <p:cNvSpPr/>
              <p:nvPr/>
            </p:nvSpPr>
            <p:spPr>
              <a:xfrm>
                <a:off x="939334" y="989236"/>
                <a:ext cx="5066079" cy="1228566"/>
              </a:xfrm>
              <a:prstGeom prst="homePlate">
                <a:avLst>
                  <a:gd name="adj" fmla="val 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2" name="갈매기형 수장 31"/>
              <p:cNvSpPr/>
              <p:nvPr/>
            </p:nvSpPr>
            <p:spPr>
              <a:xfrm rot="10800000">
                <a:off x="5711409" y="990551"/>
                <a:ext cx="588007" cy="1227251"/>
              </a:xfrm>
              <a:prstGeom prst="chevron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27" name="그룹 26"/>
            <p:cNvGrpSpPr/>
            <p:nvPr/>
          </p:nvGrpSpPr>
          <p:grpSpPr>
            <a:xfrm>
              <a:off x="786934" y="836836"/>
              <a:ext cx="5054198" cy="1228566"/>
              <a:chOff x="786934" y="836836"/>
              <a:chExt cx="5054198" cy="1228566"/>
            </a:xfrm>
          </p:grpSpPr>
          <p:sp>
            <p:nvSpPr>
              <p:cNvPr id="29" name="오각형 28"/>
              <p:cNvSpPr/>
              <p:nvPr/>
            </p:nvSpPr>
            <p:spPr>
              <a:xfrm>
                <a:off x="786934" y="836836"/>
                <a:ext cx="4772075" cy="1228566"/>
              </a:xfrm>
              <a:prstGeom prst="homePlate">
                <a:avLst>
                  <a:gd name="adj" fmla="val 0"/>
                </a:avLst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0" name="갈매기형 수장 29"/>
              <p:cNvSpPr/>
              <p:nvPr/>
            </p:nvSpPr>
            <p:spPr>
              <a:xfrm rot="10800000">
                <a:off x="5253125" y="838151"/>
                <a:ext cx="588007" cy="1227251"/>
              </a:xfrm>
              <a:prstGeom prst="chevron">
                <a:avLst/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8" name="직사각형 27"/>
            <p:cNvSpPr/>
            <p:nvPr/>
          </p:nvSpPr>
          <p:spPr>
            <a:xfrm>
              <a:off x="1170517" y="978039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  <p:grpSp>
        <p:nvGrpSpPr>
          <p:cNvPr id="53" name="그룹 52"/>
          <p:cNvGrpSpPr/>
          <p:nvPr/>
        </p:nvGrpSpPr>
        <p:grpSpPr>
          <a:xfrm>
            <a:off x="2156210" y="6634028"/>
            <a:ext cx="4962415" cy="4962415"/>
            <a:chOff x="17478988" y="6634028"/>
            <a:chExt cx="4962415" cy="4962415"/>
          </a:xfrm>
        </p:grpSpPr>
        <p:sp>
          <p:nvSpPr>
            <p:cNvPr id="54" name="타원 53"/>
            <p:cNvSpPr/>
            <p:nvPr/>
          </p:nvSpPr>
          <p:spPr>
            <a:xfrm>
              <a:off x="17478988" y="6634028"/>
              <a:ext cx="4962415" cy="4962415"/>
            </a:xfrm>
            <a:prstGeom prst="ellipse">
              <a:avLst/>
            </a:prstGeom>
            <a:solidFill>
              <a:srgbClr val="E8F0E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55" name="그룹 54"/>
            <p:cNvGrpSpPr/>
            <p:nvPr/>
          </p:nvGrpSpPr>
          <p:grpSpPr>
            <a:xfrm>
              <a:off x="18706017" y="7243689"/>
              <a:ext cx="3226122" cy="3706490"/>
              <a:chOff x="18706017" y="7243689"/>
              <a:chExt cx="3226122" cy="3706490"/>
            </a:xfrm>
          </p:grpSpPr>
          <p:pic>
            <p:nvPicPr>
              <p:cNvPr id="56" name="그림 5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706017" y="7428357"/>
                <a:ext cx="3060902" cy="3340756"/>
              </a:xfrm>
              <a:prstGeom prst="rect">
                <a:avLst/>
              </a:prstGeom>
            </p:spPr>
          </p:pic>
          <p:sp>
            <p:nvSpPr>
              <p:cNvPr id="57" name="타원 56"/>
              <p:cNvSpPr/>
              <p:nvPr/>
            </p:nvSpPr>
            <p:spPr>
              <a:xfrm>
                <a:off x="20903184" y="7243689"/>
                <a:ext cx="1010667" cy="1010667"/>
              </a:xfrm>
              <a:prstGeom prst="ellipse">
                <a:avLst/>
              </a:prstGeom>
              <a:solidFill>
                <a:srgbClr val="E8F0EF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8" name="타원 57"/>
              <p:cNvSpPr/>
              <p:nvPr/>
            </p:nvSpPr>
            <p:spPr>
              <a:xfrm>
                <a:off x="20921472" y="9939512"/>
                <a:ext cx="1010667" cy="1010667"/>
              </a:xfrm>
              <a:prstGeom prst="ellipse">
                <a:avLst/>
              </a:prstGeom>
              <a:solidFill>
                <a:srgbClr val="E8F0EF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</p:grpSp>
      <p:sp>
        <p:nvSpPr>
          <p:cNvPr id="33" name="모서리가 둥근 직사각형 32"/>
          <p:cNvSpPr/>
          <p:nvPr/>
        </p:nvSpPr>
        <p:spPr>
          <a:xfrm>
            <a:off x="8612444" y="4557318"/>
            <a:ext cx="13972394" cy="7796413"/>
          </a:xfrm>
          <a:prstGeom prst="roundRect">
            <a:avLst>
              <a:gd name="adj" fmla="val 15154"/>
            </a:avLst>
          </a:prstGeom>
          <a:solidFill>
            <a:srgbClr val="F9EBE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413395" y="5679800"/>
            <a:ext cx="12370493" cy="10997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마약의 위험에서 나를 지키는 방법은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en-US" altLang="ko-KR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38" name="그룹 37"/>
          <p:cNvGrpSpPr/>
          <p:nvPr/>
        </p:nvGrpSpPr>
        <p:grpSpPr>
          <a:xfrm>
            <a:off x="2579339" y="2938137"/>
            <a:ext cx="7248580" cy="1080000"/>
            <a:chOff x="713419" y="5773270"/>
            <a:chExt cx="7248580" cy="1080000"/>
          </a:xfrm>
        </p:grpSpPr>
        <p:sp>
          <p:nvSpPr>
            <p:cNvPr id="39" name="모서리가 둥근 직사각형 38"/>
            <p:cNvSpPr/>
            <p:nvPr/>
          </p:nvSpPr>
          <p:spPr>
            <a:xfrm>
              <a:off x="713419" y="5773270"/>
              <a:ext cx="7248580" cy="1080000"/>
            </a:xfrm>
            <a:prstGeom prst="roundRect">
              <a:avLst>
                <a:gd name="adj" fmla="val 50000"/>
              </a:avLst>
            </a:prstGeom>
            <a:solidFill>
              <a:srgbClr val="E2956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522133" y="5880199"/>
              <a:ext cx="3550652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약물과 중독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9571649" y="8019569"/>
            <a:ext cx="12053984" cy="3094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친구가 마약을 권유하면 단호하게 거절하고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믿을 만한 어른에게 도움을 요청한다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42" name="꺾인 연결선 41"/>
          <p:cNvCxnSpPr/>
          <p:nvPr/>
        </p:nvCxnSpPr>
        <p:spPr>
          <a:xfrm rot="5400000" flipH="1" flipV="1">
            <a:off x="3910643" y="4995277"/>
            <a:ext cx="2508962" cy="768540"/>
          </a:xfrm>
          <a:prstGeom prst="bentConnector3">
            <a:avLst>
              <a:gd name="adj1" fmla="val 50000"/>
            </a:avLst>
          </a:prstGeom>
          <a:noFill/>
          <a:ln w="76200" cap="flat">
            <a:solidFill>
              <a:srgbClr val="E29564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꺾인 연결선 46"/>
          <p:cNvCxnSpPr>
            <a:stCxn id="39" idx="3"/>
          </p:cNvCxnSpPr>
          <p:nvPr/>
        </p:nvCxnSpPr>
        <p:spPr>
          <a:xfrm>
            <a:off x="9827919" y="3478137"/>
            <a:ext cx="6228945" cy="856119"/>
          </a:xfrm>
          <a:prstGeom prst="bentConnector3">
            <a:avLst>
              <a:gd name="adj1" fmla="val 99618"/>
            </a:avLst>
          </a:prstGeom>
          <a:noFill/>
          <a:ln w="76200" cap="flat">
            <a:solidFill>
              <a:srgbClr val="E29564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2940898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6436157" y="902479"/>
            <a:ext cx="3230183" cy="1097280"/>
            <a:chOff x="1049209" y="3108960"/>
            <a:chExt cx="3230183" cy="1097280"/>
          </a:xfrm>
        </p:grpSpPr>
        <p:sp>
          <p:nvSpPr>
            <p:cNvPr id="23" name="모서리가 둥근 직사각형 22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F297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11367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확인하기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504811" y="519846"/>
            <a:ext cx="5336321" cy="1545556"/>
            <a:chOff x="504811" y="519846"/>
            <a:chExt cx="5336321" cy="1545556"/>
          </a:xfrm>
        </p:grpSpPr>
        <p:grpSp>
          <p:nvGrpSpPr>
            <p:cNvPr id="26" name="그룹 25"/>
            <p:cNvGrpSpPr/>
            <p:nvPr/>
          </p:nvGrpSpPr>
          <p:grpSpPr>
            <a:xfrm rot="10800000">
              <a:off x="504811" y="519846"/>
              <a:ext cx="4975830" cy="1228566"/>
              <a:chOff x="939334" y="989236"/>
              <a:chExt cx="5360082" cy="1228566"/>
            </a:xfrm>
            <a:solidFill>
              <a:srgbClr val="B8B7D3"/>
            </a:solidFill>
          </p:grpSpPr>
          <p:sp>
            <p:nvSpPr>
              <p:cNvPr id="31" name="오각형 30"/>
              <p:cNvSpPr/>
              <p:nvPr/>
            </p:nvSpPr>
            <p:spPr>
              <a:xfrm>
                <a:off x="939334" y="989236"/>
                <a:ext cx="5066079" cy="1228566"/>
              </a:xfrm>
              <a:prstGeom prst="homePlate">
                <a:avLst>
                  <a:gd name="adj" fmla="val 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2" name="갈매기형 수장 31"/>
              <p:cNvSpPr/>
              <p:nvPr/>
            </p:nvSpPr>
            <p:spPr>
              <a:xfrm rot="10800000">
                <a:off x="5711409" y="990551"/>
                <a:ext cx="588007" cy="1227251"/>
              </a:xfrm>
              <a:prstGeom prst="chevron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27" name="그룹 26"/>
            <p:cNvGrpSpPr/>
            <p:nvPr/>
          </p:nvGrpSpPr>
          <p:grpSpPr>
            <a:xfrm>
              <a:off x="786934" y="836836"/>
              <a:ext cx="5054198" cy="1228566"/>
              <a:chOff x="786934" y="836836"/>
              <a:chExt cx="5054198" cy="1228566"/>
            </a:xfrm>
          </p:grpSpPr>
          <p:sp>
            <p:nvSpPr>
              <p:cNvPr id="29" name="오각형 28"/>
              <p:cNvSpPr/>
              <p:nvPr/>
            </p:nvSpPr>
            <p:spPr>
              <a:xfrm>
                <a:off x="786934" y="836836"/>
                <a:ext cx="4772075" cy="1228566"/>
              </a:xfrm>
              <a:prstGeom prst="homePlate">
                <a:avLst>
                  <a:gd name="adj" fmla="val 0"/>
                </a:avLst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0" name="갈매기형 수장 29"/>
              <p:cNvSpPr/>
              <p:nvPr/>
            </p:nvSpPr>
            <p:spPr>
              <a:xfrm rot="10800000">
                <a:off x="5253125" y="838151"/>
                <a:ext cx="588007" cy="1227251"/>
              </a:xfrm>
              <a:prstGeom prst="chevron">
                <a:avLst/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8" name="직사각형 27"/>
            <p:cNvSpPr/>
            <p:nvPr/>
          </p:nvSpPr>
          <p:spPr>
            <a:xfrm>
              <a:off x="1170517" y="978039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  <p:sp>
        <p:nvSpPr>
          <p:cNvPr id="35" name="모서리가 둥근 직사각형 34"/>
          <p:cNvSpPr/>
          <p:nvPr/>
        </p:nvSpPr>
        <p:spPr>
          <a:xfrm>
            <a:off x="1555996" y="4557318"/>
            <a:ext cx="13972394" cy="7796413"/>
          </a:xfrm>
          <a:prstGeom prst="roundRect">
            <a:avLst>
              <a:gd name="adj" fmla="val 15154"/>
            </a:avLst>
          </a:prstGeom>
          <a:solidFill>
            <a:srgbClr val="F9EBE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56947" y="5466176"/>
            <a:ext cx="12370493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흡연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음주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마약의 유혹에서 벗어나기 위한 방법은</a:t>
            </a:r>
            <a:r>
              <a:rPr lang="en-US" altLang="ko-KR" sz="5400" b="1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en-US" altLang="ko-KR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7" name="타원 36"/>
          <p:cNvSpPr/>
          <p:nvPr/>
        </p:nvSpPr>
        <p:spPr>
          <a:xfrm>
            <a:off x="17478988" y="6634028"/>
            <a:ext cx="4962415" cy="4962415"/>
          </a:xfrm>
          <a:prstGeom prst="ellipse">
            <a:avLst/>
          </a:prstGeom>
          <a:solidFill>
            <a:srgbClr val="E8F0E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44" name="그룹 43"/>
          <p:cNvGrpSpPr/>
          <p:nvPr/>
        </p:nvGrpSpPr>
        <p:grpSpPr>
          <a:xfrm>
            <a:off x="16073316" y="2938137"/>
            <a:ext cx="7248580" cy="1080000"/>
            <a:chOff x="713419" y="5773270"/>
            <a:chExt cx="7248580" cy="1080000"/>
          </a:xfrm>
        </p:grpSpPr>
        <p:sp>
          <p:nvSpPr>
            <p:cNvPr id="45" name="모서리가 둥근 직사각형 44"/>
            <p:cNvSpPr/>
            <p:nvPr/>
          </p:nvSpPr>
          <p:spPr>
            <a:xfrm>
              <a:off x="713419" y="5773270"/>
              <a:ext cx="7248580" cy="1080000"/>
            </a:xfrm>
            <a:prstGeom prst="roundRect">
              <a:avLst>
                <a:gd name="adj" fmla="val 50000"/>
              </a:avLst>
            </a:prstGeom>
            <a:solidFill>
              <a:srgbClr val="E2956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522133" y="5880199"/>
              <a:ext cx="3550652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약물과 중독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2356947" y="8723521"/>
            <a:ext cx="12053984" cy="2096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나의 소중함을 알고 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자아 </a:t>
            </a:r>
            <a:r>
              <a:rPr lang="ko-KR" altLang="en-US" sz="5400" b="1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존중감을</a:t>
            </a:r>
            <a:r>
              <a: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높여 스스로의 건강을 지키는 힘을 기른다</a:t>
            </a:r>
            <a:r>
              <a:rPr lang="en-US" altLang="ko-KR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49" name="꺾인 연결선 48"/>
          <p:cNvCxnSpPr>
            <a:stCxn id="37" idx="0"/>
          </p:cNvCxnSpPr>
          <p:nvPr/>
        </p:nvCxnSpPr>
        <p:spPr>
          <a:xfrm rot="5400000" flipH="1" flipV="1">
            <a:off x="19089985" y="4995277"/>
            <a:ext cx="2508962" cy="768540"/>
          </a:xfrm>
          <a:prstGeom prst="bentConnector3">
            <a:avLst>
              <a:gd name="adj1" fmla="val 50000"/>
            </a:avLst>
          </a:prstGeom>
          <a:noFill/>
          <a:ln w="76200" cap="flat">
            <a:solidFill>
              <a:srgbClr val="E29564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꺾인 연결선 58"/>
          <p:cNvCxnSpPr/>
          <p:nvPr/>
        </p:nvCxnSpPr>
        <p:spPr>
          <a:xfrm rot="10800000" flipV="1">
            <a:off x="7900416" y="3352282"/>
            <a:ext cx="8172900" cy="1079266"/>
          </a:xfrm>
          <a:prstGeom prst="bentConnector3">
            <a:avLst>
              <a:gd name="adj1" fmla="val 99676"/>
            </a:avLst>
          </a:prstGeom>
          <a:noFill/>
          <a:ln w="76200" cap="flat">
            <a:solidFill>
              <a:srgbClr val="E29564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60" name="그룹 59"/>
          <p:cNvGrpSpPr/>
          <p:nvPr/>
        </p:nvGrpSpPr>
        <p:grpSpPr>
          <a:xfrm>
            <a:off x="17465607" y="6661782"/>
            <a:ext cx="4962415" cy="4962415"/>
            <a:chOff x="17478988" y="6634028"/>
            <a:chExt cx="4962415" cy="4962415"/>
          </a:xfrm>
        </p:grpSpPr>
        <p:sp>
          <p:nvSpPr>
            <p:cNvPr id="61" name="타원 60"/>
            <p:cNvSpPr/>
            <p:nvPr/>
          </p:nvSpPr>
          <p:spPr>
            <a:xfrm>
              <a:off x="17478988" y="6634028"/>
              <a:ext cx="4962415" cy="4962415"/>
            </a:xfrm>
            <a:prstGeom prst="ellipse">
              <a:avLst/>
            </a:prstGeom>
            <a:solidFill>
              <a:srgbClr val="E8F0E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62" name="그룹 61"/>
            <p:cNvGrpSpPr/>
            <p:nvPr/>
          </p:nvGrpSpPr>
          <p:grpSpPr>
            <a:xfrm>
              <a:off x="18706017" y="7243689"/>
              <a:ext cx="3226122" cy="3706490"/>
              <a:chOff x="18706017" y="7243689"/>
              <a:chExt cx="3226122" cy="3706490"/>
            </a:xfrm>
          </p:grpSpPr>
          <p:pic>
            <p:nvPicPr>
              <p:cNvPr id="63" name="그림 6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706017" y="7428357"/>
                <a:ext cx="3060902" cy="3340756"/>
              </a:xfrm>
              <a:prstGeom prst="rect">
                <a:avLst/>
              </a:prstGeom>
            </p:spPr>
          </p:pic>
          <p:sp>
            <p:nvSpPr>
              <p:cNvPr id="64" name="타원 63"/>
              <p:cNvSpPr/>
              <p:nvPr/>
            </p:nvSpPr>
            <p:spPr>
              <a:xfrm>
                <a:off x="20903184" y="7243689"/>
                <a:ext cx="1010667" cy="1010667"/>
              </a:xfrm>
              <a:prstGeom prst="ellipse">
                <a:avLst/>
              </a:prstGeom>
              <a:solidFill>
                <a:srgbClr val="E8F0EF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65" name="타원 64"/>
              <p:cNvSpPr/>
              <p:nvPr/>
            </p:nvSpPr>
            <p:spPr>
              <a:xfrm>
                <a:off x="20921472" y="9939512"/>
                <a:ext cx="1010667" cy="1010667"/>
              </a:xfrm>
              <a:prstGeom prst="ellipse">
                <a:avLst/>
              </a:prstGeom>
              <a:solidFill>
                <a:srgbClr val="E8F0EF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72841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그룹 24"/>
          <p:cNvGrpSpPr/>
          <p:nvPr/>
        </p:nvGrpSpPr>
        <p:grpSpPr>
          <a:xfrm>
            <a:off x="1044588" y="2382392"/>
            <a:ext cx="3230183" cy="1097280"/>
            <a:chOff x="1049209" y="3108960"/>
            <a:chExt cx="3230183" cy="1097280"/>
          </a:xfrm>
        </p:grpSpPr>
        <p:sp>
          <p:nvSpPr>
            <p:cNvPr id="26" name="모서리가 둥근 직사각형 25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25943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11368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실천</a:t>
              </a: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504811" y="519846"/>
            <a:ext cx="5336321" cy="1545556"/>
            <a:chOff x="504811" y="519846"/>
            <a:chExt cx="5336321" cy="1545556"/>
          </a:xfrm>
        </p:grpSpPr>
        <p:grpSp>
          <p:nvGrpSpPr>
            <p:cNvPr id="29" name="그룹 28"/>
            <p:cNvGrpSpPr/>
            <p:nvPr/>
          </p:nvGrpSpPr>
          <p:grpSpPr>
            <a:xfrm rot="10800000">
              <a:off x="504811" y="519846"/>
              <a:ext cx="4975830" cy="1228566"/>
              <a:chOff x="939334" y="989236"/>
              <a:chExt cx="5360082" cy="1228566"/>
            </a:xfrm>
            <a:solidFill>
              <a:srgbClr val="B8B7D3"/>
            </a:solidFill>
          </p:grpSpPr>
          <p:sp>
            <p:nvSpPr>
              <p:cNvPr id="34" name="오각형 33"/>
              <p:cNvSpPr/>
              <p:nvPr/>
            </p:nvSpPr>
            <p:spPr>
              <a:xfrm>
                <a:off x="939334" y="989236"/>
                <a:ext cx="5066079" cy="1228566"/>
              </a:xfrm>
              <a:prstGeom prst="homePlate">
                <a:avLst>
                  <a:gd name="adj" fmla="val 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5" name="갈매기형 수장 34"/>
              <p:cNvSpPr/>
              <p:nvPr/>
            </p:nvSpPr>
            <p:spPr>
              <a:xfrm rot="10800000">
                <a:off x="5711409" y="990551"/>
                <a:ext cx="588007" cy="1227251"/>
              </a:xfrm>
              <a:prstGeom prst="chevron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30" name="그룹 29"/>
            <p:cNvGrpSpPr/>
            <p:nvPr/>
          </p:nvGrpSpPr>
          <p:grpSpPr>
            <a:xfrm>
              <a:off x="786934" y="836836"/>
              <a:ext cx="5054198" cy="1228566"/>
              <a:chOff x="786934" y="836836"/>
              <a:chExt cx="5054198" cy="1228566"/>
            </a:xfrm>
          </p:grpSpPr>
          <p:sp>
            <p:nvSpPr>
              <p:cNvPr id="32" name="오각형 31"/>
              <p:cNvSpPr/>
              <p:nvPr/>
            </p:nvSpPr>
            <p:spPr>
              <a:xfrm>
                <a:off x="786934" y="836836"/>
                <a:ext cx="4772075" cy="1228566"/>
              </a:xfrm>
              <a:prstGeom prst="homePlate">
                <a:avLst>
                  <a:gd name="adj" fmla="val 0"/>
                </a:avLst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3" name="갈매기형 수장 32"/>
              <p:cNvSpPr/>
              <p:nvPr/>
            </p:nvSpPr>
            <p:spPr>
              <a:xfrm rot="10800000">
                <a:off x="5253125" y="838151"/>
                <a:ext cx="588007" cy="1227251"/>
              </a:xfrm>
              <a:prstGeom prst="chevron">
                <a:avLst/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31" name="직사각형 30"/>
            <p:cNvSpPr/>
            <p:nvPr/>
          </p:nvSpPr>
          <p:spPr>
            <a:xfrm>
              <a:off x="1170517" y="978039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  <p:sp>
        <p:nvSpPr>
          <p:cNvPr id="36" name="직사각형 35"/>
          <p:cNvSpPr/>
          <p:nvPr/>
        </p:nvSpPr>
        <p:spPr>
          <a:xfrm>
            <a:off x="6487956" y="571777"/>
            <a:ext cx="15676335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2.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청소년 중독 예방 선언문에 서명하고 큰 소리로  </a:t>
            </a:r>
            <a:endParaRPr lang="en-US" altLang="ko-KR" sz="55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읽어 보세요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grpSp>
        <p:nvGrpSpPr>
          <p:cNvPr id="37" name="그룹 36"/>
          <p:cNvGrpSpPr/>
          <p:nvPr/>
        </p:nvGrpSpPr>
        <p:grpSpPr>
          <a:xfrm>
            <a:off x="1867615" y="3998218"/>
            <a:ext cx="20648771" cy="9004549"/>
            <a:chOff x="673136" y="5001374"/>
            <a:chExt cx="20648771" cy="9004549"/>
          </a:xfrm>
        </p:grpSpPr>
        <p:grpSp>
          <p:nvGrpSpPr>
            <p:cNvPr id="38" name="그룹 37"/>
            <p:cNvGrpSpPr/>
            <p:nvPr/>
          </p:nvGrpSpPr>
          <p:grpSpPr>
            <a:xfrm>
              <a:off x="673136" y="5001374"/>
              <a:ext cx="20648771" cy="9004549"/>
              <a:chOff x="4143834" y="5001374"/>
              <a:chExt cx="17178073" cy="9004549"/>
            </a:xfrm>
          </p:grpSpPr>
          <p:pic>
            <p:nvPicPr>
              <p:cNvPr id="43" name="그림 4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43834" y="5001374"/>
                <a:ext cx="17178073" cy="9004549"/>
              </a:xfrm>
              <a:prstGeom prst="rect">
                <a:avLst/>
              </a:prstGeom>
            </p:spPr>
          </p:pic>
          <p:sp>
            <p:nvSpPr>
              <p:cNvPr id="44" name="직사각형 43"/>
              <p:cNvSpPr/>
              <p:nvPr/>
            </p:nvSpPr>
            <p:spPr>
              <a:xfrm>
                <a:off x="5619750" y="5305360"/>
                <a:ext cx="14497033" cy="8279940"/>
              </a:xfrm>
              <a:prstGeom prst="rect">
                <a:avLst/>
              </a:prstGeom>
              <a:solidFill>
                <a:srgbClr val="DBEDF8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39" name="직사각형 38"/>
            <p:cNvSpPr/>
            <p:nvPr/>
          </p:nvSpPr>
          <p:spPr>
            <a:xfrm>
              <a:off x="1634051" y="6700841"/>
              <a:ext cx="18960870" cy="60755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우리 청소년은 우리 자신의 건강과 안전한 환경에서</a:t>
              </a:r>
            </a:p>
            <a:p>
              <a:pPr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살아갈 권리를 위하여 다음과 같이 선언한다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>
                <a:lnSpc>
                  <a:spcPct val="120000"/>
                </a:lnSpc>
              </a:pPr>
              <a:endPara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➊ 나는 흡연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음주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마약의 위험에서 나 자신을 지킬 의무가 있다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➋ 나는 청소년으로서 학업과 성장에 악영향을 미치는 흡연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음주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</a:p>
            <a:p>
              <a:pPr algn="l">
                <a:lnSpc>
                  <a:spcPct val="120000"/>
                </a:lnSpc>
              </a:pP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en-US" altLang="ko-KR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  </a:t>
              </a:r>
              <a:r>
                <a:rPr lang="ko-KR" altLang="en-US" sz="54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마약을 </a:t>
              </a:r>
              <a:r>
                <a:rPr lang="ko-KR" altLang="en-US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하지 않겠다</a:t>
              </a:r>
              <a:r>
                <a:rPr lang="en-US" altLang="ko-KR" sz="54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</p:txBody>
        </p:sp>
        <p:grpSp>
          <p:nvGrpSpPr>
            <p:cNvPr id="40" name="그룹 39"/>
            <p:cNvGrpSpPr/>
            <p:nvPr/>
          </p:nvGrpSpPr>
          <p:grpSpPr>
            <a:xfrm>
              <a:off x="6340177" y="5085015"/>
              <a:ext cx="8485632" cy="1097280"/>
              <a:chOff x="-948738" y="3108960"/>
              <a:chExt cx="8485632" cy="1097280"/>
            </a:xfrm>
          </p:grpSpPr>
          <p:sp>
            <p:nvSpPr>
              <p:cNvPr id="41" name="모서리가 둥근 직사각형 40"/>
              <p:cNvSpPr/>
              <p:nvPr/>
            </p:nvSpPr>
            <p:spPr>
              <a:xfrm>
                <a:off x="-948738" y="3108960"/>
                <a:ext cx="8485632" cy="1097280"/>
              </a:xfrm>
              <a:prstGeom prst="roundRect">
                <a:avLst>
                  <a:gd name="adj" fmla="val 38334"/>
                </a:avLst>
              </a:prstGeom>
              <a:solidFill>
                <a:srgbClr val="59BAC7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-286571" y="3232356"/>
                <a:ext cx="7192675" cy="8504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54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청소년 중독 예방 선언문</a:t>
                </a:r>
                <a:endParaRPr kumimoji="0" lang="ko-KR" altLang="en-US" sz="5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9537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그룹 24"/>
          <p:cNvGrpSpPr/>
          <p:nvPr/>
        </p:nvGrpSpPr>
        <p:grpSpPr>
          <a:xfrm>
            <a:off x="6172426" y="902479"/>
            <a:ext cx="3230183" cy="1097280"/>
            <a:chOff x="1049209" y="3108960"/>
            <a:chExt cx="3230183" cy="1097280"/>
          </a:xfrm>
        </p:grpSpPr>
        <p:sp>
          <p:nvSpPr>
            <p:cNvPr id="26" name="모서리가 둥근 직사각형 25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25943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11368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실천</a:t>
              </a: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504811" y="519846"/>
            <a:ext cx="5336321" cy="1545556"/>
            <a:chOff x="504811" y="519846"/>
            <a:chExt cx="5336321" cy="1545556"/>
          </a:xfrm>
        </p:grpSpPr>
        <p:grpSp>
          <p:nvGrpSpPr>
            <p:cNvPr id="29" name="그룹 28"/>
            <p:cNvGrpSpPr/>
            <p:nvPr/>
          </p:nvGrpSpPr>
          <p:grpSpPr>
            <a:xfrm rot="10800000">
              <a:off x="504811" y="519846"/>
              <a:ext cx="4975830" cy="1228566"/>
              <a:chOff x="939334" y="989236"/>
              <a:chExt cx="5360082" cy="1228566"/>
            </a:xfrm>
            <a:solidFill>
              <a:srgbClr val="B8B7D3"/>
            </a:solidFill>
          </p:grpSpPr>
          <p:sp>
            <p:nvSpPr>
              <p:cNvPr id="34" name="오각형 33"/>
              <p:cNvSpPr/>
              <p:nvPr/>
            </p:nvSpPr>
            <p:spPr>
              <a:xfrm>
                <a:off x="939334" y="989236"/>
                <a:ext cx="5066079" cy="1228566"/>
              </a:xfrm>
              <a:prstGeom prst="homePlate">
                <a:avLst>
                  <a:gd name="adj" fmla="val 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5" name="갈매기형 수장 34"/>
              <p:cNvSpPr/>
              <p:nvPr/>
            </p:nvSpPr>
            <p:spPr>
              <a:xfrm rot="10800000">
                <a:off x="5711409" y="990551"/>
                <a:ext cx="588007" cy="1227251"/>
              </a:xfrm>
              <a:prstGeom prst="chevron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30" name="그룹 29"/>
            <p:cNvGrpSpPr/>
            <p:nvPr/>
          </p:nvGrpSpPr>
          <p:grpSpPr>
            <a:xfrm>
              <a:off x="786934" y="836836"/>
              <a:ext cx="5054198" cy="1228566"/>
              <a:chOff x="786934" y="836836"/>
              <a:chExt cx="5054198" cy="1228566"/>
            </a:xfrm>
          </p:grpSpPr>
          <p:sp>
            <p:nvSpPr>
              <p:cNvPr id="32" name="오각형 31"/>
              <p:cNvSpPr/>
              <p:nvPr/>
            </p:nvSpPr>
            <p:spPr>
              <a:xfrm>
                <a:off x="786934" y="836836"/>
                <a:ext cx="4772075" cy="1228566"/>
              </a:xfrm>
              <a:prstGeom prst="homePlate">
                <a:avLst>
                  <a:gd name="adj" fmla="val 0"/>
                </a:avLst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3" name="갈매기형 수장 32"/>
              <p:cNvSpPr/>
              <p:nvPr/>
            </p:nvSpPr>
            <p:spPr>
              <a:xfrm rot="10800000">
                <a:off x="5253125" y="838151"/>
                <a:ext cx="588007" cy="1227251"/>
              </a:xfrm>
              <a:prstGeom prst="chevron">
                <a:avLst/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31" name="직사각형 30"/>
            <p:cNvSpPr/>
            <p:nvPr/>
          </p:nvSpPr>
          <p:spPr>
            <a:xfrm>
              <a:off x="1170517" y="978039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  <p:pic>
        <p:nvPicPr>
          <p:cNvPr id="23" name="그림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243" y="2715876"/>
            <a:ext cx="22053514" cy="10213740"/>
          </a:xfrm>
          <a:prstGeom prst="rect">
            <a:avLst/>
          </a:prstGeom>
        </p:spPr>
      </p:pic>
      <p:sp>
        <p:nvSpPr>
          <p:cNvPr id="24" name="직사각형 23"/>
          <p:cNvSpPr/>
          <p:nvPr/>
        </p:nvSpPr>
        <p:spPr>
          <a:xfrm>
            <a:off x="2915459" y="3153391"/>
            <a:ext cx="18883837" cy="9227585"/>
          </a:xfrm>
          <a:prstGeom prst="rect">
            <a:avLst/>
          </a:prstGeom>
          <a:solidFill>
            <a:srgbClr val="DBEDF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2417777" y="3946311"/>
            <a:ext cx="20267580" cy="6075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➌ 나는 세상에 하나밖에 없는 소중한 사람으로서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내 몸과 마음을</a:t>
            </a: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지키기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위해 흡연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음주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마약을 하지 않겠다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..</a:t>
            </a: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➍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나는 권리를 지닌 한 사람의 청소년으로서 흡연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음주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마약은</a:t>
            </a:r>
          </a:p>
          <a:p>
            <a:pPr algn="l">
              <a:lnSpc>
                <a:spcPct val="120000"/>
              </a:lnSpc>
            </a:pP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단호히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거절하겠다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➎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나는 사람을 소중하게 생각하는 청소년으로서 주변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사람에게도     </a:t>
            </a:r>
            <a:endParaRPr lang="en-US" altLang="ko-KR" sz="54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54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흡연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음주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마약을 권하지 않겠다</a:t>
            </a:r>
            <a:r>
              <a:rPr lang="en-US" altLang="ko-KR" sz="5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400" b="1" dirty="0">
              <a:solidFill>
                <a:srgbClr val="1A8DFF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1042522" y="10303199"/>
            <a:ext cx="10372726" cy="1598744"/>
            <a:chOff x="2666618" y="10032424"/>
            <a:chExt cx="10372726" cy="1598744"/>
          </a:xfrm>
        </p:grpSpPr>
        <p:sp>
          <p:nvSpPr>
            <p:cNvPr id="46" name="모서리가 둥근 직사각형 45"/>
            <p:cNvSpPr/>
            <p:nvPr/>
          </p:nvSpPr>
          <p:spPr>
            <a:xfrm>
              <a:off x="2666618" y="10032424"/>
              <a:ext cx="10372726" cy="159874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3075953" y="10032424"/>
              <a:ext cx="9762223" cy="1338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이름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:                                (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서명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44502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표 10"/>
          <p:cNvGraphicFramePr>
            <a:graphicFrameLocks noGrp="1"/>
          </p:cNvGraphicFramePr>
          <p:nvPr>
            <p:extLst/>
          </p:nvPr>
        </p:nvGraphicFramePr>
        <p:xfrm>
          <a:off x="832233" y="4278863"/>
          <a:ext cx="22223709" cy="7608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12465">
                  <a:extLst>
                    <a:ext uri="{9D8B030D-6E8A-4147-A177-3AD203B41FA5}">
                      <a16:colId xmlns:a16="http://schemas.microsoft.com/office/drawing/2014/main" val="4010960312"/>
                    </a:ext>
                  </a:extLst>
                </a:gridCol>
                <a:gridCol w="3511244">
                  <a:extLst>
                    <a:ext uri="{9D8B030D-6E8A-4147-A177-3AD203B41FA5}">
                      <a16:colId xmlns:a16="http://schemas.microsoft.com/office/drawing/2014/main" val="3436518736"/>
                    </a:ext>
                  </a:extLst>
                </a:gridCol>
              </a:tblGrid>
              <a:tr h="1268056"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평가 항목</a:t>
                      </a:r>
                    </a:p>
                  </a:txBody>
                  <a:tcPr marL="360000"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9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dirty="0" smtClean="0">
                          <a:solidFill>
                            <a:schemeClr val="bg1"/>
                          </a:solidFill>
                          <a:latin typeface="나눔고딕" panose="020D0604000000000000" pitchFamily="50" charset="-127"/>
                          <a:ea typeface="나눔고딕" panose="020D0604000000000000" pitchFamily="50" charset="-127"/>
                        </a:rPr>
                        <a:t>평가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98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144497"/>
                  </a:ext>
                </a:extLst>
              </a:tr>
              <a:tr h="1268056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나의 다양한 감정을 알고</a:t>
                      </a:r>
                      <a:r>
                        <a:rPr lang="en-US" altLang="ko-KR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, </a:t>
                      </a: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건강하게 표현할 수 있나요</a:t>
                      </a:r>
                      <a:r>
                        <a:rPr lang="en-US" altLang="ko-KR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?</a:t>
                      </a:r>
                      <a:endParaRPr lang="ko-KR" altLang="en-US" sz="54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rgbClr val="C098C5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☆ ☆ ☆</a:t>
                      </a:r>
                      <a:endParaRPr lang="ko-KR" altLang="en-US" sz="5400" b="1" dirty="0">
                        <a:solidFill>
                          <a:srgbClr val="C098C5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085512"/>
                  </a:ext>
                </a:extLst>
              </a:tr>
              <a:tr h="1268056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스트레스를 줄일 수 있는 나만의 방법이 있나요</a:t>
                      </a:r>
                      <a:r>
                        <a:rPr lang="en-US" altLang="ko-KR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?</a:t>
                      </a:r>
                      <a:endParaRPr lang="ko-KR" altLang="en-US" sz="54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rgbClr val="C098C5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☆ ☆ ☆</a:t>
                      </a:r>
                      <a:endParaRPr lang="ko-KR" altLang="en-US" sz="5400" b="1" dirty="0">
                        <a:solidFill>
                          <a:srgbClr val="C098C5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498425"/>
                  </a:ext>
                </a:extLst>
              </a:tr>
              <a:tr h="1268056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음주의 해로움을 알고 음주 권유를 거절할 수 있나요</a:t>
                      </a:r>
                      <a:r>
                        <a:rPr lang="en-US" altLang="ko-KR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?</a:t>
                      </a:r>
                      <a:endParaRPr lang="ko-KR" altLang="en-US" sz="54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rgbClr val="C098C5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☆ ☆ ☆</a:t>
                      </a:r>
                      <a:endParaRPr lang="ko-KR" altLang="en-US" sz="5400" b="1" dirty="0">
                        <a:solidFill>
                          <a:srgbClr val="C098C5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668378"/>
                  </a:ext>
                </a:extLst>
              </a:tr>
              <a:tr h="1268056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청소년기 흡연이 더 해로운 이유를 알고 거절할 수 있나요</a:t>
                      </a:r>
                      <a:r>
                        <a:rPr lang="en-US" altLang="ko-KR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?</a:t>
                      </a:r>
                      <a:endParaRPr lang="ko-KR" altLang="en-US" sz="54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rgbClr val="C098C5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☆ ☆ ☆</a:t>
                      </a:r>
                      <a:endParaRPr lang="ko-KR" altLang="en-US" sz="5400" b="1" dirty="0">
                        <a:solidFill>
                          <a:srgbClr val="C098C5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67571"/>
                  </a:ext>
                </a:extLst>
              </a:tr>
              <a:tr h="1268056">
                <a:tc>
                  <a:txBody>
                    <a:bodyPr/>
                    <a:lstStyle/>
                    <a:p>
                      <a:pPr marL="0" marR="0" indent="0" algn="l" defTabSz="5842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마약으로부터 나를 보호하는 방법을 실천할 수 있나요</a:t>
                      </a:r>
                      <a:r>
                        <a:rPr lang="en-US" altLang="ko-KR" sz="5400" b="1" i="0" u="none" strike="noStrike" cap="none" spc="0" baseline="0" dirty="0" smtClean="0">
                          <a:solidFill>
                            <a:schemeClr val="tx1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?</a:t>
                      </a:r>
                      <a:endParaRPr lang="ko-KR" altLang="en-US" sz="5400" b="1" dirty="0" smtClean="0"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60000"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5400" b="1" i="0" u="none" strike="noStrike" cap="none" spc="0" baseline="0" dirty="0" smtClean="0">
                          <a:solidFill>
                            <a:srgbClr val="C098C5"/>
                          </a:solidFill>
                          <a:uFillTx/>
                          <a:latin typeface="나눔고딕" panose="020D0604000000000000" pitchFamily="50" charset="-127"/>
                          <a:ea typeface="나눔고딕" panose="020D0604000000000000" pitchFamily="50" charset="-127"/>
                          <a:cs typeface="+mn-cs"/>
                          <a:sym typeface="Avenir Next Regular"/>
                        </a:rPr>
                        <a:t>☆ ☆ ☆</a:t>
                      </a:r>
                      <a:endParaRPr lang="ko-KR" altLang="en-US" sz="5400" b="1" dirty="0">
                        <a:solidFill>
                          <a:srgbClr val="C098C5"/>
                        </a:solidFill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573344"/>
                  </a:ext>
                </a:extLst>
              </a:tr>
            </a:tbl>
          </a:graphicData>
        </a:graphic>
      </p:graphicFrame>
      <p:grpSp>
        <p:nvGrpSpPr>
          <p:cNvPr id="12" name="그룹 11"/>
          <p:cNvGrpSpPr/>
          <p:nvPr/>
        </p:nvGrpSpPr>
        <p:grpSpPr>
          <a:xfrm>
            <a:off x="1044588" y="2382392"/>
            <a:ext cx="3230183" cy="1097280"/>
            <a:chOff x="1049209" y="3108960"/>
            <a:chExt cx="3230183" cy="1097280"/>
          </a:xfrm>
        </p:grpSpPr>
        <p:sp>
          <p:nvSpPr>
            <p:cNvPr id="13" name="모서리가 둥근 직사각형 12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CF338B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11368" y="3232356"/>
              <a:ext cx="2705870" cy="850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54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평가</a:t>
              </a:r>
              <a:r>
                <a:rPr kumimoji="0" lang="ko-KR" altLang="en-US" sz="54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하기</a:t>
              </a:r>
              <a:endParaRPr kumimoji="0" lang="ko-KR" alt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504811" y="519846"/>
            <a:ext cx="5336321" cy="1545556"/>
            <a:chOff x="504811" y="519846"/>
            <a:chExt cx="5336321" cy="1545556"/>
          </a:xfrm>
        </p:grpSpPr>
        <p:grpSp>
          <p:nvGrpSpPr>
            <p:cNvPr id="18" name="그룹 17"/>
            <p:cNvGrpSpPr/>
            <p:nvPr/>
          </p:nvGrpSpPr>
          <p:grpSpPr>
            <a:xfrm rot="10800000">
              <a:off x="504811" y="519846"/>
              <a:ext cx="4975830" cy="1228566"/>
              <a:chOff x="939334" y="989236"/>
              <a:chExt cx="5360082" cy="1228566"/>
            </a:xfrm>
            <a:solidFill>
              <a:srgbClr val="B8B7D3"/>
            </a:solidFill>
          </p:grpSpPr>
          <p:sp>
            <p:nvSpPr>
              <p:cNvPr id="23" name="오각형 22"/>
              <p:cNvSpPr/>
              <p:nvPr/>
            </p:nvSpPr>
            <p:spPr>
              <a:xfrm>
                <a:off x="939334" y="989236"/>
                <a:ext cx="5066079" cy="1228566"/>
              </a:xfrm>
              <a:prstGeom prst="homePlate">
                <a:avLst>
                  <a:gd name="adj" fmla="val 0"/>
                </a:avLst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4" name="갈매기형 수장 23"/>
              <p:cNvSpPr/>
              <p:nvPr/>
            </p:nvSpPr>
            <p:spPr>
              <a:xfrm rot="10800000">
                <a:off x="5711409" y="990551"/>
                <a:ext cx="588007" cy="1227251"/>
              </a:xfrm>
              <a:prstGeom prst="chevron">
                <a:avLst/>
              </a:prstGeom>
              <a:grp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grpSp>
          <p:nvGrpSpPr>
            <p:cNvPr id="19" name="그룹 18"/>
            <p:cNvGrpSpPr/>
            <p:nvPr/>
          </p:nvGrpSpPr>
          <p:grpSpPr>
            <a:xfrm>
              <a:off x="786934" y="836836"/>
              <a:ext cx="5054198" cy="1228566"/>
              <a:chOff x="786934" y="836836"/>
              <a:chExt cx="5054198" cy="1228566"/>
            </a:xfrm>
          </p:grpSpPr>
          <p:sp>
            <p:nvSpPr>
              <p:cNvPr id="21" name="오각형 20"/>
              <p:cNvSpPr/>
              <p:nvPr/>
            </p:nvSpPr>
            <p:spPr>
              <a:xfrm>
                <a:off x="786934" y="836836"/>
                <a:ext cx="4772075" cy="1228566"/>
              </a:xfrm>
              <a:prstGeom prst="homePlate">
                <a:avLst>
                  <a:gd name="adj" fmla="val 0"/>
                </a:avLst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2" name="갈매기형 수장 21"/>
              <p:cNvSpPr/>
              <p:nvPr/>
            </p:nvSpPr>
            <p:spPr>
              <a:xfrm rot="10800000">
                <a:off x="5253125" y="838151"/>
                <a:ext cx="588007" cy="1227251"/>
              </a:xfrm>
              <a:prstGeom prst="chevron">
                <a:avLst/>
              </a:prstGeom>
              <a:solidFill>
                <a:srgbClr val="605F99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0" name="직사각형 19"/>
            <p:cNvSpPr/>
            <p:nvPr/>
          </p:nvSpPr>
          <p:spPr>
            <a:xfrm>
              <a:off x="1170517" y="978039"/>
              <a:ext cx="402963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6000" b="1" dirty="0" smtClean="0">
                  <a:solidFill>
                    <a:schemeClr val="bg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단원 마무리</a:t>
              </a:r>
            </a:p>
          </p:txBody>
        </p:sp>
      </p:grpSp>
      <p:sp>
        <p:nvSpPr>
          <p:cNvPr id="25" name="직사각형 24"/>
          <p:cNvSpPr/>
          <p:nvPr/>
        </p:nvSpPr>
        <p:spPr>
          <a:xfrm>
            <a:off x="6487956" y="600778"/>
            <a:ext cx="1567633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올바른 선택 단원을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배운 뒤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달라진 나의 모습을 </a:t>
            </a:r>
            <a:endParaRPr lang="en-US" altLang="ko-KR" sz="55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20000"/>
              </a:lnSpc>
            </a:pP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</a:t>
            </a:r>
            <a:r>
              <a:rPr lang="ko-KR" altLang="en-US" sz="55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평가해 </a:t>
            </a:r>
            <a:r>
              <a:rPr lang="ko-KR" altLang="en-US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보세요</a:t>
            </a:r>
            <a:r>
              <a:rPr lang="en-US" altLang="ko-KR" sz="55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55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1606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그룹 32"/>
          <p:cNvGrpSpPr/>
          <p:nvPr/>
        </p:nvGrpSpPr>
        <p:grpSpPr>
          <a:xfrm>
            <a:off x="1393167" y="708032"/>
            <a:ext cx="2888301" cy="1391951"/>
            <a:chOff x="1672310" y="3629190"/>
            <a:chExt cx="2888301" cy="1391951"/>
          </a:xfrm>
        </p:grpSpPr>
        <p:pic>
          <p:nvPicPr>
            <p:cNvPr id="34" name="그림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310" y="3629190"/>
              <a:ext cx="2888301" cy="1391951"/>
            </a:xfrm>
            <a:prstGeom prst="rect">
              <a:avLst/>
            </a:prstGeom>
          </p:spPr>
        </p:pic>
        <p:sp>
          <p:nvSpPr>
            <p:cNvPr id="35" name="직사각형 34"/>
            <p:cNvSpPr/>
            <p:nvPr/>
          </p:nvSpPr>
          <p:spPr>
            <a:xfrm>
              <a:off x="3500499" y="4030581"/>
              <a:ext cx="66236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000" dirty="0" smtClean="0">
                  <a:solidFill>
                    <a:schemeClr val="bg1"/>
                  </a:solidFill>
                  <a:latin typeface="Sandoll 격동굴림2 TTF 07 Bk" panose="00000900000000000000" pitchFamily="2" charset="-127"/>
                  <a:ea typeface="Sandoll 격동굴림2 TTF 07 Bk" panose="00000900000000000000" pitchFamily="2" charset="-127"/>
                </a:rPr>
                <a:t>21</a:t>
              </a:r>
              <a:endParaRPr lang="ko-KR" altLang="en-US" sz="4000" dirty="0">
                <a:solidFill>
                  <a:schemeClr val="bg1"/>
                </a:solidFill>
                <a:latin typeface="Sandoll 격동굴림2 TTF 07 Bk" panose="00000900000000000000" pitchFamily="2" charset="-127"/>
                <a:ea typeface="Sandoll 격동굴림2 TTF 07 Bk" panose="00000900000000000000" pitchFamily="2" charset="-127"/>
              </a:endParaRPr>
            </a:p>
          </p:txBody>
        </p:sp>
      </p:grpSp>
      <p:cxnSp>
        <p:nvCxnSpPr>
          <p:cNvPr id="36" name="직선 연결선 35"/>
          <p:cNvCxnSpPr/>
          <p:nvPr/>
        </p:nvCxnSpPr>
        <p:spPr>
          <a:xfrm flipV="1">
            <a:off x="4281468" y="1414781"/>
            <a:ext cx="18066468" cy="1"/>
          </a:xfrm>
          <a:prstGeom prst="line">
            <a:avLst/>
          </a:prstGeom>
          <a:noFill/>
          <a:ln w="57150" cap="flat">
            <a:solidFill>
              <a:srgbClr val="59BAC8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8" name="부모님께 감사 편지 쓰기"/>
          <p:cNvSpPr txBox="1"/>
          <p:nvPr/>
        </p:nvSpPr>
        <p:spPr>
          <a:xfrm>
            <a:off x="4581102" y="920992"/>
            <a:ext cx="5989362" cy="118976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5500" dirty="0">
                <a:solidFill>
                  <a:schemeClr val="accent1">
                    <a:lumMod val="75000"/>
                  </a:schemeClr>
                </a:solidFill>
              </a:rPr>
              <a:t>나의 감정 표현하기</a:t>
            </a:r>
          </a:p>
        </p:txBody>
      </p:sp>
      <p:pic>
        <p:nvPicPr>
          <p:cNvPr id="40" name="그림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7336" y="339645"/>
            <a:ext cx="2869884" cy="2869884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2687" y="2462503"/>
            <a:ext cx="4302374" cy="4374685"/>
          </a:xfrm>
          <a:prstGeom prst="rect">
            <a:avLst/>
          </a:prstGeom>
        </p:spPr>
      </p:pic>
      <p:grpSp>
        <p:nvGrpSpPr>
          <p:cNvPr id="5" name="그룹 4"/>
          <p:cNvGrpSpPr/>
          <p:nvPr/>
        </p:nvGrpSpPr>
        <p:grpSpPr>
          <a:xfrm>
            <a:off x="5891720" y="2503044"/>
            <a:ext cx="15215616" cy="2086725"/>
            <a:chOff x="5891720" y="2978225"/>
            <a:chExt cx="15215616" cy="2086725"/>
          </a:xfrm>
        </p:grpSpPr>
        <p:sp>
          <p:nvSpPr>
            <p:cNvPr id="7" name="모서리가 둥근 직사각형 6"/>
            <p:cNvSpPr/>
            <p:nvPr/>
          </p:nvSpPr>
          <p:spPr>
            <a:xfrm>
              <a:off x="5891720" y="2998487"/>
              <a:ext cx="2173288" cy="1409661"/>
            </a:xfrm>
            <a:prstGeom prst="roundRect">
              <a:avLst/>
            </a:prstGeom>
            <a:solidFill>
              <a:srgbClr val="C7EAFC"/>
            </a:solidFill>
            <a:ln w="38100" cap="flat">
              <a:solidFill>
                <a:srgbClr val="0CB1F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6" name="부모님께 감사 편지 쓰기"/>
            <p:cNvSpPr txBox="1"/>
            <p:nvPr/>
          </p:nvSpPr>
          <p:spPr>
            <a:xfrm>
              <a:off x="6200689" y="3204013"/>
              <a:ext cx="1555351" cy="998608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ct val="160000"/>
                </a:lnSpc>
                <a:defRPr sz="6500" b="1">
                  <a:solidFill>
                    <a:srgbClr val="6F2F9A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400" dirty="0" smtClean="0">
                  <a:solidFill>
                    <a:srgbClr val="0CB1F0"/>
                  </a:solidFill>
                </a:rPr>
                <a:t>기쁨</a:t>
              </a:r>
              <a:endParaRPr lang="en-US" altLang="ko-KR" sz="5400" dirty="0" smtClean="0">
                <a:solidFill>
                  <a:srgbClr val="0CB1F0"/>
                </a:solidFill>
              </a:endParaRPr>
            </a:p>
          </p:txBody>
        </p:sp>
        <p:sp>
          <p:nvSpPr>
            <p:cNvPr id="2" name="직사각형 1"/>
            <p:cNvSpPr/>
            <p:nvPr/>
          </p:nvSpPr>
          <p:spPr>
            <a:xfrm>
              <a:off x="8373977" y="2978225"/>
              <a:ext cx="12733359" cy="2086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부모님께서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갖고 싶었던 선물을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사주셔서 기뻤다</a:t>
              </a:r>
              <a:r>
                <a:rPr lang="en-US" altLang="ko-KR" sz="5400" b="1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5891720" y="5850800"/>
            <a:ext cx="15654528" cy="1409661"/>
            <a:chOff x="5891720" y="5331572"/>
            <a:chExt cx="15654528" cy="1409661"/>
          </a:xfrm>
        </p:grpSpPr>
        <p:sp>
          <p:nvSpPr>
            <p:cNvPr id="18" name="모서리가 둥근 직사각형 17"/>
            <p:cNvSpPr/>
            <p:nvPr/>
          </p:nvSpPr>
          <p:spPr>
            <a:xfrm>
              <a:off x="5891720" y="5331572"/>
              <a:ext cx="2173288" cy="1409661"/>
            </a:xfrm>
            <a:prstGeom prst="roundRect">
              <a:avLst/>
            </a:prstGeom>
            <a:solidFill>
              <a:srgbClr val="EBF4D9"/>
            </a:solidFill>
            <a:ln w="38100" cap="flat">
              <a:solidFill>
                <a:srgbClr val="00B05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9" name="부모님께 감사 편지 쓰기"/>
            <p:cNvSpPr txBox="1"/>
            <p:nvPr/>
          </p:nvSpPr>
          <p:spPr>
            <a:xfrm>
              <a:off x="6200689" y="5537098"/>
              <a:ext cx="1555351" cy="998608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ct val="160000"/>
                </a:lnSpc>
                <a:defRPr sz="6500" b="1">
                  <a:solidFill>
                    <a:srgbClr val="6F2F9A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400" dirty="0" smtClean="0">
                  <a:solidFill>
                    <a:srgbClr val="00B050"/>
                  </a:solidFill>
                </a:rPr>
                <a:t>슬픔</a:t>
              </a:r>
              <a:endParaRPr lang="en-US" altLang="ko-KR" sz="5400" dirty="0" smtClean="0">
                <a:solidFill>
                  <a:srgbClr val="00B050"/>
                </a:solidFill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8373977" y="5420354"/>
              <a:ext cx="13172271" cy="1089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키우던 강아지가 하늘나라로 가서 슬펐다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5891720" y="8521492"/>
            <a:ext cx="15654528" cy="1409661"/>
            <a:chOff x="5891720" y="7381227"/>
            <a:chExt cx="15654528" cy="1409661"/>
          </a:xfrm>
        </p:grpSpPr>
        <p:sp>
          <p:nvSpPr>
            <p:cNvPr id="22" name="모서리가 둥근 직사각형 21"/>
            <p:cNvSpPr/>
            <p:nvPr/>
          </p:nvSpPr>
          <p:spPr>
            <a:xfrm>
              <a:off x="5891720" y="7381227"/>
              <a:ext cx="2173288" cy="1409661"/>
            </a:xfrm>
            <a:prstGeom prst="roundRect">
              <a:avLst/>
            </a:prstGeom>
            <a:solidFill>
              <a:srgbClr val="DECFE6"/>
            </a:solidFill>
            <a:ln w="38100" cap="flat">
              <a:solidFill>
                <a:srgbClr val="A26CAF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3" name="부모님께 감사 편지 쓰기"/>
            <p:cNvSpPr txBox="1"/>
            <p:nvPr/>
          </p:nvSpPr>
          <p:spPr>
            <a:xfrm>
              <a:off x="6200689" y="7586753"/>
              <a:ext cx="1555351" cy="998608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ct val="160000"/>
                </a:lnSpc>
                <a:defRPr sz="6500" b="1">
                  <a:solidFill>
                    <a:srgbClr val="6F2F9A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400" dirty="0" smtClean="0">
                  <a:solidFill>
                    <a:srgbClr val="A26CAF"/>
                  </a:solidFill>
                </a:rPr>
                <a:t>화남</a:t>
              </a:r>
              <a:endParaRPr lang="en-US" altLang="ko-KR" sz="5400" dirty="0" smtClean="0">
                <a:solidFill>
                  <a:srgbClr val="A26CAF"/>
                </a:solidFill>
              </a:endParaRP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8373977" y="7470009"/>
              <a:ext cx="13172271" cy="10064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동생이 학교 숙제에 낙서를 해서 화가 났다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5891720" y="11192183"/>
            <a:ext cx="17260888" cy="1409661"/>
            <a:chOff x="5891720" y="9710855"/>
            <a:chExt cx="17260888" cy="1409661"/>
          </a:xfrm>
        </p:grpSpPr>
        <p:sp>
          <p:nvSpPr>
            <p:cNvPr id="25" name="모서리가 둥근 직사각형 24"/>
            <p:cNvSpPr/>
            <p:nvPr/>
          </p:nvSpPr>
          <p:spPr>
            <a:xfrm>
              <a:off x="5891720" y="9710855"/>
              <a:ext cx="2173288" cy="1409661"/>
            </a:xfrm>
            <a:prstGeom prst="roundRect">
              <a:avLst/>
            </a:prstGeom>
            <a:solidFill>
              <a:srgbClr val="FCE4EB"/>
            </a:solidFill>
            <a:ln w="38100" cap="flat">
              <a:solidFill>
                <a:srgbClr val="F27EAB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8" name="부모님께 감사 편지 쓰기"/>
            <p:cNvSpPr txBox="1"/>
            <p:nvPr/>
          </p:nvSpPr>
          <p:spPr>
            <a:xfrm>
              <a:off x="6200689" y="9916381"/>
              <a:ext cx="1555351" cy="998608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ct val="160000"/>
                </a:lnSpc>
                <a:defRPr sz="6500" b="1">
                  <a:solidFill>
                    <a:srgbClr val="6F2F9A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ko-KR" altLang="en-US" sz="5400" dirty="0" smtClean="0">
                  <a:solidFill>
                    <a:srgbClr val="F0669C"/>
                  </a:solidFill>
                </a:rPr>
                <a:t>설렘</a:t>
              </a:r>
              <a:endParaRPr lang="en-US" altLang="ko-KR" sz="5400" dirty="0" smtClean="0">
                <a:solidFill>
                  <a:srgbClr val="F0669C"/>
                </a:solidFill>
              </a:endParaRPr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8373977" y="9799637"/>
              <a:ext cx="14778631" cy="1089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좋아하는 친구랑 짝이 되자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가슴이 두근거렸다</a:t>
              </a:r>
              <a:r>
                <a:rPr lang="en-US" altLang="ko-KR" sz="5400" b="1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54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51688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2970</TotalTime>
  <Words>3204</Words>
  <Application>Microsoft Office PowerPoint</Application>
  <PresentationFormat>사용자 지정</PresentationFormat>
  <Paragraphs>620</Paragraphs>
  <Slides>86</Slides>
  <Notes>62</Notes>
  <HiddenSlides>0</HiddenSlides>
  <MMClips>0</MMClips>
  <ScaleCrop>false</ScaleCrop>
  <HeadingPairs>
    <vt:vector size="6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86</vt:i4>
      </vt:variant>
    </vt:vector>
  </HeadingPairs>
  <TitlesOfParts>
    <vt:vector size="102" baseType="lpstr">
      <vt:lpstr>나눔고딕</vt:lpstr>
      <vt:lpstr>Helvetica Neue</vt:lpstr>
      <vt:lpstr>Canela Text Regular</vt:lpstr>
      <vt:lpstr>Avenir Next Regular</vt:lpstr>
      <vt:lpstr>학교안심 둥근미소 TTF B</vt:lpstr>
      <vt:lpstr>AvenirNext-DemiBold</vt:lpstr>
      <vt:lpstr>Sandoll 고딕NeoRound 07 Bd</vt:lpstr>
      <vt:lpstr>HakgyoansimDunggeunmisoOTF-B</vt:lpstr>
      <vt:lpstr>Arial</vt:lpstr>
      <vt:lpstr>Sandoll 격동굴림2 TTF 07 Bk</vt:lpstr>
      <vt:lpstr>Canela Bold</vt:lpstr>
      <vt:lpstr>나눔고딕 ExtraBold</vt:lpstr>
      <vt:lpstr>Avenir Next Medium</vt:lpstr>
      <vt:lpstr>Canela Deck Regular</vt:lpstr>
      <vt:lpstr>Canela Regular</vt:lpstr>
      <vt:lpstr>23_ClassicWhite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Administrator</dc:creator>
  <cp:lastModifiedBy>USER</cp:lastModifiedBy>
  <cp:revision>580</cp:revision>
  <dcterms:modified xsi:type="dcterms:W3CDTF">2026-02-26T11:41:25Z</dcterms:modified>
</cp:coreProperties>
</file>