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7"/>
  </p:notesMasterIdLst>
  <p:sldIdLst>
    <p:sldId id="491" r:id="rId2"/>
    <p:sldId id="492" r:id="rId3"/>
    <p:sldId id="540" r:id="rId4"/>
    <p:sldId id="355" r:id="rId5"/>
    <p:sldId id="260" r:id="rId6"/>
    <p:sldId id="554" r:id="rId7"/>
    <p:sldId id="555" r:id="rId8"/>
    <p:sldId id="556" r:id="rId9"/>
    <p:sldId id="550" r:id="rId10"/>
    <p:sldId id="557" r:id="rId11"/>
    <p:sldId id="558" r:id="rId12"/>
    <p:sldId id="552" r:id="rId13"/>
    <p:sldId id="532" r:id="rId14"/>
    <p:sldId id="560" r:id="rId15"/>
    <p:sldId id="265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575" r:id="rId31"/>
    <p:sldId id="576" r:id="rId32"/>
    <p:sldId id="577" r:id="rId33"/>
    <p:sldId id="578" r:id="rId34"/>
    <p:sldId id="579" r:id="rId35"/>
    <p:sldId id="580" r:id="rId36"/>
    <p:sldId id="581" r:id="rId37"/>
    <p:sldId id="582" r:id="rId38"/>
    <p:sldId id="583" r:id="rId39"/>
    <p:sldId id="584" r:id="rId40"/>
    <p:sldId id="585" r:id="rId41"/>
    <p:sldId id="586" r:id="rId42"/>
    <p:sldId id="587" r:id="rId43"/>
    <p:sldId id="588" r:id="rId44"/>
    <p:sldId id="589" r:id="rId45"/>
    <p:sldId id="590" r:id="rId46"/>
    <p:sldId id="591" r:id="rId47"/>
    <p:sldId id="592" r:id="rId48"/>
    <p:sldId id="593" r:id="rId49"/>
    <p:sldId id="594" r:id="rId50"/>
    <p:sldId id="595" r:id="rId51"/>
    <p:sldId id="596" r:id="rId52"/>
    <p:sldId id="597" r:id="rId53"/>
    <p:sldId id="598" r:id="rId54"/>
    <p:sldId id="599" r:id="rId55"/>
    <p:sldId id="600" r:id="rId56"/>
    <p:sldId id="601" r:id="rId57"/>
    <p:sldId id="602" r:id="rId58"/>
    <p:sldId id="603" r:id="rId59"/>
    <p:sldId id="604" r:id="rId60"/>
    <p:sldId id="605" r:id="rId61"/>
    <p:sldId id="606" r:id="rId62"/>
    <p:sldId id="607" r:id="rId63"/>
    <p:sldId id="608" r:id="rId64"/>
    <p:sldId id="609" r:id="rId65"/>
    <p:sldId id="610" r:id="rId66"/>
  </p:sldIdLst>
  <p:sldSz cx="24384000" cy="13716000"/>
  <p:notesSz cx="6858000" cy="9144000"/>
  <p:embeddedFontLst>
    <p:embeddedFont>
      <p:font typeface="학교안심 둥근미소 TTF B" panose="02000703000000000000" pitchFamily="2" charset="-127"/>
      <p:bold r:id="rId68"/>
    </p:embeddedFont>
    <p:embeddedFont>
      <p:font typeface="나눔고딕 ExtraBold" panose="020D0904000000000000" pitchFamily="50" charset="-127"/>
      <p:bold r:id="rId69"/>
    </p:embeddedFont>
    <p:embeddedFont>
      <p:font typeface="나눔고딕" panose="020D0604000000000000" pitchFamily="50" charset="-127"/>
      <p:regular r:id="rId70"/>
      <p:bold r:id="rId71"/>
    </p:embeddedFont>
    <p:embeddedFont>
      <p:font typeface="Sandoll 고딕NeoRound 07 Bd" panose="020B0600000101010101" pitchFamily="34" charset="-127"/>
      <p:regular r:id="rId72"/>
    </p:embeddedFont>
    <p:embeddedFont>
      <p:font typeface="HakgyoansimDunggeunmisoOTF-B" panose="02000703000000000000" pitchFamily="50" charset="-127"/>
      <p:bold r:id="rId73"/>
    </p:embeddedFont>
    <p:embeddedFont>
      <p:font typeface="Sandoll 격동굴림2 TTF 07 Bk" panose="00000900000000000000" pitchFamily="2" charset="-127"/>
      <p:bold r:id="rId7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FDB"/>
    <a:srgbClr val="8CC556"/>
    <a:srgbClr val="F39800"/>
    <a:srgbClr val="882E8D"/>
    <a:srgbClr val="B27B5A"/>
    <a:srgbClr val="E9518D"/>
    <a:srgbClr val="A9CF51"/>
    <a:srgbClr val="56B6C3"/>
    <a:srgbClr val="96D4E5"/>
    <a:srgbClr val="F6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4725" autoAdjust="0"/>
  </p:normalViewPr>
  <p:slideViewPr>
    <p:cSldViewPr snapToGrid="0">
      <p:cViewPr varScale="1">
        <p:scale>
          <a:sx n="53" d="100"/>
          <a:sy n="53" d="100"/>
        </p:scale>
        <p:origin x="7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320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130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5044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7905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733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1998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9195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1110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4247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3767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954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017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6689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4632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1139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7713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6433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0022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7473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3628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2077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965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2327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8974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1413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53174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7861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14637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11202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3808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93181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7869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2070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02628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32869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7707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41644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04851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68851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0026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25177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25625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50618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147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38914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99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396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9767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561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535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프레젠테이션 제목</a:t>
            </a:r>
          </a:p>
        </p:txBody>
      </p:sp>
      <p:sp>
        <p:nvSpPr>
          <p:cNvPr id="2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저자 및 날짜</a:t>
            </a:r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사실 정보</a:t>
            </a:r>
          </a:p>
        </p:txBody>
      </p:sp>
      <p:sp>
        <p:nvSpPr>
          <p:cNvPr id="107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해 질 무렵의 하늘을 배경으로 둔 바다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해 질 무렵의 하늘을 배경으로 둔 바다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해 질 무렵의 해변과 바다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3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1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슬라이드 부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63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의제 부제</a:t>
            </a:r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5F5-5y75LR5L5UpYocRtO17dqUTdhiz8/view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4380330" y="6131650"/>
            <a:ext cx="20454773" cy="2550650"/>
            <a:chOff x="6921499" y="3192137"/>
            <a:chExt cx="20454773" cy="2550650"/>
          </a:xfrm>
        </p:grpSpPr>
        <p:sp>
          <p:nvSpPr>
            <p:cNvPr id="19" name="직사각형 18"/>
            <p:cNvSpPr/>
            <p:nvPr/>
          </p:nvSpPr>
          <p:spPr>
            <a:xfrm>
              <a:off x="9475469" y="3448016"/>
              <a:ext cx="17900803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건강한 학교와 안전</a:t>
              </a:r>
              <a:endParaRPr lang="ko-KR" altLang="en-US" sz="124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EC6D6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EC6D65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EC6D65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82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827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학교 안전 수칙을 지켜요</a:t>
              </a:r>
              <a:endParaRPr lang="ko-KR" altLang="en-US" sz="5500" dirty="0"/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8" name="타원 2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735399" y="2885846"/>
            <a:ext cx="18692296" cy="4081117"/>
            <a:chOff x="1735399" y="2170894"/>
            <a:chExt cx="18692296" cy="4081117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735399" y="2170894"/>
              <a:ext cx="3406588" cy="1362635"/>
            </a:xfrm>
            <a:prstGeom prst="roundRect">
              <a:avLst>
                <a:gd name="adj" fmla="val 41667"/>
              </a:avLst>
            </a:prstGeom>
            <a:solidFill>
              <a:srgbClr val="E95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생명의 탄생에는 소중한 의미가 담겨 있어요"/>
            <p:cNvSpPr txBox="1"/>
            <p:nvPr/>
          </p:nvSpPr>
          <p:spPr>
            <a:xfrm>
              <a:off x="2138811" y="2332003"/>
              <a:ext cx="2599765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교실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6046044" y="2170894"/>
              <a:ext cx="14381651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책상 위에 위험한 물건을 두지 않습니다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가방은 닫아서 정한 곳에 둡니다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학습 기구로 장난치지 않습니다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➍ 창문 밖으로 물건을 던지지 않습니다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735399" y="8022982"/>
            <a:ext cx="20649113" cy="3083922"/>
            <a:chOff x="1735399" y="2170893"/>
            <a:chExt cx="20649113" cy="3083922"/>
          </a:xfrm>
        </p:grpSpPr>
        <p:sp>
          <p:nvSpPr>
            <p:cNvPr id="34" name="모서리가 둥근 직사각형 33"/>
            <p:cNvSpPr/>
            <p:nvPr/>
          </p:nvSpPr>
          <p:spPr>
            <a:xfrm>
              <a:off x="1735399" y="2170893"/>
              <a:ext cx="3406588" cy="2160000"/>
            </a:xfrm>
            <a:prstGeom prst="roundRect">
              <a:avLst>
                <a:gd name="adj" fmla="val 30972"/>
              </a:avLst>
            </a:prstGeom>
            <a:solidFill>
              <a:srgbClr val="B27B5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생명의 탄생에는 소중한 의미가 담겨 있어요"/>
            <p:cNvSpPr txBox="1"/>
            <p:nvPr/>
          </p:nvSpPr>
          <p:spPr>
            <a:xfrm>
              <a:off x="2138811" y="2332003"/>
              <a:ext cx="2599765" cy="1890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체육관 </a:t>
              </a:r>
              <a:r>
                <a:rPr lang="en-US" altLang="ko-KR" sz="5500" dirty="0" smtClean="0">
                  <a:solidFill>
                    <a:schemeClr val="bg1"/>
                  </a:solidFill>
                </a:rPr>
                <a:t>·</a:t>
              </a:r>
              <a:r>
                <a:rPr lang="ko-KR" altLang="en-US" sz="5500" dirty="0" smtClean="0">
                  <a:solidFill>
                    <a:schemeClr val="bg1"/>
                  </a:solidFill>
                </a:rPr>
                <a:t>운동장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6046044" y="2170894"/>
              <a:ext cx="16338468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준비 운동을 합니다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라켓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공 등 기구를 사용할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땐 안전거리를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신체 활동과 기구 사용은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선생님의 지도를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따릅니다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1053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학교 안전 수칙을 지켜요</a:t>
              </a:r>
              <a:endParaRPr lang="ko-KR" altLang="en-US" sz="5500" dirty="0"/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8" name="타원 2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735399" y="2885846"/>
            <a:ext cx="16502646" cy="3083921"/>
            <a:chOff x="1735399" y="2170894"/>
            <a:chExt cx="16502646" cy="3083921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735399" y="2170894"/>
              <a:ext cx="3406588" cy="1362635"/>
            </a:xfrm>
            <a:prstGeom prst="roundRect">
              <a:avLst>
                <a:gd name="adj" fmla="val 41667"/>
              </a:avLst>
            </a:prstGeom>
            <a:solidFill>
              <a:srgbClr val="882E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생명의 탄생에는 소중한 의미가 담겨 있어요"/>
            <p:cNvSpPr txBox="1"/>
            <p:nvPr/>
          </p:nvSpPr>
          <p:spPr>
            <a:xfrm>
              <a:off x="2138811" y="2332003"/>
              <a:ext cx="2599765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smtClean="0">
                  <a:solidFill>
                    <a:schemeClr val="bg1"/>
                  </a:solidFill>
                </a:rPr>
                <a:t>계단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6046045" y="2170894"/>
              <a:ext cx="12192000" cy="30839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한 칸씩 천천히 이동합니다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스마트폰을 사용하지 않습니다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오른쪽으로 걷습니다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735399" y="8022983"/>
            <a:ext cx="19003192" cy="3000821"/>
            <a:chOff x="1735399" y="2170894"/>
            <a:chExt cx="19003192" cy="3000821"/>
          </a:xfrm>
        </p:grpSpPr>
        <p:sp>
          <p:nvSpPr>
            <p:cNvPr id="34" name="모서리가 둥근 직사각형 33"/>
            <p:cNvSpPr/>
            <p:nvPr/>
          </p:nvSpPr>
          <p:spPr>
            <a:xfrm>
              <a:off x="1735399" y="2170894"/>
              <a:ext cx="3406588" cy="1362635"/>
            </a:xfrm>
            <a:prstGeom prst="roundRect">
              <a:avLst>
                <a:gd name="adj" fmla="val 41667"/>
              </a:avLst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생명의 탄생에는 소중한 의미가 담겨 있어요"/>
            <p:cNvSpPr txBox="1"/>
            <p:nvPr/>
          </p:nvSpPr>
          <p:spPr>
            <a:xfrm>
              <a:off x="2138811" y="2332003"/>
              <a:ext cx="2599765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err="1" smtClean="0">
                  <a:solidFill>
                    <a:schemeClr val="bg1"/>
                  </a:solidFill>
                </a:rPr>
                <a:t>급식실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6046044" y="2170894"/>
              <a:ext cx="14692547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식사 전에 손을 씻습니다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이동할 때 앞을 보고 천천히 걷습니다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수저나 포크로 장난을 치지 않습니다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650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7280161"/>
            <a:ext cx="18709364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/>
              <a:t>학교 안전 제안서 작성</a:t>
            </a:r>
            <a:endParaRPr sz="5400" dirty="0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79" y="7354840"/>
            <a:ext cx="1140867" cy="649417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3462028" y="4030581"/>
              <a:ext cx="7393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27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1" name="직선 연결선 20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부모님께 감사 편지 쓰기"/>
          <p:cNvSpPr txBox="1"/>
          <p:nvPr/>
        </p:nvSpPr>
        <p:spPr>
          <a:xfrm>
            <a:off x="4581102" y="920992"/>
            <a:ext cx="545901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chemeClr val="accent1">
                    <a:lumMod val="75000"/>
                  </a:schemeClr>
                </a:solidFill>
              </a:rPr>
              <a:t>학교 안전 제안서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24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408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 err="1"/>
              <a:t>모둠별로</a:t>
            </a:r>
            <a:r>
              <a:rPr lang="ko-KR" altLang="en-US" sz="5400" dirty="0"/>
              <a:t> 우리 학교에서 탐색할 장소를 정한 뒤</a:t>
            </a:r>
            <a:r>
              <a:rPr lang="en-US" altLang="ko-KR" sz="5400" dirty="0"/>
              <a:t>, </a:t>
            </a:r>
            <a:r>
              <a:rPr lang="ko-KR" altLang="en-US" sz="5400" dirty="0"/>
              <a:t>그 장소에서 발생할 수 있는 위험 요소를 함께 찾아보세요</a:t>
            </a:r>
            <a:r>
              <a:rPr lang="en-US" altLang="ko-KR" sz="5400" dirty="0" smtClean="0"/>
              <a:t>. </a:t>
            </a:r>
            <a:r>
              <a:rPr lang="ko-KR" altLang="en-US" sz="5400" dirty="0" smtClean="0"/>
              <a:t>탐색한 </a:t>
            </a:r>
            <a:r>
              <a:rPr lang="ko-KR" altLang="en-US" sz="5400" dirty="0"/>
              <a:t>내용을 바탕으로 학교를 더 안전하게 만들기 위한 학교 안전 제안서를 작성해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31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1015141" y="955590"/>
            <a:ext cx="21972874" cy="1135319"/>
            <a:chOff x="1015141" y="1329879"/>
            <a:chExt cx="21972874" cy="1135319"/>
          </a:xfrm>
        </p:grpSpPr>
        <p:grpSp>
          <p:nvGrpSpPr>
            <p:cNvPr id="120" name="그룹 119"/>
            <p:cNvGrpSpPr/>
            <p:nvPr/>
          </p:nvGrpSpPr>
          <p:grpSpPr>
            <a:xfrm>
              <a:off x="1015141" y="1329879"/>
              <a:ext cx="6045009" cy="1135319"/>
              <a:chOff x="-1052220" y="4067275"/>
              <a:chExt cx="1665582" cy="231710"/>
            </a:xfrm>
          </p:grpSpPr>
          <p:sp>
            <p:nvSpPr>
              <p:cNvPr id="121" name="모서리가 둥근 직사각형 120"/>
              <p:cNvSpPr/>
              <p:nvPr/>
            </p:nvSpPr>
            <p:spPr>
              <a:xfrm>
                <a:off x="-1052220" y="4067275"/>
                <a:ext cx="1665582" cy="231710"/>
              </a:xfrm>
              <a:prstGeom prst="roundRect">
                <a:avLst>
                  <a:gd name="adj" fmla="val 50000"/>
                </a:avLst>
              </a:prstGeom>
              <a:solidFill>
                <a:srgbClr val="96D4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-445474" y="4097387"/>
                <a:ext cx="409522" cy="171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제목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cxnSp>
          <p:nvCxnSpPr>
            <p:cNvPr id="138" name="직선 연결선 137"/>
            <p:cNvCxnSpPr/>
            <p:nvPr/>
          </p:nvCxnSpPr>
          <p:spPr>
            <a:xfrm>
              <a:off x="3756110" y="2425343"/>
              <a:ext cx="19231905" cy="0"/>
            </a:xfrm>
            <a:prstGeom prst="line">
              <a:avLst/>
            </a:prstGeom>
            <a:ln w="28575">
              <a:solidFill>
                <a:srgbClr val="96D4E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직사각형 3"/>
            <p:cNvSpPr/>
            <p:nvPr/>
          </p:nvSpPr>
          <p:spPr>
            <a:xfrm>
              <a:off x="8225773" y="1329879"/>
              <a:ext cx="7778091" cy="923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안전한 계단, 모두의 약속!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995872" y="3318402"/>
            <a:ext cx="21992143" cy="1153365"/>
            <a:chOff x="995872" y="3375177"/>
            <a:chExt cx="21992143" cy="1153365"/>
          </a:xfrm>
        </p:grpSpPr>
        <p:grpSp>
          <p:nvGrpSpPr>
            <p:cNvPr id="123" name="그룹 122"/>
            <p:cNvGrpSpPr/>
            <p:nvPr/>
          </p:nvGrpSpPr>
          <p:grpSpPr>
            <a:xfrm>
              <a:off x="995872" y="3393223"/>
              <a:ext cx="6045009" cy="1135319"/>
              <a:chOff x="-1052220" y="4067275"/>
              <a:chExt cx="1665582" cy="231710"/>
            </a:xfrm>
          </p:grpSpPr>
          <p:sp>
            <p:nvSpPr>
              <p:cNvPr id="124" name="모서리가 둥근 직사각형 123"/>
              <p:cNvSpPr/>
              <p:nvPr/>
            </p:nvSpPr>
            <p:spPr>
              <a:xfrm>
                <a:off x="-1052220" y="4067275"/>
                <a:ext cx="1665582" cy="231710"/>
              </a:xfrm>
              <a:prstGeom prst="roundRect">
                <a:avLst>
                  <a:gd name="adj" fmla="val 50000"/>
                </a:avLst>
              </a:prstGeom>
              <a:solidFill>
                <a:srgbClr val="96D4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-535134" y="4100496"/>
                <a:ext cx="588842" cy="171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작성자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cxnSp>
          <p:nvCxnSpPr>
            <p:cNvPr id="139" name="직선 연결선 138"/>
            <p:cNvCxnSpPr/>
            <p:nvPr/>
          </p:nvCxnSpPr>
          <p:spPr>
            <a:xfrm>
              <a:off x="3756110" y="4423757"/>
              <a:ext cx="19231905" cy="0"/>
            </a:xfrm>
            <a:prstGeom prst="line">
              <a:avLst/>
            </a:prstGeom>
            <a:ln w="28575">
              <a:solidFill>
                <a:srgbClr val="96D4E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직사각형 7"/>
            <p:cNvSpPr/>
            <p:nvPr/>
          </p:nvSpPr>
          <p:spPr>
            <a:xfrm>
              <a:off x="8245162" y="3375177"/>
              <a:ext cx="2331087" cy="923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김 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들샘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015141" y="5699260"/>
            <a:ext cx="21972874" cy="1237265"/>
            <a:chOff x="1015141" y="5317227"/>
            <a:chExt cx="21972874" cy="1237265"/>
          </a:xfrm>
        </p:grpSpPr>
        <p:grpSp>
          <p:nvGrpSpPr>
            <p:cNvPr id="126" name="그룹 125"/>
            <p:cNvGrpSpPr/>
            <p:nvPr/>
          </p:nvGrpSpPr>
          <p:grpSpPr>
            <a:xfrm>
              <a:off x="1015141" y="5419173"/>
              <a:ext cx="6045007" cy="1135319"/>
              <a:chOff x="-1052220" y="4067275"/>
              <a:chExt cx="1665582" cy="231710"/>
            </a:xfrm>
          </p:grpSpPr>
          <p:sp>
            <p:nvSpPr>
              <p:cNvPr id="127" name="모서리가 둥근 직사각형 126"/>
              <p:cNvSpPr/>
              <p:nvPr/>
            </p:nvSpPr>
            <p:spPr>
              <a:xfrm>
                <a:off x="-1052220" y="4067275"/>
                <a:ext cx="1665582" cy="231710"/>
              </a:xfrm>
              <a:prstGeom prst="roundRect">
                <a:avLst>
                  <a:gd name="adj" fmla="val 50000"/>
                </a:avLst>
              </a:prstGeom>
              <a:solidFill>
                <a:srgbClr val="96D4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-961966" y="4097387"/>
                <a:ext cx="1466452" cy="171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학교 내 탐색 장소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cxnSp>
          <p:nvCxnSpPr>
            <p:cNvPr id="140" name="직선 연결선 139"/>
            <p:cNvCxnSpPr/>
            <p:nvPr/>
          </p:nvCxnSpPr>
          <p:spPr>
            <a:xfrm>
              <a:off x="3756110" y="6487101"/>
              <a:ext cx="19231905" cy="0"/>
            </a:xfrm>
            <a:prstGeom prst="line">
              <a:avLst/>
            </a:prstGeom>
            <a:ln w="28575">
              <a:solidFill>
                <a:srgbClr val="96D4E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직사각형 8"/>
            <p:cNvSpPr/>
            <p:nvPr/>
          </p:nvSpPr>
          <p:spPr>
            <a:xfrm>
              <a:off x="8245162" y="5317227"/>
              <a:ext cx="1486305" cy="923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계단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995872" y="8164017"/>
            <a:ext cx="21972874" cy="4299029"/>
            <a:chOff x="995872" y="7213041"/>
            <a:chExt cx="21972874" cy="4299029"/>
          </a:xfrm>
        </p:grpSpPr>
        <p:grpSp>
          <p:nvGrpSpPr>
            <p:cNvPr id="53" name="그룹 52"/>
            <p:cNvGrpSpPr/>
            <p:nvPr/>
          </p:nvGrpSpPr>
          <p:grpSpPr>
            <a:xfrm>
              <a:off x="995872" y="7325943"/>
              <a:ext cx="6045007" cy="1135319"/>
              <a:chOff x="-1052220" y="4067275"/>
              <a:chExt cx="1665582" cy="231710"/>
            </a:xfrm>
          </p:grpSpPr>
          <p:sp>
            <p:nvSpPr>
              <p:cNvPr id="54" name="모서리가 둥근 직사각형 53"/>
              <p:cNvSpPr/>
              <p:nvPr/>
            </p:nvSpPr>
            <p:spPr>
              <a:xfrm>
                <a:off x="-1052220" y="4067275"/>
                <a:ext cx="1665582" cy="231710"/>
              </a:xfrm>
              <a:prstGeom prst="roundRect">
                <a:avLst>
                  <a:gd name="adj" fmla="val 50000"/>
                </a:avLst>
              </a:prstGeom>
              <a:solidFill>
                <a:srgbClr val="96D4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-977866" y="4097387"/>
                <a:ext cx="1498253" cy="171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문제점</a:t>
                </a:r>
                <a:r>
                  <a:rPr lang="en-US" altLang="ko-KR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위험 요소</a:t>
                </a:r>
                <a:r>
                  <a:rPr lang="en-US" altLang="ko-KR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cxnSp>
          <p:nvCxnSpPr>
            <p:cNvPr id="56" name="직선 연결선 55"/>
            <p:cNvCxnSpPr/>
            <p:nvPr/>
          </p:nvCxnSpPr>
          <p:spPr>
            <a:xfrm>
              <a:off x="1265730" y="11441699"/>
              <a:ext cx="21703016" cy="70371"/>
            </a:xfrm>
            <a:prstGeom prst="line">
              <a:avLst/>
            </a:prstGeom>
            <a:ln w="28575">
              <a:solidFill>
                <a:srgbClr val="96D4E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직사각형 56"/>
            <p:cNvSpPr/>
            <p:nvPr/>
          </p:nvSpPr>
          <p:spPr>
            <a:xfrm>
              <a:off x="8225893" y="7213041"/>
              <a:ext cx="14742853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문제점 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스마트폰을 보며 계단 이용하기, 장난치거나 뛰어다니기, 한꺼번에 몰려서 이동하기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위험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요소 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미끄러운 바닥, 불충분한 조명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불규칙한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계단 높이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519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그룹 119"/>
          <p:cNvGrpSpPr/>
          <p:nvPr/>
        </p:nvGrpSpPr>
        <p:grpSpPr>
          <a:xfrm>
            <a:off x="1015141" y="352086"/>
            <a:ext cx="6045009" cy="1135319"/>
            <a:chOff x="-1052220" y="4067275"/>
            <a:chExt cx="1665582" cy="231710"/>
          </a:xfrm>
        </p:grpSpPr>
        <p:sp>
          <p:nvSpPr>
            <p:cNvPr id="121" name="모서리가 둥근 직사각형 120"/>
            <p:cNvSpPr/>
            <p:nvPr/>
          </p:nvSpPr>
          <p:spPr>
            <a:xfrm>
              <a:off x="-1052220" y="4067275"/>
              <a:ext cx="1665582" cy="231710"/>
            </a:xfrm>
            <a:prstGeom prst="roundRect">
              <a:avLst>
                <a:gd name="adj" fmla="val 50000"/>
              </a:avLst>
            </a:prstGeom>
            <a:solidFill>
              <a:srgbClr val="96D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-651515" y="4097387"/>
              <a:ext cx="821605" cy="171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개선 방안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015141" y="1634946"/>
            <a:ext cx="22155755" cy="3600000"/>
            <a:chOff x="1015141" y="2073254"/>
            <a:chExt cx="22155755" cy="3600000"/>
          </a:xfrm>
        </p:grpSpPr>
        <p:grpSp>
          <p:nvGrpSpPr>
            <p:cNvPr id="37" name="그룹 36"/>
            <p:cNvGrpSpPr/>
            <p:nvPr/>
          </p:nvGrpSpPr>
          <p:grpSpPr>
            <a:xfrm>
              <a:off x="1015141" y="2073254"/>
              <a:ext cx="6045009" cy="1135319"/>
              <a:chOff x="-1052220" y="4067275"/>
              <a:chExt cx="1665582" cy="231710"/>
            </a:xfrm>
          </p:grpSpPr>
          <p:sp>
            <p:nvSpPr>
              <p:cNvPr id="38" name="모서리가 둥근 직사각형 37"/>
              <p:cNvSpPr/>
              <p:nvPr/>
            </p:nvSpPr>
            <p:spPr>
              <a:xfrm>
                <a:off x="-1052220" y="4067275"/>
                <a:ext cx="1665582" cy="231710"/>
              </a:xfrm>
              <a:prstGeom prst="roundRect">
                <a:avLst>
                  <a:gd name="adj" fmla="val 50000"/>
                </a:avLst>
              </a:prstGeom>
              <a:solidFill>
                <a:srgbClr val="8CC5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-920494" y="4097387"/>
                <a:ext cx="1359566" cy="171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우리가 실천해요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3" name="모서리가 둥근 직사각형 2"/>
            <p:cNvSpPr/>
            <p:nvPr/>
          </p:nvSpPr>
          <p:spPr>
            <a:xfrm>
              <a:off x="7260336" y="2073254"/>
              <a:ext cx="15910560" cy="3600000"/>
            </a:xfrm>
            <a:prstGeom prst="roundRect">
              <a:avLst>
                <a:gd name="adj" fmla="val 11792"/>
              </a:avLst>
            </a:prstGeom>
            <a:solidFill>
              <a:schemeClr val="bg1"/>
            </a:solidFill>
            <a:ln w="38100" cap="flat">
              <a:solidFill>
                <a:srgbClr val="8CC55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747724" y="2314983"/>
              <a:ext cx="14935784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계단 이용할 때 스마트폰 사용은 위험해요.</a:t>
              </a:r>
            </a:p>
            <a:p>
              <a:pPr marL="342900" indent="-3429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계단에서는 천천히 조심해서 걸어요.</a:t>
              </a:r>
            </a:p>
            <a:p>
              <a:pPr marL="342900" indent="-3429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친구들과 계단 </a:t>
              </a: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이용시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줄을 서서 천천히 이동해요.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015141" y="5476675"/>
            <a:ext cx="22155755" cy="4680000"/>
            <a:chOff x="1015141" y="7101359"/>
            <a:chExt cx="22155755" cy="4680000"/>
          </a:xfrm>
        </p:grpSpPr>
        <p:grpSp>
          <p:nvGrpSpPr>
            <p:cNvPr id="46" name="그룹 45"/>
            <p:cNvGrpSpPr/>
            <p:nvPr/>
          </p:nvGrpSpPr>
          <p:grpSpPr>
            <a:xfrm>
              <a:off x="1015141" y="7101359"/>
              <a:ext cx="6045009" cy="1135319"/>
              <a:chOff x="-1052220" y="4067275"/>
              <a:chExt cx="1665582" cy="231710"/>
            </a:xfrm>
          </p:grpSpPr>
          <p:sp>
            <p:nvSpPr>
              <p:cNvPr id="47" name="모서리가 둥근 직사각형 46"/>
              <p:cNvSpPr/>
              <p:nvPr/>
            </p:nvSpPr>
            <p:spPr>
              <a:xfrm>
                <a:off x="-1052220" y="4067275"/>
                <a:ext cx="1665582" cy="231710"/>
              </a:xfrm>
              <a:prstGeom prst="roundRect">
                <a:avLst>
                  <a:gd name="adj" fmla="val 50000"/>
                </a:avLst>
              </a:prstGeom>
              <a:solidFill>
                <a:srgbClr val="8CC5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1050567" y="4097387"/>
                <a:ext cx="1619713" cy="171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이렇게 바꿔주세요</a:t>
                </a: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!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49" name="모서리가 둥근 직사각형 48"/>
            <p:cNvSpPr/>
            <p:nvPr/>
          </p:nvSpPr>
          <p:spPr>
            <a:xfrm>
              <a:off x="7260336" y="7101359"/>
              <a:ext cx="15910560" cy="4680000"/>
            </a:xfrm>
            <a:prstGeom prst="roundRect">
              <a:avLst>
                <a:gd name="adj" fmla="val 11792"/>
              </a:avLst>
            </a:prstGeom>
            <a:solidFill>
              <a:schemeClr val="bg1"/>
            </a:solidFill>
            <a:ln w="38100" cap="flat">
              <a:solidFill>
                <a:srgbClr val="8CC55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747724" y="7431780"/>
              <a:ext cx="14935784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미끄럼 방지 처리하기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계단에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미끄럼 방지 테이프를 붙여요.</a:t>
              </a:r>
            </a:p>
            <a:p>
              <a:pPr marL="342900" indent="-3429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밝은 조명 설치하기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계단에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밝고 고른 조명을 설치해요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1015141" y="10597189"/>
            <a:ext cx="22155754" cy="2265896"/>
            <a:chOff x="1015141" y="1329879"/>
            <a:chExt cx="22155754" cy="2265896"/>
          </a:xfrm>
        </p:grpSpPr>
        <p:grpSp>
          <p:nvGrpSpPr>
            <p:cNvPr id="59" name="그룹 58"/>
            <p:cNvGrpSpPr/>
            <p:nvPr/>
          </p:nvGrpSpPr>
          <p:grpSpPr>
            <a:xfrm>
              <a:off x="1015141" y="1329879"/>
              <a:ext cx="6045009" cy="1135319"/>
              <a:chOff x="-1052220" y="4067275"/>
              <a:chExt cx="1665582" cy="231710"/>
            </a:xfrm>
          </p:grpSpPr>
          <p:sp>
            <p:nvSpPr>
              <p:cNvPr id="62" name="모서리가 둥근 직사각형 61"/>
              <p:cNvSpPr/>
              <p:nvPr/>
            </p:nvSpPr>
            <p:spPr>
              <a:xfrm>
                <a:off x="-1052220" y="4067275"/>
                <a:ext cx="1665582" cy="231710"/>
              </a:xfrm>
              <a:prstGeom prst="roundRect">
                <a:avLst>
                  <a:gd name="adj" fmla="val 50000"/>
                </a:avLst>
              </a:prstGeom>
              <a:solidFill>
                <a:srgbClr val="96D4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-857557" y="4097387"/>
                <a:ext cx="1233689" cy="171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마무리 및 다짐</a:t>
                </a:r>
              </a:p>
            </p:txBody>
          </p:sp>
        </p:grpSp>
        <p:cxnSp>
          <p:nvCxnSpPr>
            <p:cNvPr id="60" name="직선 연결선 59"/>
            <p:cNvCxnSpPr/>
            <p:nvPr/>
          </p:nvCxnSpPr>
          <p:spPr>
            <a:xfrm>
              <a:off x="1015141" y="3595775"/>
              <a:ext cx="21972874" cy="0"/>
            </a:xfrm>
            <a:prstGeom prst="line">
              <a:avLst/>
            </a:prstGeom>
            <a:ln w="28575">
              <a:solidFill>
                <a:srgbClr val="96D4E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직사각형 60"/>
            <p:cNvSpPr/>
            <p:nvPr/>
          </p:nvSpPr>
          <p:spPr>
            <a:xfrm>
              <a:off x="7274796" y="1329879"/>
              <a:ext cx="1589609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학교에서 계단을 이용할 때 장난치거나 뛰지 않으며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친구들과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줄을 서서 차례대로 이동하겠습니다.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508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27" name="알맞은 말을 골라 초성 완성해보기"/>
          <p:cNvSpPr txBox="1"/>
          <p:nvPr/>
        </p:nvSpPr>
        <p:spPr>
          <a:xfrm>
            <a:off x="3328416" y="1375114"/>
            <a:ext cx="18854928" cy="183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>
                <a:solidFill>
                  <a:srgbClr val="25943A"/>
                </a:solidFill>
              </a:rPr>
              <a:t>학교 안전 수칙과 안전 행동 실천의 중요성을 강조하는 </a:t>
            </a:r>
            <a:r>
              <a:rPr lang="ko-KR" altLang="en-US" sz="5400" dirty="0" smtClean="0">
                <a:solidFill>
                  <a:srgbClr val="25943A"/>
                </a:solidFill>
              </a:rPr>
              <a:t>의미를 담아 “</a:t>
            </a:r>
            <a:r>
              <a:rPr lang="ko-KR" altLang="en-US" sz="5400" dirty="0">
                <a:solidFill>
                  <a:srgbClr val="25943A"/>
                </a:solidFill>
              </a:rPr>
              <a:t>학교 </a:t>
            </a:r>
            <a:r>
              <a:rPr lang="ko-KR" altLang="en-US" sz="5400" dirty="0" err="1">
                <a:solidFill>
                  <a:srgbClr val="25943A"/>
                </a:solidFill>
              </a:rPr>
              <a:t>안전”으로</a:t>
            </a:r>
            <a:r>
              <a:rPr lang="ko-KR" altLang="en-US" sz="5400" dirty="0">
                <a:solidFill>
                  <a:srgbClr val="25943A"/>
                </a:solidFill>
              </a:rPr>
              <a:t> </a:t>
            </a:r>
            <a:r>
              <a:rPr lang="en-US" altLang="ko-KR" sz="5400" dirty="0">
                <a:solidFill>
                  <a:srgbClr val="25943A"/>
                </a:solidFill>
              </a:rPr>
              <a:t>4</a:t>
            </a:r>
            <a:r>
              <a:rPr lang="ko-KR" altLang="en-US" sz="5400" dirty="0">
                <a:solidFill>
                  <a:srgbClr val="25943A"/>
                </a:solidFill>
              </a:rPr>
              <a:t>행시를 지어 보세요</a:t>
            </a:r>
            <a:r>
              <a:rPr lang="en-US" altLang="ko-KR" sz="5400" dirty="0">
                <a:solidFill>
                  <a:srgbClr val="25943A"/>
                </a:solidFill>
              </a:rPr>
              <a:t>.</a:t>
            </a:r>
            <a:endParaRPr sz="5400" dirty="0">
              <a:solidFill>
                <a:srgbClr val="25943A"/>
              </a:solidFill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2039582" y="6255871"/>
            <a:ext cx="3714157" cy="1235042"/>
            <a:chOff x="5145391" y="11605502"/>
            <a:chExt cx="2368132" cy="1235042"/>
          </a:xfrm>
        </p:grpSpPr>
        <p:sp>
          <p:nvSpPr>
            <p:cNvPr id="44" name="모서리가 둥근 직사각형 43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E1EF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31657" y="11776029"/>
              <a:ext cx="48037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교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6160958" y="6276493"/>
            <a:ext cx="8345554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교실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복도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운동장 어디서든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2039582" y="8090728"/>
            <a:ext cx="3714157" cy="1235042"/>
            <a:chOff x="5145391" y="11605502"/>
            <a:chExt cx="2368132" cy="1235042"/>
          </a:xfrm>
        </p:grpSpPr>
        <p:sp>
          <p:nvSpPr>
            <p:cNvPr id="50" name="모서리가 둥근 직사각형 49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E1EF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31657" y="11776029"/>
              <a:ext cx="48037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안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9" name="직사각형 48"/>
          <p:cNvSpPr/>
          <p:nvPr/>
        </p:nvSpPr>
        <p:spPr>
          <a:xfrm>
            <a:off x="6160958" y="8111350"/>
            <a:ext cx="6623929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안전 수칙 꼭 기억하며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2039582" y="9941623"/>
            <a:ext cx="3714157" cy="1235042"/>
            <a:chOff x="5145391" y="11605502"/>
            <a:chExt cx="2368132" cy="1235042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E1EF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031657" y="11776029"/>
              <a:ext cx="48037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2039582" y="4404976"/>
            <a:ext cx="3714157" cy="1235042"/>
            <a:chOff x="5145391" y="11605502"/>
            <a:chExt cx="2368132" cy="1235042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E1EF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31657" y="11776029"/>
              <a:ext cx="48037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6160958" y="4425598"/>
            <a:ext cx="8786380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학교에서 모두가 함께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지켜요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5852160" y="5630172"/>
            <a:ext cx="15617952" cy="5536647"/>
            <a:chOff x="5852160" y="5630172"/>
            <a:chExt cx="15617952" cy="5536647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5852160" y="5630172"/>
              <a:ext cx="15617952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직선 연결선 37"/>
            <p:cNvCxnSpPr/>
            <p:nvPr/>
          </p:nvCxnSpPr>
          <p:spPr>
            <a:xfrm flipV="1">
              <a:off x="5852160" y="7443216"/>
              <a:ext cx="15599664" cy="3785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5852160" y="9315924"/>
              <a:ext cx="15617952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5852160" y="11166819"/>
              <a:ext cx="15617952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5" name="직사각형 54"/>
          <p:cNvSpPr/>
          <p:nvPr/>
        </p:nvSpPr>
        <p:spPr>
          <a:xfrm>
            <a:off x="6160958" y="9962245"/>
            <a:ext cx="8869736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전부가 행복한 학교 만들어요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4380330" y="6131650"/>
            <a:ext cx="20454773" cy="2550650"/>
            <a:chOff x="6921499" y="3192137"/>
            <a:chExt cx="20454773" cy="2550650"/>
          </a:xfrm>
        </p:grpSpPr>
        <p:sp>
          <p:nvSpPr>
            <p:cNvPr id="19" name="직사각형 18"/>
            <p:cNvSpPr/>
            <p:nvPr/>
          </p:nvSpPr>
          <p:spPr>
            <a:xfrm>
              <a:off x="9475469" y="3448016"/>
              <a:ext cx="17900803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err="1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근골격계</a:t>
              </a:r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 응급 처치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EC6D6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EC6D65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EC6D65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86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630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4059414" y="4773558"/>
            <a:ext cx="16265173" cy="4168885"/>
            <a:chOff x="12593291" y="3822192"/>
            <a:chExt cx="16265173" cy="4168885"/>
          </a:xfrm>
        </p:grpSpPr>
        <p:sp>
          <p:nvSpPr>
            <p:cNvPr id="29" name="● 생명 탄생의 의미를 말할 수 있다.…"/>
            <p:cNvSpPr txBox="1"/>
            <p:nvPr/>
          </p:nvSpPr>
          <p:spPr>
            <a:xfrm>
              <a:off x="12593291" y="5247151"/>
              <a:ext cx="16265173" cy="27439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근골격계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손상의 종류를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근골격계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손상 시 응급 처치 방법을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1" name="그룹 30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4" name="직사각형 33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5" name="이등변 삼각형 34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3" name="직사각형 32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448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83" y="2633473"/>
            <a:ext cx="11229157" cy="6253137"/>
          </a:xfrm>
          <a:prstGeom prst="rect">
            <a:avLst/>
          </a:prstGeom>
        </p:spPr>
      </p:pic>
      <p:sp>
        <p:nvSpPr>
          <p:cNvPr id="19" name="다음 그림을 보면서 떠오르는 것을 이야기해 보세요."/>
          <p:cNvSpPr txBox="1"/>
          <p:nvPr/>
        </p:nvSpPr>
        <p:spPr>
          <a:xfrm>
            <a:off x="5608999" y="568965"/>
            <a:ext cx="18346154" cy="2064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다음과 같은 상황이 생기면 어떤 응급 처치가 필요한지 친구들과 함께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sp>
        <p:nvSpPr>
          <p:cNvPr id="21" name="모서리가 둥근 직사각형 20"/>
          <p:cNvSpPr/>
          <p:nvPr/>
        </p:nvSpPr>
        <p:spPr>
          <a:xfrm>
            <a:off x="4574914" y="9674352"/>
            <a:ext cx="16822046" cy="3283944"/>
          </a:xfrm>
          <a:prstGeom prst="roundRect">
            <a:avLst/>
          </a:prstGeom>
          <a:solidFill>
            <a:srgbClr val="FBE2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6282" y="10286737"/>
            <a:ext cx="15401205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체육시간에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축구하다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넘어져 무릎을 다치면 소독하고 연고를 발라야 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2906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4591396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뼈와 뼈가 서로 맞닿아 연결되어 있는 곳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관절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염증이 생겨 쑤신다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2598004"/>
            <a:ext cx="17824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관절</a:t>
            </a:r>
            <a:endParaRPr lang="en-US" altLang="ko-KR" sz="5500" b="1" dirty="0">
              <a:solidFill>
                <a:srgbClr val="EC6D6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관계할 관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關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마디 절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節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66800" y="9681556"/>
            <a:ext cx="2309164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몸이 붓는 증상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수술 부위의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염증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감염은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림프 </a:t>
            </a:r>
            <a:r>
              <a:rPr lang="ko-KR" altLang="en-US" sz="55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부종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일으키거나 악화시킬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 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66800" y="7688164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부종</a:t>
            </a:r>
            <a:endParaRPr lang="en-US" altLang="ko-KR" sz="5500" b="1" dirty="0" smtClean="0">
              <a:solidFill>
                <a:srgbClr val="EC6D6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뜰 부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浮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종기 종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腫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8" name="가로로 말린 두루마리 모양 1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406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4598910" y="4828422"/>
            <a:ext cx="15186181" cy="4059157"/>
            <a:chOff x="12593291" y="3822192"/>
            <a:chExt cx="15186181" cy="4059157"/>
          </a:xfrm>
        </p:grpSpPr>
        <p:sp>
          <p:nvSpPr>
            <p:cNvPr id="29" name="● 생명 탄생의 의미를 말할 수 있다.…"/>
            <p:cNvSpPr txBox="1"/>
            <p:nvPr/>
          </p:nvSpPr>
          <p:spPr>
            <a:xfrm>
              <a:off x="12593291" y="5247151"/>
              <a:ext cx="15186181" cy="26341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학교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안의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위험한 장소를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학교에서 지켜야 할 안전 수칙을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1" name="그룹 30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4" name="직사각형 33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5" name="이등변 삼각형 34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3" name="직사각형 32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8437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459139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한곳에 꼭 붙어 있거나 붙어 있게 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그는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흔들리는 의자에 못을 박아서 </a:t>
            </a:r>
            <a:r>
              <a:rPr lang="ko-KR" altLang="en-US" sz="55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고정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2598004"/>
            <a:ext cx="17824704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고정</a:t>
            </a:r>
            <a:endParaRPr lang="en-US" altLang="ko-KR" sz="5500" b="1" dirty="0">
              <a:solidFill>
                <a:srgbClr val="EC6D6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굳을 고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固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정할 정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精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066800" y="8800273"/>
            <a:ext cx="23091648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상처를 치료하는 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그런 약품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드레싱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끝나자 환자들은 상처가 건드려진 통증으로 요란한 신음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소리를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066800" y="7688164"/>
            <a:ext cx="14642592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드레싱</a:t>
            </a:r>
            <a:r>
              <a:rPr lang="en-US" altLang="ko-KR" sz="5500" b="1" dirty="0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(dressing)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8" name="가로로 말린 두루마리 모양 1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2687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6767668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피부나 점막에 염증이 생겼을 때에 그 부분이 빨갛게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부어오르는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현상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햇볕을 받으면 피부가 빨갛게 충혈되고 </a:t>
            </a:r>
            <a:r>
              <a:rPr lang="ko-KR" altLang="en-US" sz="5500" b="1" dirty="0" err="1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발적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이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돋는 햇볕 알레르기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환자가 늘고 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066800" y="4774276"/>
            <a:ext cx="17824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err="1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발적</a:t>
            </a:r>
            <a:endParaRPr lang="en-US" altLang="ko-KR" sz="5500" b="1" dirty="0">
              <a:solidFill>
                <a:srgbClr val="EC6D6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필 발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發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붉을 적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赤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8" name="가로로 말린 두루마리 모양 1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515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근골격계</a:t>
              </a:r>
              <a:r>
                <a:rPr lang="ko-KR" altLang="en-US" sz="5500" dirty="0" smtClean="0"/>
                <a:t> 손상을 알아보아요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5" name="모서리가 둥근 직사각형 24"/>
          <p:cNvSpPr/>
          <p:nvPr/>
        </p:nvSpPr>
        <p:spPr>
          <a:xfrm>
            <a:off x="1735399" y="2305882"/>
            <a:ext cx="7500041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6" name="생명의 탄생에는 소중한 의미가 담겨 있어요"/>
          <p:cNvSpPr txBox="1"/>
          <p:nvPr/>
        </p:nvSpPr>
        <p:spPr>
          <a:xfrm>
            <a:off x="2065813" y="2627168"/>
            <a:ext cx="6839213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err="1" smtClean="0">
                <a:solidFill>
                  <a:schemeClr val="bg1"/>
                </a:solidFill>
              </a:rPr>
              <a:t>근골격계</a:t>
            </a:r>
            <a:r>
              <a:rPr lang="ko-KR" altLang="en-US" sz="5400" dirty="0" smtClean="0">
                <a:solidFill>
                  <a:schemeClr val="bg1"/>
                </a:solidFill>
              </a:rPr>
              <a:t> 손상의 종류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735399" y="4846171"/>
            <a:ext cx="3860729" cy="1362635"/>
            <a:chOff x="1735399" y="4122953"/>
            <a:chExt cx="3860729" cy="1362635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D13F9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err="1" smtClean="0">
                  <a:solidFill>
                    <a:schemeClr val="bg1"/>
                  </a:solidFill>
                </a:rPr>
                <a:t>염좌</a:t>
              </a:r>
              <a:r>
                <a:rPr lang="en-US" altLang="ko-KR" sz="5500" dirty="0" smtClean="0">
                  <a:solidFill>
                    <a:schemeClr val="bg1"/>
                  </a:solidFill>
                </a:rPr>
                <a:t>/</a:t>
              </a:r>
              <a:r>
                <a:rPr lang="ko-KR" altLang="en-US" sz="5500" dirty="0" smtClean="0">
                  <a:solidFill>
                    <a:schemeClr val="bg1"/>
                  </a:solidFill>
                </a:rPr>
                <a:t>좌상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1735398" y="6692446"/>
            <a:ext cx="210331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염좌는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갑작스러운 충격이나 무리한 운동으로 관절을 둘러싼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인대가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늘어나거나 찢어진 부상입니다. 붓거나 통증이 심하고,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걷거나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움직이는 데 불편함을 느낄 수 있습니다.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좌상은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근육이나 힘줄(근육을 뼈에 연결하는 섬유질 조직)이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무리하게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움직이거나 강하게 당겨져 늘어나거나 찢어진 상태입니다.</a:t>
            </a:r>
          </a:p>
        </p:txBody>
      </p:sp>
    </p:spTree>
    <p:extLst>
      <p:ext uri="{BB962C8B-B14F-4D97-AF65-F5344CB8AC3E}">
        <p14:creationId xmlns:p14="http://schemas.microsoft.com/office/powerpoint/2010/main" val="2939842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근골격계</a:t>
              </a:r>
              <a:r>
                <a:rPr lang="ko-KR" altLang="en-US" sz="5500" dirty="0" smtClean="0"/>
                <a:t> 손상을 알아보아요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5" name="모서리가 둥근 직사각형 24"/>
          <p:cNvSpPr/>
          <p:nvPr/>
        </p:nvSpPr>
        <p:spPr>
          <a:xfrm>
            <a:off x="1735399" y="2305882"/>
            <a:ext cx="7500041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6" name="생명의 탄생에는 소중한 의미가 담겨 있어요"/>
          <p:cNvSpPr txBox="1"/>
          <p:nvPr/>
        </p:nvSpPr>
        <p:spPr>
          <a:xfrm>
            <a:off x="2065813" y="2627168"/>
            <a:ext cx="6839213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err="1" smtClean="0">
                <a:solidFill>
                  <a:schemeClr val="bg1"/>
                </a:solidFill>
              </a:rPr>
              <a:t>근골격계</a:t>
            </a:r>
            <a:r>
              <a:rPr lang="ko-KR" altLang="en-US" sz="5400" dirty="0" smtClean="0">
                <a:solidFill>
                  <a:schemeClr val="bg1"/>
                </a:solidFill>
              </a:rPr>
              <a:t> 손상의 종류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735399" y="4846171"/>
            <a:ext cx="3860729" cy="1362635"/>
            <a:chOff x="1735399" y="4122953"/>
            <a:chExt cx="3860729" cy="1362635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타박상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1735398" y="6692446"/>
            <a:ext cx="2152693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넘어지거나 부딪혀서 연부 조직과 근육 등에 손상을 입어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출혈과 부종이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보이는 경우를 말합니다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피부 속의 조직이 파괴되어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출혈이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일어나면 검푸르게 멍이 듭니다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2231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근골격계</a:t>
              </a:r>
              <a:r>
                <a:rPr lang="ko-KR" altLang="en-US" sz="5500" dirty="0" smtClean="0"/>
                <a:t> 손상을 알아보아요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5" name="모서리가 둥근 직사각형 24"/>
          <p:cNvSpPr/>
          <p:nvPr/>
        </p:nvSpPr>
        <p:spPr>
          <a:xfrm>
            <a:off x="1735399" y="2305882"/>
            <a:ext cx="7500041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6" name="생명의 탄생에는 소중한 의미가 담겨 있어요"/>
          <p:cNvSpPr txBox="1"/>
          <p:nvPr/>
        </p:nvSpPr>
        <p:spPr>
          <a:xfrm>
            <a:off x="2065813" y="2627168"/>
            <a:ext cx="6839213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err="1" smtClean="0">
                <a:solidFill>
                  <a:schemeClr val="bg1"/>
                </a:solidFill>
              </a:rPr>
              <a:t>근골격계</a:t>
            </a:r>
            <a:r>
              <a:rPr lang="ko-KR" altLang="en-US" sz="5400" dirty="0" smtClean="0">
                <a:solidFill>
                  <a:schemeClr val="bg1"/>
                </a:solidFill>
              </a:rPr>
              <a:t> 손상의 종류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735399" y="4846171"/>
            <a:ext cx="3860729" cy="1362635"/>
            <a:chOff x="1735399" y="4122953"/>
            <a:chExt cx="3860729" cy="1362635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24B2B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골절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1735398" y="6692446"/>
            <a:ext cx="2152693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세게 부딪히는 등의 충격으로 뼈에 금이 가거나 부러진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상태입니다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통증이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심하며 부종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뼈의 모양 변형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압통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피부를 눌렀을 때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느끼는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등으로 몸을 움직이기 어려워집니다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2988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근골격계</a:t>
              </a:r>
              <a:r>
                <a:rPr lang="ko-KR" altLang="en-US" sz="5500" dirty="0" smtClean="0"/>
                <a:t> 손상을 알아보아요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5" name="모서리가 둥근 직사각형 24"/>
          <p:cNvSpPr/>
          <p:nvPr/>
        </p:nvSpPr>
        <p:spPr>
          <a:xfrm>
            <a:off x="1735399" y="2305882"/>
            <a:ext cx="7500041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6" name="생명의 탄생에는 소중한 의미가 담겨 있어요"/>
          <p:cNvSpPr txBox="1"/>
          <p:nvPr/>
        </p:nvSpPr>
        <p:spPr>
          <a:xfrm>
            <a:off x="2065813" y="2627168"/>
            <a:ext cx="6839213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err="1" smtClean="0">
                <a:solidFill>
                  <a:schemeClr val="bg1"/>
                </a:solidFill>
              </a:rPr>
              <a:t>근골격계</a:t>
            </a:r>
            <a:r>
              <a:rPr lang="ko-KR" altLang="en-US" sz="5400" dirty="0" smtClean="0">
                <a:solidFill>
                  <a:schemeClr val="bg1"/>
                </a:solidFill>
              </a:rPr>
              <a:t> 손상의 종류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735399" y="4846171"/>
            <a:ext cx="3860729" cy="1362635"/>
            <a:chOff x="1735399" y="4122953"/>
            <a:chExt cx="3860729" cy="1362635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8EC55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탈구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1735398" y="6692446"/>
            <a:ext cx="2152693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관절을 구성하는 뼈마디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연골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인대 등이 원래 위치에서 어긋난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상태입니다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갑자기 과격하게 관절을 움직일 때 생길 수 있습니다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9403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832038" y="642162"/>
            <a:ext cx="8499328" cy="1132145"/>
            <a:chOff x="8369204" y="421241"/>
            <a:chExt cx="8499328" cy="1132145"/>
          </a:xfrm>
        </p:grpSpPr>
        <p:sp>
          <p:nvSpPr>
            <p:cNvPr id="17" name="직사각형 16"/>
            <p:cNvSpPr/>
            <p:nvPr/>
          </p:nvSpPr>
          <p:spPr>
            <a:xfrm>
              <a:off x="9653095" y="647210"/>
              <a:ext cx="7215437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err="1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근골격계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손상 구별하기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19" name="직사각형 18"/>
          <p:cNvSpPr/>
          <p:nvPr/>
        </p:nvSpPr>
        <p:spPr>
          <a:xfrm>
            <a:off x="832038" y="2026371"/>
            <a:ext cx="183691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다음의 </a:t>
            </a:r>
            <a:r>
              <a:rPr lang="ko-KR" altLang="en-US" sz="5500" b="1" dirty="0" err="1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근골격계</a:t>
            </a:r>
            <a:r>
              <a:rPr lang="ko-KR" altLang="en-US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손상과 그에 해당하는 증상을 연결해 보세요</a:t>
            </a:r>
            <a:r>
              <a:rPr lang="en-US" altLang="ko-KR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rgbClr val="115C9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424502" y="3946091"/>
            <a:ext cx="6391750" cy="1362635"/>
            <a:chOff x="1735399" y="4122953"/>
            <a:chExt cx="3860729" cy="1362635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125D9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타박상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15542810" y="3946091"/>
            <a:ext cx="6391750" cy="1362635"/>
            <a:chOff x="1735399" y="4122953"/>
            <a:chExt cx="3860729" cy="1362635"/>
          </a:xfrm>
        </p:grpSpPr>
        <p:sp>
          <p:nvSpPr>
            <p:cNvPr id="34" name="모서리가 둥근 직사각형 33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chemeClr val="bg1"/>
            </a:solidFill>
            <a:ln w="57150" cap="flat">
              <a:solidFill>
                <a:srgbClr val="125D9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tx1"/>
                  </a:solidFill>
                </a:rPr>
                <a:t>뼈가 부러졌어요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1424502" y="6341034"/>
            <a:ext cx="6391750" cy="1362635"/>
            <a:chOff x="1735399" y="4122953"/>
            <a:chExt cx="3860729" cy="1362635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125D9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7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err="1" smtClean="0">
                  <a:solidFill>
                    <a:schemeClr val="bg1"/>
                  </a:solidFill>
                </a:rPr>
                <a:t>염좌</a:t>
              </a:r>
              <a:r>
                <a:rPr lang="en-US" altLang="ko-KR" sz="5500" dirty="0" smtClean="0">
                  <a:solidFill>
                    <a:schemeClr val="bg1"/>
                  </a:solidFill>
                </a:rPr>
                <a:t>/</a:t>
              </a:r>
              <a:r>
                <a:rPr lang="ko-KR" altLang="en-US" sz="5500" dirty="0" smtClean="0">
                  <a:solidFill>
                    <a:schemeClr val="bg1"/>
                  </a:solidFill>
                </a:rPr>
                <a:t>좌상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15542810" y="6341034"/>
            <a:ext cx="6391750" cy="1362635"/>
            <a:chOff x="1735399" y="4122953"/>
            <a:chExt cx="3860729" cy="1362635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chemeClr val="bg1"/>
            </a:solidFill>
            <a:ln w="57150" cap="flat">
              <a:solidFill>
                <a:srgbClr val="125D9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0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tx1"/>
                  </a:solidFill>
                </a:rPr>
                <a:t>멍이 들었어요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1424502" y="8735976"/>
            <a:ext cx="6391750" cy="1362635"/>
            <a:chOff x="1735399" y="4122953"/>
            <a:chExt cx="3860729" cy="1362635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125D9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3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골절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15542810" y="8735976"/>
            <a:ext cx="6391750" cy="1362635"/>
            <a:chOff x="1735399" y="4122953"/>
            <a:chExt cx="3860729" cy="1362635"/>
          </a:xfrm>
        </p:grpSpPr>
        <p:sp>
          <p:nvSpPr>
            <p:cNvPr id="55" name="모서리가 둥근 직사각형 54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chemeClr val="bg1"/>
            </a:solidFill>
            <a:ln w="57150" cap="flat">
              <a:solidFill>
                <a:srgbClr val="125D9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6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tx1"/>
                  </a:solidFill>
                </a:rPr>
                <a:t>인대가 늘어났어요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424502" y="11130919"/>
            <a:ext cx="6391750" cy="1362635"/>
            <a:chOff x="1735399" y="4122953"/>
            <a:chExt cx="3860729" cy="1362635"/>
          </a:xfrm>
        </p:grpSpPr>
        <p:sp>
          <p:nvSpPr>
            <p:cNvPr id="58" name="모서리가 둥근 직사각형 57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125D9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9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탈구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15542810" y="11130919"/>
            <a:ext cx="6391750" cy="1362635"/>
            <a:chOff x="1735399" y="4122953"/>
            <a:chExt cx="3860729" cy="1362635"/>
          </a:xfrm>
        </p:grpSpPr>
        <p:sp>
          <p:nvSpPr>
            <p:cNvPr id="61" name="모서리가 둥근 직사각형 60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chemeClr val="bg1"/>
            </a:solidFill>
            <a:ln w="57150" cap="flat">
              <a:solidFill>
                <a:srgbClr val="125D9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2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tx1"/>
                  </a:solidFill>
                </a:rPr>
                <a:t>관절이 어긋났어요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직선 연결선 4"/>
          <p:cNvCxnSpPr/>
          <p:nvPr/>
        </p:nvCxnSpPr>
        <p:spPr>
          <a:xfrm>
            <a:off x="7816252" y="4480560"/>
            <a:ext cx="7726558" cy="2523744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직선 연결선 62"/>
          <p:cNvCxnSpPr/>
          <p:nvPr/>
        </p:nvCxnSpPr>
        <p:spPr>
          <a:xfrm>
            <a:off x="7820016" y="6995069"/>
            <a:ext cx="7726558" cy="2523744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직선 연결선 63"/>
          <p:cNvCxnSpPr/>
          <p:nvPr/>
        </p:nvCxnSpPr>
        <p:spPr>
          <a:xfrm flipV="1">
            <a:off x="7879574" y="4482453"/>
            <a:ext cx="7599914" cy="4902077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직선 연결선 7"/>
          <p:cNvCxnSpPr>
            <a:stCxn id="59" idx="3"/>
            <a:endCxn id="61" idx="1"/>
          </p:cNvCxnSpPr>
          <p:nvPr/>
        </p:nvCxnSpPr>
        <p:spPr>
          <a:xfrm>
            <a:off x="7816252" y="11812236"/>
            <a:ext cx="7756789" cy="1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47112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832038" y="2324658"/>
            <a:ext cx="8499328" cy="1132145"/>
            <a:chOff x="8369204" y="421241"/>
            <a:chExt cx="8499328" cy="1132145"/>
          </a:xfrm>
        </p:grpSpPr>
        <p:sp>
          <p:nvSpPr>
            <p:cNvPr id="17" name="직사각형 16"/>
            <p:cNvSpPr/>
            <p:nvPr/>
          </p:nvSpPr>
          <p:spPr>
            <a:xfrm>
              <a:off x="9653095" y="647210"/>
              <a:ext cx="7215437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err="1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근골격계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손상 구별하기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19" name="직사각형 18"/>
          <p:cNvSpPr/>
          <p:nvPr/>
        </p:nvSpPr>
        <p:spPr>
          <a:xfrm>
            <a:off x="832038" y="3708867"/>
            <a:ext cx="20754400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일상생활에서 </a:t>
            </a:r>
            <a:r>
              <a:rPr lang="ko-KR" altLang="en-US" sz="5500" b="1" dirty="0" err="1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근골격계</a:t>
            </a:r>
            <a:r>
              <a:rPr lang="ko-KR" altLang="en-US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손상을 입을 수 있는 상황에 대해 말해 보세요</a:t>
            </a:r>
            <a:r>
              <a:rPr lang="en-US" altLang="ko-KR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rgbClr val="115C9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078992" y="5230368"/>
            <a:ext cx="21122640" cy="5980176"/>
          </a:xfrm>
          <a:prstGeom prst="roundRect">
            <a:avLst>
              <a:gd name="adj" fmla="val 9616"/>
            </a:avLst>
          </a:prstGeom>
          <a:solidFill>
            <a:srgbClr val="ECF4F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115929" y="6206688"/>
            <a:ext cx="17339678" cy="399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바르지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않은 자세로 스마트폰 오래 사용하기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빗길이나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얼어붙은 길에서 미끄러져 넘어짐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허리를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굽혀 무거운 짐을 들어 올릴 때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스트레칭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없이 갑자기 격렬한 운동 시작</a:t>
            </a:r>
          </a:p>
        </p:txBody>
      </p:sp>
    </p:spTree>
    <p:extLst>
      <p:ext uri="{BB962C8B-B14F-4D97-AF65-F5344CB8AC3E}">
        <p14:creationId xmlns:p14="http://schemas.microsoft.com/office/powerpoint/2010/main" val="28461414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근골격계</a:t>
              </a:r>
              <a:r>
                <a:rPr lang="ko-KR" altLang="en-US" sz="5500" dirty="0" smtClean="0"/>
                <a:t> 손상을 응급 처치 해요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3" name="모서리가 둥근 직사각형 22"/>
          <p:cNvSpPr/>
          <p:nvPr/>
        </p:nvSpPr>
        <p:spPr>
          <a:xfrm>
            <a:off x="1735399" y="2305882"/>
            <a:ext cx="7500041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생명의 탄생에는 소중한 의미가 담겨 있어요"/>
          <p:cNvSpPr txBox="1"/>
          <p:nvPr/>
        </p:nvSpPr>
        <p:spPr>
          <a:xfrm>
            <a:off x="2065813" y="2627168"/>
            <a:ext cx="6839213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5400" dirty="0" smtClean="0">
                <a:solidFill>
                  <a:schemeClr val="bg1"/>
                </a:solidFill>
              </a:rPr>
              <a:t>RICE </a:t>
            </a:r>
            <a:r>
              <a:rPr lang="ko-KR" altLang="en-US" sz="5400" dirty="0" smtClean="0">
                <a:solidFill>
                  <a:schemeClr val="bg1"/>
                </a:solidFill>
              </a:rPr>
              <a:t>처치법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735399" y="4571851"/>
            <a:ext cx="7280613" cy="1362635"/>
            <a:chOff x="1735399" y="4122953"/>
            <a:chExt cx="3860729" cy="1362635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chemeClr val="bg1"/>
            </a:solidFill>
            <a:ln w="57150" cap="flat">
              <a:solidFill>
                <a:srgbClr val="F398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R</a:t>
              </a:r>
              <a:r>
                <a:rPr lang="en-US" altLang="ko-KR" sz="5500" dirty="0" smtClean="0">
                  <a:solidFill>
                    <a:srgbClr val="F39800"/>
                  </a:solidFill>
                </a:rPr>
                <a:t>est 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안정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9654102" y="4708403"/>
            <a:ext cx="1333391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통증을 일으키는 모든 동작을 멈추게 하고 안정시킨다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7" y="6384581"/>
            <a:ext cx="5155109" cy="1878069"/>
          </a:xfrm>
          <a:prstGeom prst="rect">
            <a:avLst/>
          </a:prstGeom>
        </p:spPr>
      </p:pic>
      <p:grpSp>
        <p:nvGrpSpPr>
          <p:cNvPr id="34" name="그룹 33"/>
          <p:cNvGrpSpPr/>
          <p:nvPr/>
        </p:nvGrpSpPr>
        <p:grpSpPr>
          <a:xfrm>
            <a:off x="1753659" y="8712746"/>
            <a:ext cx="7280613" cy="1362635"/>
            <a:chOff x="1735399" y="4122953"/>
            <a:chExt cx="3860729" cy="1362635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chemeClr val="bg1"/>
            </a:solidFill>
            <a:ln w="57150" cap="flat">
              <a:solidFill>
                <a:srgbClr val="F398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I</a:t>
              </a:r>
              <a:r>
                <a:rPr lang="en-US" altLang="ko-KR" sz="5500" dirty="0" smtClean="0">
                  <a:solidFill>
                    <a:srgbClr val="F39800"/>
                  </a:solidFill>
                </a:rPr>
                <a:t>ce 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얼음찜질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9654102" y="8810158"/>
            <a:ext cx="1333391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얼음찜질로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상처 부위의 통증과 부종을 완화시킨다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107" y="10363260"/>
            <a:ext cx="4043637" cy="26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65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근골격계</a:t>
              </a:r>
              <a:r>
                <a:rPr lang="ko-KR" altLang="en-US" sz="5500" dirty="0" smtClean="0"/>
                <a:t> 손상을 응급 처치 해요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3" name="모서리가 둥근 직사각형 22"/>
          <p:cNvSpPr/>
          <p:nvPr/>
        </p:nvSpPr>
        <p:spPr>
          <a:xfrm>
            <a:off x="1735399" y="2305882"/>
            <a:ext cx="7500041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생명의 탄생에는 소중한 의미가 담겨 있어요"/>
          <p:cNvSpPr txBox="1"/>
          <p:nvPr/>
        </p:nvSpPr>
        <p:spPr>
          <a:xfrm>
            <a:off x="2065813" y="2627168"/>
            <a:ext cx="6839213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5400" dirty="0" smtClean="0">
                <a:solidFill>
                  <a:schemeClr val="bg1"/>
                </a:solidFill>
              </a:rPr>
              <a:t>RICE </a:t>
            </a:r>
            <a:r>
              <a:rPr lang="ko-KR" altLang="en-US" sz="5400" dirty="0" smtClean="0">
                <a:solidFill>
                  <a:schemeClr val="bg1"/>
                </a:solidFill>
              </a:rPr>
              <a:t>처치법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735399" y="4571851"/>
            <a:ext cx="7280613" cy="1362635"/>
            <a:chOff x="1735399" y="4122953"/>
            <a:chExt cx="3860729" cy="1362635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chemeClr val="bg1"/>
            </a:solidFill>
            <a:ln w="57150" cap="flat">
              <a:solidFill>
                <a:srgbClr val="F398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C</a:t>
              </a:r>
              <a:r>
                <a:rPr lang="en-US" altLang="ko-KR" sz="5500" dirty="0" smtClean="0">
                  <a:solidFill>
                    <a:srgbClr val="F39800"/>
                  </a:solidFill>
                </a:rPr>
                <a:t>ompression 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압박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9654102" y="4708403"/>
            <a:ext cx="1333391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붕대로 감아 움직임을 최소화하도록 고정시킨다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1753659" y="8712746"/>
            <a:ext cx="7280613" cy="1362635"/>
            <a:chOff x="1735399" y="4122953"/>
            <a:chExt cx="3860729" cy="1362635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chemeClr val="bg1"/>
            </a:solidFill>
            <a:ln w="57150" cap="flat">
              <a:solidFill>
                <a:srgbClr val="F398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500" dirty="0" smtClean="0">
                  <a:solidFill>
                    <a:schemeClr val="tx1"/>
                  </a:solidFill>
                </a:rPr>
                <a:t>E</a:t>
              </a:r>
              <a:r>
                <a:rPr lang="en-US" altLang="ko-KR" sz="5500" dirty="0" smtClean="0">
                  <a:solidFill>
                    <a:srgbClr val="F39800"/>
                  </a:solidFill>
                </a:rPr>
                <a:t>levation</a:t>
              </a:r>
              <a:r>
                <a:rPr lang="en-US" altLang="ko-KR" sz="5500" dirty="0">
                  <a:solidFill>
                    <a:schemeClr val="tx1"/>
                  </a:solidFill>
                </a:rPr>
                <a:t> 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올리기</a:t>
              </a:r>
              <a:endParaRPr lang="ko-KR" altLang="en-US" sz="5500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9654102" y="8810158"/>
            <a:ext cx="1333391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다친 부위를 높이 올려 준다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107" y="6222365"/>
            <a:ext cx="4337687" cy="240982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157" y="10516205"/>
            <a:ext cx="4511264" cy="24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816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154" y="3832625"/>
            <a:ext cx="7751262" cy="5425211"/>
          </a:xfrm>
          <a:prstGeom prst="rect">
            <a:avLst/>
          </a:prstGeom>
        </p:spPr>
      </p:pic>
      <p:sp>
        <p:nvSpPr>
          <p:cNvPr id="21" name="다음 그림을 보면서 떠오르는 것을 이야기해 보세요."/>
          <p:cNvSpPr txBox="1"/>
          <p:nvPr/>
        </p:nvSpPr>
        <p:spPr>
          <a:xfrm>
            <a:off x="5675906" y="631430"/>
            <a:ext cx="18007054" cy="2204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다음은 </a:t>
            </a:r>
            <a:r>
              <a:rPr lang="en-US" altLang="ko-KR" sz="5400" dirty="0"/>
              <a:t>2024</a:t>
            </a:r>
            <a:r>
              <a:rPr lang="ko-KR" altLang="en-US" sz="5400" dirty="0"/>
              <a:t>년 학교에서 발생한 안전사고의 통계 자료입니다</a:t>
            </a:r>
            <a:r>
              <a:rPr lang="en-US" altLang="ko-KR" sz="5400" dirty="0"/>
              <a:t>. </a:t>
            </a:r>
            <a:r>
              <a:rPr lang="ko-KR" altLang="en-US" sz="5400" dirty="0"/>
              <a:t>그래프를 </a:t>
            </a:r>
            <a:r>
              <a:rPr lang="ko-KR" altLang="en-US" sz="5400" dirty="0" smtClean="0"/>
              <a:t>보며 학교에서 </a:t>
            </a:r>
            <a:r>
              <a:rPr lang="ko-KR" altLang="en-US" sz="5400" dirty="0"/>
              <a:t>일어날 수 있는 안전사고에 대하여 </a:t>
            </a:r>
            <a:r>
              <a:rPr lang="ko-KR" altLang="en-US" sz="5400" dirty="0" smtClean="0"/>
              <a:t>이야기해 </a:t>
            </a:r>
            <a:r>
              <a:rPr lang="ko-KR" altLang="en-US" sz="5400" dirty="0"/>
              <a:t>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sp>
        <p:nvSpPr>
          <p:cNvPr id="22" name="모서리가 둥근 직사각형 21"/>
          <p:cNvSpPr/>
          <p:nvPr/>
        </p:nvSpPr>
        <p:spPr>
          <a:xfrm>
            <a:off x="4574914" y="9674352"/>
            <a:ext cx="16822046" cy="3283944"/>
          </a:xfrm>
          <a:prstGeom prst="roundRect">
            <a:avLst/>
          </a:prstGeom>
          <a:solidFill>
            <a:srgbClr val="FBE2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282" y="10286737"/>
            <a:ext cx="15401205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학교 복도에서 뛰다가 미끄러져서 무릎이 까졌어요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운동장에서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축구하다가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친구랑 부딪혀서 넘어졌어요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3073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모서리가 둥근 직사각형 22"/>
          <p:cNvSpPr/>
          <p:nvPr/>
        </p:nvSpPr>
        <p:spPr>
          <a:xfrm>
            <a:off x="1348525" y="2305882"/>
            <a:ext cx="21822371" cy="10367702"/>
          </a:xfrm>
          <a:prstGeom prst="roundRect">
            <a:avLst>
              <a:gd name="adj" fmla="val 7318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r="18873" b="8864"/>
          <a:stretch/>
        </p:blipFill>
        <p:spPr>
          <a:xfrm>
            <a:off x="18591797" y="2848957"/>
            <a:ext cx="4204667" cy="4013816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부목으로 보호해요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4" name="생명의 탄생에는 소중한 의미가 담겨 있어요"/>
          <p:cNvSpPr txBox="1"/>
          <p:nvPr/>
        </p:nvSpPr>
        <p:spPr>
          <a:xfrm>
            <a:off x="1057147" y="3026221"/>
            <a:ext cx="6839213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smtClean="0">
                <a:solidFill>
                  <a:srgbClr val="38908A"/>
                </a:solidFill>
              </a:rPr>
              <a:t>부목의 사용 방법</a:t>
            </a:r>
            <a:endParaRPr lang="ko-KR" altLang="en-US" sz="5400" dirty="0">
              <a:solidFill>
                <a:srgbClr val="38908A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915453" y="4855865"/>
            <a:ext cx="3860729" cy="1362635"/>
            <a:chOff x="1735399" y="4122953"/>
            <a:chExt cx="3860729" cy="1362635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24B2B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확인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5969431" y="4935242"/>
            <a:ext cx="126223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출혈이나 심한 부기, 변형 등이 있는지 확인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1915453" y="6640196"/>
            <a:ext cx="3860729" cy="1362635"/>
            <a:chOff x="1735399" y="4122953"/>
            <a:chExt cx="3860729" cy="1362635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24B2B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탐색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5969431" y="6719573"/>
            <a:ext cx="11420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고정할 수 있는 튼튼한 물건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부목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찾기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1915453" y="8506259"/>
            <a:ext cx="3860729" cy="1362635"/>
            <a:chOff x="1735399" y="4122953"/>
            <a:chExt cx="3860729" cy="1362635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24B2B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위치 확인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5969431" y="8585636"/>
            <a:ext cx="1566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부목으로 손상 부위의 위아래가 움직이지 않도록 고정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1915453" y="10290590"/>
            <a:ext cx="3860729" cy="1362635"/>
            <a:chOff x="1735399" y="4122953"/>
            <a:chExt cx="3860729" cy="1362635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1753659" y="4122953"/>
              <a:ext cx="3806495" cy="1362635"/>
            </a:xfrm>
            <a:prstGeom prst="roundRect">
              <a:avLst>
                <a:gd name="adj" fmla="val 41667"/>
              </a:avLst>
            </a:prstGeom>
            <a:solidFill>
              <a:srgbClr val="24B2B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생명의 탄생에는 소중한 의미가 담겨 있어요"/>
            <p:cNvSpPr txBox="1"/>
            <p:nvPr/>
          </p:nvSpPr>
          <p:spPr>
            <a:xfrm>
              <a:off x="1735399" y="4284062"/>
              <a:ext cx="3860729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탐색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직사각형 47"/>
          <p:cNvSpPr/>
          <p:nvPr/>
        </p:nvSpPr>
        <p:spPr>
          <a:xfrm>
            <a:off x="5969431" y="10369967"/>
            <a:ext cx="11420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고정할 수 있는 튼튼한 물건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부목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찾기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864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붕대를 사용해요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4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3" name="모서리가 둥근 직사각형 22"/>
          <p:cNvSpPr/>
          <p:nvPr/>
        </p:nvSpPr>
        <p:spPr>
          <a:xfrm>
            <a:off x="1735399" y="2305882"/>
            <a:ext cx="5433497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생명의 탄생에는 소중한 의미가 담겨 있어요"/>
          <p:cNvSpPr txBox="1"/>
          <p:nvPr/>
        </p:nvSpPr>
        <p:spPr>
          <a:xfrm>
            <a:off x="2065814" y="2627168"/>
            <a:ext cx="4954752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smtClean="0">
                <a:solidFill>
                  <a:schemeClr val="bg1"/>
                </a:solidFill>
              </a:rPr>
              <a:t>붕대 감는 방법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735399" y="4346734"/>
            <a:ext cx="20722265" cy="3841866"/>
            <a:chOff x="1735399" y="4474750"/>
            <a:chExt cx="20722265" cy="3841866"/>
          </a:xfrm>
        </p:grpSpPr>
        <p:grpSp>
          <p:nvGrpSpPr>
            <p:cNvPr id="5" name="그룹 4"/>
            <p:cNvGrpSpPr/>
            <p:nvPr/>
          </p:nvGrpSpPr>
          <p:grpSpPr>
            <a:xfrm>
              <a:off x="1735399" y="4474750"/>
              <a:ext cx="5433497" cy="3841866"/>
              <a:chOff x="1380000" y="4700016"/>
              <a:chExt cx="6860389" cy="4850780"/>
            </a:xfrm>
          </p:grpSpPr>
          <p:sp>
            <p:nvSpPr>
              <p:cNvPr id="4" name="모서리가 둥근 직사각형 3"/>
              <p:cNvSpPr/>
              <p:nvPr/>
            </p:nvSpPr>
            <p:spPr>
              <a:xfrm>
                <a:off x="1380000" y="4700016"/>
                <a:ext cx="6860389" cy="4850780"/>
              </a:xfrm>
              <a:prstGeom prst="roundRect">
                <a:avLst>
                  <a:gd name="adj" fmla="val 10238"/>
                </a:avLst>
              </a:prstGeom>
              <a:solidFill>
                <a:srgbClr val="FEF5E8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8596" y="5057739"/>
                <a:ext cx="6303197" cy="4135335"/>
              </a:xfrm>
              <a:prstGeom prst="rect">
                <a:avLst/>
              </a:prstGeom>
            </p:spPr>
          </p:pic>
        </p:grpSp>
        <p:sp>
          <p:nvSpPr>
            <p:cNvPr id="6" name="직사각형 5"/>
            <p:cNvSpPr/>
            <p:nvPr/>
          </p:nvSpPr>
          <p:spPr>
            <a:xfrm>
              <a:off x="8180832" y="5393870"/>
              <a:ext cx="14276832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붕대가 풀리지 않도록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손목에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한 바퀴 정도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감아 고정한다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735399" y="8693260"/>
            <a:ext cx="18692297" cy="3841866"/>
            <a:chOff x="1735399" y="8949293"/>
            <a:chExt cx="18692297" cy="3841866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735399" y="8949293"/>
              <a:ext cx="5433497" cy="3841866"/>
            </a:xfrm>
            <a:prstGeom prst="roundRect">
              <a:avLst>
                <a:gd name="adj" fmla="val 10238"/>
              </a:avLst>
            </a:prstGeom>
            <a:solidFill>
              <a:srgbClr val="FEF5E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8180832" y="9868413"/>
              <a:ext cx="12246864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붕대를 손목에서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손끝을 향해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사선으로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 1/3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정도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겹쳐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감는다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0949" y="9232613"/>
              <a:ext cx="4963787" cy="3275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848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붕대를 사용해요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4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3" name="모서리가 둥근 직사각형 22"/>
          <p:cNvSpPr/>
          <p:nvPr/>
        </p:nvSpPr>
        <p:spPr>
          <a:xfrm>
            <a:off x="1735399" y="2305882"/>
            <a:ext cx="5433497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생명의 탄생에는 소중한 의미가 담겨 있어요"/>
          <p:cNvSpPr txBox="1"/>
          <p:nvPr/>
        </p:nvSpPr>
        <p:spPr>
          <a:xfrm>
            <a:off x="2065814" y="2627168"/>
            <a:ext cx="4954752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smtClean="0">
                <a:solidFill>
                  <a:schemeClr val="bg1"/>
                </a:solidFill>
              </a:rPr>
              <a:t>붕대 감는 방법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735399" y="4346734"/>
            <a:ext cx="5433497" cy="3841866"/>
          </a:xfrm>
          <a:prstGeom prst="roundRect">
            <a:avLst>
              <a:gd name="adj" fmla="val 10238"/>
            </a:avLst>
          </a:prstGeom>
          <a:solidFill>
            <a:srgbClr val="FEF5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180832" y="5265854"/>
            <a:ext cx="1427683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 손가락 끝에서 손목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방향 사선으로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1/3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정도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겹쳐 감아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준다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너무 조이지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않게 주의한다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735399" y="8693260"/>
            <a:ext cx="5433497" cy="3841866"/>
          </a:xfrm>
          <a:prstGeom prst="roundRect">
            <a:avLst>
              <a:gd name="adj" fmla="val 10238"/>
            </a:avLst>
          </a:prstGeom>
          <a:solidFill>
            <a:srgbClr val="FEF5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8180832" y="9612380"/>
            <a:ext cx="1224686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➍ 붕대 끝을 테이프로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고정한다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49" y="4630054"/>
            <a:ext cx="4977766" cy="327522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948" y="8976579"/>
            <a:ext cx="4847052" cy="321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7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양쪽 모서리가 둥근 사각형 31"/>
          <p:cNvSpPr/>
          <p:nvPr/>
        </p:nvSpPr>
        <p:spPr>
          <a:xfrm>
            <a:off x="1639266" y="5673555"/>
            <a:ext cx="11058858" cy="116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5B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5459251" y="5881922"/>
            <a:ext cx="2981907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다친 부위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양쪽 모서리가 둥근 사각형 33"/>
          <p:cNvSpPr/>
          <p:nvPr/>
        </p:nvSpPr>
        <p:spPr>
          <a:xfrm>
            <a:off x="12698123" y="5672361"/>
            <a:ext cx="3869021" cy="116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5B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3326078" y="5880726"/>
            <a:ext cx="2787943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실습하기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양쪽 모서리가 둥근 사각형 35"/>
          <p:cNvSpPr/>
          <p:nvPr/>
        </p:nvSpPr>
        <p:spPr>
          <a:xfrm>
            <a:off x="16521502" y="5670315"/>
            <a:ext cx="2431640" cy="116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5B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7302971" y="5878681"/>
            <a:ext cx="100005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양쪽 모서리가 둥근 사각형 37"/>
          <p:cNvSpPr/>
          <p:nvPr/>
        </p:nvSpPr>
        <p:spPr>
          <a:xfrm>
            <a:off x="18930976" y="5668268"/>
            <a:ext cx="2431640" cy="116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5B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8847405" y="5876634"/>
            <a:ext cx="25672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아니오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647150" y="6831654"/>
            <a:ext cx="11031817" cy="3002121"/>
          </a:xfrm>
          <a:prstGeom prst="rect">
            <a:avLst/>
          </a:prstGeom>
          <a:solidFill>
            <a:srgbClr val="F1F8F8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1977308" y="7327460"/>
            <a:ext cx="101520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붕대가 풀리지 않도록 손목에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정도 감아 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고정했나요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12689320" y="6831654"/>
            <a:ext cx="3845682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16551561" y="6831654"/>
            <a:ext cx="2379415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18917506" y="6831654"/>
            <a:ext cx="2425694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026" y="7052258"/>
            <a:ext cx="3825975" cy="2565123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6853806" y="7492175"/>
            <a:ext cx="1761456" cy="175729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67" name="그룹 66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9" name="직사각형 68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70" name="직선 연결선 69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err="1" smtClean="0">
                <a:solidFill>
                  <a:schemeClr val="accent1">
                    <a:lumMod val="75000"/>
                  </a:schemeClr>
                </a:solidFill>
              </a:rPr>
              <a:t>근골격계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 손상 시 응급 처치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7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062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짝꿍과 함께 </a:t>
            </a:r>
            <a:r>
              <a:rPr lang="ko-KR" altLang="en-US" sz="5500" dirty="0" err="1"/>
              <a:t>근골격계</a:t>
            </a:r>
            <a:r>
              <a:rPr lang="ko-KR" altLang="en-US" sz="5500" dirty="0"/>
              <a:t> 손상 중 손목 골절 상황을 가정하여 응급 처치 실습을 해 보세요</a:t>
            </a:r>
            <a:r>
              <a:rPr lang="en-US" altLang="ko-KR" sz="5500" dirty="0"/>
              <a:t>.</a:t>
            </a:r>
            <a:endParaRPr lang="ko-KR" altLang="en-US" sz="5500" dirty="0"/>
          </a:p>
        </p:txBody>
      </p:sp>
      <p:pic>
        <p:nvPicPr>
          <p:cNvPr id="81" name="그림 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1639267" y="4295641"/>
            <a:ext cx="15384205" cy="1040416"/>
            <a:chOff x="1639267" y="4295641"/>
            <a:chExt cx="15384205" cy="1040416"/>
          </a:xfrm>
        </p:grpSpPr>
        <p:sp>
          <p:nvSpPr>
            <p:cNvPr id="31" name="직사각형 30"/>
            <p:cNvSpPr/>
            <p:nvPr/>
          </p:nvSpPr>
          <p:spPr>
            <a:xfrm>
              <a:off x="4581102" y="4404890"/>
              <a:ext cx="12442370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붕대, 가위, 부목으로 사용할 노트, 테이프</a:t>
              </a: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1639267" y="4295641"/>
              <a:ext cx="2860959" cy="1040416"/>
              <a:chOff x="1753659" y="4098153"/>
              <a:chExt cx="2860959" cy="1040416"/>
            </a:xfrm>
          </p:grpSpPr>
          <p:sp>
            <p:nvSpPr>
              <p:cNvPr id="84" name="모서리가 둥근 직사각형 83"/>
              <p:cNvSpPr/>
              <p:nvPr/>
            </p:nvSpPr>
            <p:spPr>
              <a:xfrm>
                <a:off x="1753659" y="4122954"/>
                <a:ext cx="2780083" cy="995204"/>
              </a:xfrm>
              <a:prstGeom prst="roundRect">
                <a:avLst>
                  <a:gd name="adj" fmla="val 41667"/>
                </a:avLst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5" name="생명의 탄생에는 소중한 의미가 담겨 있어요"/>
              <p:cNvSpPr txBox="1"/>
              <p:nvPr/>
            </p:nvSpPr>
            <p:spPr>
              <a:xfrm>
                <a:off x="1771333" y="4098153"/>
                <a:ext cx="2843285" cy="1040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준비물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6" name="직사각형 85"/>
          <p:cNvSpPr/>
          <p:nvPr/>
        </p:nvSpPr>
        <p:spPr>
          <a:xfrm>
            <a:off x="1647150" y="9833774"/>
            <a:ext cx="11031817" cy="3002121"/>
          </a:xfrm>
          <a:prstGeom prst="rect">
            <a:avLst/>
          </a:prstGeom>
          <a:solidFill>
            <a:srgbClr val="F1F8F8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12689320" y="9833774"/>
            <a:ext cx="3845682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16551561" y="9833774"/>
            <a:ext cx="2379415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18917506" y="9833774"/>
            <a:ext cx="2425694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999699" y="9792949"/>
            <a:ext cx="998555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붕대를 손목에서 손끝 방향으로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1/3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정도 겹치게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사선으로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감았나요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7"/>
          <a:srcRect t="3313"/>
          <a:stretch/>
        </p:blipFill>
        <p:spPr>
          <a:xfrm>
            <a:off x="12709026" y="10219513"/>
            <a:ext cx="3812476" cy="2384739"/>
          </a:xfrm>
          <a:prstGeom prst="rect">
            <a:avLst/>
          </a:prstGeom>
        </p:spPr>
      </p:pic>
      <p:sp>
        <p:nvSpPr>
          <p:cNvPr id="90" name="타원 89"/>
          <p:cNvSpPr/>
          <p:nvPr/>
        </p:nvSpPr>
        <p:spPr>
          <a:xfrm>
            <a:off x="16860385" y="10571620"/>
            <a:ext cx="1761456" cy="175729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28576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양쪽 모서리가 둥근 사각형 31"/>
          <p:cNvSpPr/>
          <p:nvPr/>
        </p:nvSpPr>
        <p:spPr>
          <a:xfrm>
            <a:off x="1639266" y="3921565"/>
            <a:ext cx="11058858" cy="116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5B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5459251" y="4129932"/>
            <a:ext cx="2981907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다친 부위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양쪽 모서리가 둥근 사각형 33"/>
          <p:cNvSpPr/>
          <p:nvPr/>
        </p:nvSpPr>
        <p:spPr>
          <a:xfrm>
            <a:off x="12698123" y="3920371"/>
            <a:ext cx="3869021" cy="116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5B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3326078" y="4128736"/>
            <a:ext cx="2787943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실습하기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양쪽 모서리가 둥근 사각형 35"/>
          <p:cNvSpPr/>
          <p:nvPr/>
        </p:nvSpPr>
        <p:spPr>
          <a:xfrm>
            <a:off x="16521502" y="3918325"/>
            <a:ext cx="2431640" cy="116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5B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7302971" y="4126691"/>
            <a:ext cx="100005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양쪽 모서리가 둥근 사각형 37"/>
          <p:cNvSpPr/>
          <p:nvPr/>
        </p:nvSpPr>
        <p:spPr>
          <a:xfrm>
            <a:off x="18930976" y="3916278"/>
            <a:ext cx="2431640" cy="116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5B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8847405" y="4124644"/>
            <a:ext cx="25672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아니오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647150" y="5079664"/>
            <a:ext cx="11031817" cy="3002121"/>
          </a:xfrm>
          <a:prstGeom prst="rect">
            <a:avLst/>
          </a:prstGeom>
          <a:solidFill>
            <a:srgbClr val="F1F8F8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1977308" y="5575468"/>
            <a:ext cx="1058011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 손가락 끝에서 손목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방향 사선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으로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1/3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정도 겹쳐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감았나요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2689320" y="5079664"/>
            <a:ext cx="3845682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16551561" y="5079664"/>
            <a:ext cx="2379415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18917506" y="5079664"/>
            <a:ext cx="2425694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16853806" y="5740185"/>
            <a:ext cx="1761456" cy="175729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67" name="그룹 66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9" name="직사각형 68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70" name="직선 연결선 69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err="1" smtClean="0">
                <a:solidFill>
                  <a:schemeClr val="accent1">
                    <a:lumMod val="75000"/>
                  </a:schemeClr>
                </a:solidFill>
              </a:rPr>
              <a:t>근골격계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 손상 시 응급 처치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1647150" y="8081784"/>
            <a:ext cx="11031817" cy="3002121"/>
          </a:xfrm>
          <a:prstGeom prst="rect">
            <a:avLst/>
          </a:prstGeom>
          <a:solidFill>
            <a:srgbClr val="F1F8F8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12689320" y="8081784"/>
            <a:ext cx="3845682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16551561" y="8081784"/>
            <a:ext cx="2379415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18917506" y="8081784"/>
            <a:ext cx="2425694" cy="3002121"/>
          </a:xfrm>
          <a:prstGeom prst="rect">
            <a:avLst/>
          </a:prstGeom>
          <a:solidFill>
            <a:schemeClr val="bg1"/>
          </a:solidFill>
          <a:ln>
            <a:solidFill>
              <a:srgbClr val="5DC7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999699" y="8552815"/>
            <a:ext cx="1041366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➍ 너무 조이지 않게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감고 마무리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했나요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0" name="타원 89"/>
          <p:cNvSpPr/>
          <p:nvPr/>
        </p:nvSpPr>
        <p:spPr>
          <a:xfrm>
            <a:off x="16860385" y="8819630"/>
            <a:ext cx="1761456" cy="175729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5"/>
          <a:srcRect t="2689"/>
          <a:stretch/>
        </p:blipFill>
        <p:spPr>
          <a:xfrm>
            <a:off x="12724374" y="5341300"/>
            <a:ext cx="3661674" cy="2549697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9026" y="8632269"/>
            <a:ext cx="3677022" cy="21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74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9" name="직사각형 68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70" name="직선 연결선 69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err="1" smtClean="0">
                <a:solidFill>
                  <a:schemeClr val="accent1">
                    <a:lumMod val="75000"/>
                  </a:schemeClr>
                </a:solidFill>
              </a:rPr>
              <a:t>근골격계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 손상 시 응급 처치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7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206348"/>
            <a:ext cx="18485298" cy="865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dirty="0"/>
              <a:t>실습을 하며 느낀 점을 정리해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81" name="그림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1755648" y="3657600"/>
            <a:ext cx="20720304" cy="8942832"/>
          </a:xfrm>
          <a:prstGeom prst="roundRect">
            <a:avLst>
              <a:gd name="adj" fmla="val 10657"/>
            </a:avLst>
          </a:prstGeom>
          <a:solidFill>
            <a:srgbClr val="FFFA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2234651" y="4767146"/>
            <a:ext cx="19762298" cy="707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붕대를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감아서 다친 사람의 상처를 덮고 고정하는 방법을 배웠어요.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처음에는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감아야 할지 헷갈렸지만, 연습을 하면서 점점 익숙해졌어요.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직접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친구에게 붕대를 감아 주니까 진짜로 누군가를 도와주는 것 같아서 기분이 좋았어요.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앞으로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누군가 다치면 도와줄 수 있을 것 같고, 응급 처치가 정말 중요하다는 걸 느꼈어요.</a:t>
            </a:r>
          </a:p>
        </p:txBody>
      </p:sp>
    </p:spTree>
    <p:extLst>
      <p:ext uri="{BB962C8B-B14F-4D97-AF65-F5344CB8AC3E}">
        <p14:creationId xmlns:p14="http://schemas.microsoft.com/office/powerpoint/2010/main" val="1919213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63" name="알맞은 말을 골라 초성 완성해보기"/>
          <p:cNvSpPr txBox="1"/>
          <p:nvPr/>
        </p:nvSpPr>
        <p:spPr>
          <a:xfrm>
            <a:off x="3493805" y="1499403"/>
            <a:ext cx="17358617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dirty="0" err="1">
                <a:solidFill>
                  <a:srgbClr val="25943A"/>
                </a:solidFill>
              </a:rPr>
              <a:t>근골격계</a:t>
            </a:r>
            <a:r>
              <a:rPr lang="ko-KR" altLang="en-US" sz="5400" dirty="0">
                <a:solidFill>
                  <a:srgbClr val="25943A"/>
                </a:solidFill>
              </a:rPr>
              <a:t> 응급 처치 방법을 정리해 보세요</a:t>
            </a:r>
            <a:r>
              <a:rPr lang="en-US" altLang="ko-KR" sz="5400" dirty="0">
                <a:solidFill>
                  <a:srgbClr val="25943A"/>
                </a:solidFill>
              </a:rPr>
              <a:t>.</a:t>
            </a:r>
            <a:endParaRPr sz="5400" dirty="0">
              <a:solidFill>
                <a:srgbClr val="25943A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110785" y="3798587"/>
            <a:ext cx="13064135" cy="1530375"/>
            <a:chOff x="1494965" y="2921068"/>
            <a:chExt cx="13064135" cy="1530375"/>
          </a:xfrm>
        </p:grpSpPr>
        <p:sp>
          <p:nvSpPr>
            <p:cNvPr id="67" name="01 성의 발달"/>
            <p:cNvSpPr txBox="1"/>
            <p:nvPr/>
          </p:nvSpPr>
          <p:spPr>
            <a:xfrm>
              <a:off x="8739798" y="3219462"/>
              <a:ext cx="2949407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휴식과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1494965" y="3082668"/>
              <a:ext cx="6974649" cy="1235042"/>
              <a:chOff x="5145391" y="11605502"/>
              <a:chExt cx="3208417" cy="1235042"/>
            </a:xfrm>
          </p:grpSpPr>
          <p:sp>
            <p:nvSpPr>
              <p:cNvPr id="49" name="모서리가 둥근 직사각형 48"/>
              <p:cNvSpPr/>
              <p:nvPr/>
            </p:nvSpPr>
            <p:spPr>
              <a:xfrm>
                <a:off x="5145391" y="11605502"/>
                <a:ext cx="3208417" cy="1235042"/>
              </a:xfrm>
              <a:prstGeom prst="roundRect">
                <a:avLst>
                  <a:gd name="adj" fmla="val 50000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613362" y="11776029"/>
                <a:ext cx="2202558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안정 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(Rest)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51" name="그룹 50"/>
            <p:cNvGrpSpPr/>
            <p:nvPr/>
          </p:nvGrpSpPr>
          <p:grpSpPr>
            <a:xfrm>
              <a:off x="11268241" y="2921068"/>
              <a:ext cx="3290859" cy="1530375"/>
              <a:chOff x="17502235" y="5578859"/>
              <a:chExt cx="1961633" cy="912234"/>
            </a:xfrm>
          </p:grpSpPr>
          <p:sp>
            <p:nvSpPr>
              <p:cNvPr id="52" name="타원 51"/>
              <p:cNvSpPr/>
              <p:nvPr/>
            </p:nvSpPr>
            <p:spPr>
              <a:xfrm>
                <a:off x="17502235" y="5578859"/>
                <a:ext cx="912234" cy="912234"/>
              </a:xfrm>
              <a:prstGeom prst="ellipse">
                <a:avLst/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18551634" y="5578859"/>
                <a:ext cx="912234" cy="912234"/>
              </a:xfrm>
              <a:prstGeom prst="ellipse">
                <a:avLst/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7706921" y="5756179"/>
                <a:ext cx="449098" cy="506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안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8782539" y="5781495"/>
                <a:ext cx="449098" cy="506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정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2110785" y="5952417"/>
            <a:ext cx="10822640" cy="1530375"/>
            <a:chOff x="1494965" y="5074898"/>
            <a:chExt cx="10822640" cy="1530375"/>
          </a:xfrm>
        </p:grpSpPr>
        <p:sp>
          <p:nvSpPr>
            <p:cNvPr id="59" name="01 성의 발달"/>
            <p:cNvSpPr txBox="1"/>
            <p:nvPr/>
          </p:nvSpPr>
          <p:spPr>
            <a:xfrm>
              <a:off x="10626994" y="5373292"/>
              <a:ext cx="1690611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찜질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02" name="그룹 101"/>
            <p:cNvGrpSpPr/>
            <p:nvPr/>
          </p:nvGrpSpPr>
          <p:grpSpPr>
            <a:xfrm>
              <a:off x="1494965" y="5236498"/>
              <a:ext cx="6974649" cy="1235042"/>
              <a:chOff x="5145391" y="11605502"/>
              <a:chExt cx="3208417" cy="1235042"/>
            </a:xfrm>
          </p:grpSpPr>
          <p:sp>
            <p:nvSpPr>
              <p:cNvPr id="103" name="모서리가 둥근 직사각형 102"/>
              <p:cNvSpPr/>
              <p:nvPr/>
            </p:nvSpPr>
            <p:spPr>
              <a:xfrm>
                <a:off x="5145391" y="11605502"/>
                <a:ext cx="3208417" cy="1235042"/>
              </a:xfrm>
              <a:prstGeom prst="roundRect">
                <a:avLst>
                  <a:gd name="adj" fmla="val 50000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349158" y="11776029"/>
                <a:ext cx="2730967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얼음찜질 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(Ice)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05" name="그룹 104"/>
            <p:cNvGrpSpPr/>
            <p:nvPr/>
          </p:nvGrpSpPr>
          <p:grpSpPr>
            <a:xfrm>
              <a:off x="8912420" y="5074898"/>
              <a:ext cx="1530375" cy="1530375"/>
              <a:chOff x="17502235" y="5578859"/>
              <a:chExt cx="912234" cy="912234"/>
            </a:xfrm>
          </p:grpSpPr>
          <p:sp>
            <p:nvSpPr>
              <p:cNvPr id="106" name="타원 105"/>
              <p:cNvSpPr/>
              <p:nvPr/>
            </p:nvSpPr>
            <p:spPr>
              <a:xfrm>
                <a:off x="17502235" y="5578859"/>
                <a:ext cx="912234" cy="912234"/>
              </a:xfrm>
              <a:prstGeom prst="ellipse">
                <a:avLst/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7706920" y="5756179"/>
                <a:ext cx="449098" cy="506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냉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2076141" y="8121222"/>
            <a:ext cx="20162419" cy="1530375"/>
            <a:chOff x="1460321" y="7243703"/>
            <a:chExt cx="20162419" cy="1530375"/>
          </a:xfrm>
        </p:grpSpPr>
        <p:sp>
          <p:nvSpPr>
            <p:cNvPr id="110" name="01 성의 발달"/>
            <p:cNvSpPr txBox="1"/>
            <p:nvPr/>
          </p:nvSpPr>
          <p:spPr>
            <a:xfrm>
              <a:off x="8739798" y="7542097"/>
              <a:ext cx="3680385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붕대로 감아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11" name="그룹 110"/>
            <p:cNvGrpSpPr/>
            <p:nvPr/>
          </p:nvGrpSpPr>
          <p:grpSpPr>
            <a:xfrm>
              <a:off x="1460321" y="7405303"/>
              <a:ext cx="6974650" cy="1235042"/>
              <a:chOff x="5145391" y="11605502"/>
              <a:chExt cx="3208417" cy="1235042"/>
            </a:xfrm>
          </p:grpSpPr>
          <p:sp>
            <p:nvSpPr>
              <p:cNvPr id="112" name="모서리가 둥근 직사각형 111"/>
              <p:cNvSpPr/>
              <p:nvPr/>
            </p:nvSpPr>
            <p:spPr>
              <a:xfrm>
                <a:off x="5145391" y="11605502"/>
                <a:ext cx="3208417" cy="1235042"/>
              </a:xfrm>
              <a:prstGeom prst="roundRect">
                <a:avLst>
                  <a:gd name="adj" fmla="val 50000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5323747" y="11776029"/>
                <a:ext cx="2949837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압박 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(Compression)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12617541" y="7243703"/>
              <a:ext cx="5073024" cy="1530375"/>
              <a:chOff x="12617541" y="7243703"/>
              <a:chExt cx="5073024" cy="1530375"/>
            </a:xfrm>
          </p:grpSpPr>
          <p:grpSp>
            <p:nvGrpSpPr>
              <p:cNvPr id="114" name="그룹 113"/>
              <p:cNvGrpSpPr/>
              <p:nvPr/>
            </p:nvGrpSpPr>
            <p:grpSpPr>
              <a:xfrm>
                <a:off x="12617541" y="7243703"/>
                <a:ext cx="3290859" cy="1530375"/>
                <a:chOff x="17502235" y="5578859"/>
                <a:chExt cx="1961633" cy="912234"/>
              </a:xfrm>
            </p:grpSpPr>
            <p:sp>
              <p:nvSpPr>
                <p:cNvPr id="115" name="타원 114"/>
                <p:cNvSpPr/>
                <p:nvPr/>
              </p:nvSpPr>
              <p:spPr>
                <a:xfrm>
                  <a:off x="17502235" y="5578859"/>
                  <a:ext cx="912234" cy="912234"/>
                </a:xfrm>
                <a:prstGeom prst="ellipse">
                  <a:avLst/>
                </a:prstGeom>
                <a:solidFill>
                  <a:srgbClr val="CFE68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116" name="타원 115"/>
                <p:cNvSpPr/>
                <p:nvPr/>
              </p:nvSpPr>
              <p:spPr>
                <a:xfrm>
                  <a:off x="18551634" y="5578859"/>
                  <a:ext cx="912234" cy="912234"/>
                </a:xfrm>
                <a:prstGeom prst="ellipse">
                  <a:avLst/>
                </a:prstGeom>
                <a:solidFill>
                  <a:srgbClr val="CFE68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17706921" y="5756179"/>
                  <a:ext cx="449098" cy="5069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움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>
                  <a:off x="18782539" y="5781495"/>
                  <a:ext cx="449098" cy="5069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직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sp>
            <p:nvSpPr>
              <p:cNvPr id="126" name="타원 125"/>
              <p:cNvSpPr/>
              <p:nvPr/>
            </p:nvSpPr>
            <p:spPr>
              <a:xfrm>
                <a:off x="16160190" y="7243703"/>
                <a:ext cx="1530375" cy="1530375"/>
              </a:xfrm>
              <a:prstGeom prst="ellipse">
                <a:avLst/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16547559" y="7583648"/>
                <a:ext cx="75341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128" name="01 성의 발달"/>
            <p:cNvSpPr txBox="1"/>
            <p:nvPr/>
          </p:nvSpPr>
          <p:spPr>
            <a:xfrm>
              <a:off x="17942355" y="7546178"/>
              <a:ext cx="3680385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최소화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2110785" y="10267235"/>
            <a:ext cx="14023841" cy="1530375"/>
            <a:chOff x="1494965" y="9389716"/>
            <a:chExt cx="14023841" cy="1530375"/>
          </a:xfrm>
        </p:grpSpPr>
        <p:sp>
          <p:nvSpPr>
            <p:cNvPr id="119" name="01 성의 발달"/>
            <p:cNvSpPr txBox="1"/>
            <p:nvPr/>
          </p:nvSpPr>
          <p:spPr>
            <a:xfrm>
              <a:off x="12440360" y="9695927"/>
              <a:ext cx="3078446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올려 주기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20" name="그룹 119"/>
            <p:cNvGrpSpPr/>
            <p:nvPr/>
          </p:nvGrpSpPr>
          <p:grpSpPr>
            <a:xfrm>
              <a:off x="1494965" y="9559133"/>
              <a:ext cx="6974649" cy="1235042"/>
              <a:chOff x="5145391" y="11605502"/>
              <a:chExt cx="3208417" cy="1235042"/>
            </a:xfrm>
          </p:grpSpPr>
          <p:sp>
            <p:nvSpPr>
              <p:cNvPr id="121" name="모서리가 둥근 직사각형 120"/>
              <p:cNvSpPr/>
              <p:nvPr/>
            </p:nvSpPr>
            <p:spPr>
              <a:xfrm>
                <a:off x="5145391" y="11605502"/>
                <a:ext cx="3208417" cy="1235042"/>
              </a:xfrm>
              <a:prstGeom prst="roundRect">
                <a:avLst>
                  <a:gd name="adj" fmla="val 50000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5410921" y="11776029"/>
                <a:ext cx="2607445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올리기 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(Elevation)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29" name="그룹 128"/>
            <p:cNvGrpSpPr/>
            <p:nvPr/>
          </p:nvGrpSpPr>
          <p:grpSpPr>
            <a:xfrm>
              <a:off x="8912420" y="9389716"/>
              <a:ext cx="3290859" cy="1530375"/>
              <a:chOff x="17502235" y="5578859"/>
              <a:chExt cx="1961633" cy="912234"/>
            </a:xfrm>
          </p:grpSpPr>
          <p:sp>
            <p:nvSpPr>
              <p:cNvPr id="130" name="타원 129"/>
              <p:cNvSpPr/>
              <p:nvPr/>
            </p:nvSpPr>
            <p:spPr>
              <a:xfrm>
                <a:off x="17502235" y="5578859"/>
                <a:ext cx="912234" cy="912234"/>
              </a:xfrm>
              <a:prstGeom prst="ellipse">
                <a:avLst/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31" name="타원 130"/>
              <p:cNvSpPr/>
              <p:nvPr/>
            </p:nvSpPr>
            <p:spPr>
              <a:xfrm>
                <a:off x="18551634" y="5578859"/>
                <a:ext cx="912234" cy="912234"/>
              </a:xfrm>
              <a:prstGeom prst="ellipse">
                <a:avLst/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7706921" y="5756179"/>
                <a:ext cx="449098" cy="506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높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8782539" y="5781495"/>
                <a:ext cx="449098" cy="506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838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2478378" y="6131650"/>
            <a:ext cx="20454773" cy="2550650"/>
            <a:chOff x="6921499" y="3192137"/>
            <a:chExt cx="20454773" cy="2550650"/>
          </a:xfrm>
        </p:grpSpPr>
        <p:sp>
          <p:nvSpPr>
            <p:cNvPr id="19" name="직사각형 18"/>
            <p:cNvSpPr/>
            <p:nvPr/>
          </p:nvSpPr>
          <p:spPr>
            <a:xfrm>
              <a:off x="9475469" y="3448016"/>
              <a:ext cx="17900803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호흡을 되찾는 </a:t>
              </a:r>
              <a:r>
                <a:rPr lang="ko-KR" altLang="en-US" sz="12400" dirty="0" err="1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하임리히법</a:t>
              </a:r>
              <a:endParaRPr lang="ko-KR" altLang="en-US" sz="124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EC6D6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EC6D65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EC6D65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90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289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2971278" y="4837566"/>
            <a:ext cx="18441445" cy="4040869"/>
            <a:chOff x="12593291" y="3822192"/>
            <a:chExt cx="18441445" cy="4040869"/>
          </a:xfrm>
        </p:grpSpPr>
        <p:sp>
          <p:nvSpPr>
            <p:cNvPr id="18" name="● 생명 탄생의 의미를 말할 수 있다.…"/>
            <p:cNvSpPr txBox="1"/>
            <p:nvPr/>
          </p:nvSpPr>
          <p:spPr>
            <a:xfrm>
              <a:off x="12593291" y="5247151"/>
              <a:ext cx="18441445" cy="26159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이물질에 의한 기도 폐쇄 상황을 알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 폐쇄 상황 시 올바른 응급 처치 방법을 적용할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8" name="직사각형 27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5" name="이등변 삼각형 34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1" name="직사각형 20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9832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다음 그림을 보면서 떠오르는 것을 이야기해 보세요."/>
          <p:cNvSpPr txBox="1"/>
          <p:nvPr/>
        </p:nvSpPr>
        <p:spPr>
          <a:xfrm>
            <a:off x="5608999" y="454652"/>
            <a:ext cx="17038350" cy="234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다음 상황에서 어떤 위험이 생길 수 있는지 </a:t>
            </a:r>
            <a:r>
              <a:rPr lang="ko-KR" altLang="en-US" sz="5400" dirty="0" smtClean="0"/>
              <a:t>생각해 </a:t>
            </a:r>
            <a:r>
              <a:rPr lang="ko-KR" altLang="en-US" sz="5400" dirty="0"/>
              <a:t>보고</a:t>
            </a:r>
            <a:r>
              <a:rPr lang="en-US" altLang="ko-KR" sz="5400" dirty="0" smtClean="0"/>
              <a:t>, </a:t>
            </a:r>
            <a:r>
              <a:rPr lang="ko-KR" altLang="en-US" sz="5400" dirty="0" smtClean="0"/>
              <a:t>안전하게 </a:t>
            </a:r>
            <a:r>
              <a:rPr lang="ko-KR" altLang="en-US" sz="5400" dirty="0"/>
              <a:t>행동할 수 있도록 </a:t>
            </a:r>
            <a:r>
              <a:rPr lang="ko-KR" altLang="en-US" sz="5400" dirty="0" smtClean="0"/>
              <a:t>어떤 </a:t>
            </a:r>
            <a:r>
              <a:rPr lang="ko-KR" altLang="en-US" sz="5400" dirty="0"/>
              <a:t>말을 </a:t>
            </a:r>
            <a:r>
              <a:rPr lang="ko-KR" altLang="en-US" sz="5400" dirty="0" smtClean="0"/>
              <a:t>해주면 </a:t>
            </a:r>
            <a:r>
              <a:rPr lang="ko-KR" altLang="en-US" sz="5400" dirty="0"/>
              <a:t>좋을지 함께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035" y="3671433"/>
            <a:ext cx="10556325" cy="584898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sp>
        <p:nvSpPr>
          <p:cNvPr id="19" name="모서리가 둥근 직사각형 18"/>
          <p:cNvSpPr/>
          <p:nvPr/>
        </p:nvSpPr>
        <p:spPr>
          <a:xfrm>
            <a:off x="4574914" y="9674352"/>
            <a:ext cx="16822046" cy="3283944"/>
          </a:xfrm>
          <a:prstGeom prst="roundRect">
            <a:avLst/>
          </a:prstGeom>
          <a:solidFill>
            <a:srgbClr val="FBE2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6282" y="10286737"/>
            <a:ext cx="15401205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작은 물건을 입에 넣지 않아요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음식은 천천히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꼭꼭 씹어서 먹어요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0028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066800" y="656650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해로움이나 손실이 생길 우려가 있음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그런 상태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폭풍으로 배가 </a:t>
            </a:r>
            <a:r>
              <a:rPr lang="ko-KR" altLang="en-US" sz="55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위험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빠졌다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66800" y="457310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위험</a:t>
            </a:r>
            <a:endParaRPr lang="en-US" altLang="ko-KR" sz="5500" b="1" dirty="0" smtClean="0">
              <a:solidFill>
                <a:srgbClr val="EC6D6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위태할 위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危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험할 험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險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0" name="가로로 말린 두루마리 모양 9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250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4591396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창자나 기도 같은 구조의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통로가 병적으로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막히는 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기도의 </a:t>
            </a:r>
            <a:r>
              <a:rPr lang="ko-KR" altLang="en-US" sz="55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폐쇄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는 서서히 비가역적으로 진행된다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2598004"/>
            <a:ext cx="17824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폐쇄</a:t>
            </a:r>
            <a:endParaRPr lang="en-US" altLang="ko-KR" sz="5500" b="1" dirty="0">
              <a:solidFill>
                <a:srgbClr val="EC6D6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닫을 폐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閉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쇠사슬 쇄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鎖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66800" y="9681556"/>
            <a:ext cx="23091648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호흡할 때 공기가 지나가는 길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연기로 </a:t>
            </a:r>
            <a:r>
              <a:rPr lang="ko-KR" altLang="en-US" sz="55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막혀서 숨을 쉴 수가 없다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066800" y="7688164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endParaRPr lang="en-US" altLang="ko-KR" sz="5500" b="1" dirty="0" smtClean="0">
              <a:solidFill>
                <a:srgbClr val="EC6D6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기운 기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氣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길 도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道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8" name="가로로 말린 두루마리 모양 1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512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8" name="가로로 말린 두루마리 모양 1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EC6D6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066800" y="6767668"/>
            <a:ext cx="221406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인두와 위의 사이에 있는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위창자관의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식량을 운반하는 길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차가운 액체가 </a:t>
            </a:r>
            <a:r>
              <a:rPr lang="ko-KR" altLang="en-US" sz="5400" b="1" dirty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식도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타고 배 속으로 들어갔다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066800" y="4774276"/>
            <a:ext cx="17824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EC6D6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식도</a:t>
            </a:r>
            <a:endParaRPr lang="en-US" altLang="ko-KR" sz="5500" b="1" dirty="0">
              <a:solidFill>
                <a:srgbClr val="EC6D65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먹을 식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食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길 도 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道</a:t>
            </a:r>
          </a:p>
        </p:txBody>
      </p:sp>
    </p:spTree>
    <p:extLst>
      <p:ext uri="{BB962C8B-B14F-4D97-AF65-F5344CB8AC3E}">
        <p14:creationId xmlns:p14="http://schemas.microsoft.com/office/powerpoint/2010/main" val="2703958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기도 폐쇄를 조심해요</a:t>
              </a:r>
              <a:endParaRPr lang="ko-KR" altLang="en-US" sz="5500" dirty="0"/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4" name="타원 13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r="27801"/>
          <a:stretch/>
        </p:blipFill>
        <p:spPr>
          <a:xfrm>
            <a:off x="998619" y="2318613"/>
            <a:ext cx="8968341" cy="10285375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1735399" y="2305882"/>
            <a:ext cx="7500041" cy="1536192"/>
            <a:chOff x="8392231" y="2305882"/>
            <a:chExt cx="7500041" cy="1536192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8392231" y="2305882"/>
              <a:ext cx="7500041" cy="1536192"/>
            </a:xfrm>
            <a:prstGeom prst="roundRect">
              <a:avLst/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생명의 탄생에는 소중한 의미가 담겨 있어요"/>
            <p:cNvSpPr txBox="1"/>
            <p:nvPr/>
          </p:nvSpPr>
          <p:spPr>
            <a:xfrm>
              <a:off x="8722645" y="2627168"/>
              <a:ext cx="6839213" cy="8936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chemeClr val="bg1"/>
                  </a:solidFill>
                </a:rPr>
                <a:t>기도 폐쇄의 내부 모습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생명의 탄생에는 소중한 의미가 담겨 있어요"/>
          <p:cNvSpPr txBox="1"/>
          <p:nvPr/>
        </p:nvSpPr>
        <p:spPr>
          <a:xfrm>
            <a:off x="10483159" y="4884490"/>
            <a:ext cx="2885369" cy="98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err="1" smtClean="0"/>
              <a:t>후두덮개</a:t>
            </a:r>
            <a:endParaRPr lang="ko-KR" altLang="en-US" sz="5500" dirty="0"/>
          </a:p>
        </p:txBody>
      </p:sp>
      <p:sp>
        <p:nvSpPr>
          <p:cNvPr id="22" name="생명의 탄생에는 소중한 의미가 담겨 있어요"/>
          <p:cNvSpPr txBox="1"/>
          <p:nvPr/>
        </p:nvSpPr>
        <p:spPr>
          <a:xfrm>
            <a:off x="10483159" y="6475342"/>
            <a:ext cx="12212249" cy="3107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 smtClean="0"/>
              <a:t>식도</a:t>
            </a:r>
            <a:endParaRPr lang="en-US" altLang="ko-KR" sz="5500" dirty="0" smtClean="0"/>
          </a:p>
          <a:p>
            <a:pPr>
              <a:lnSpc>
                <a:spcPct val="120000"/>
              </a:lnSpc>
            </a:pPr>
            <a:r>
              <a:rPr lang="ko-KR" altLang="en-US" sz="5500" dirty="0" smtClean="0"/>
              <a:t>인두와 위 사이에 있는 </a:t>
            </a:r>
            <a:r>
              <a:rPr lang="ko-KR" altLang="en-US" sz="5500" dirty="0" err="1" smtClean="0"/>
              <a:t>위창자관의</a:t>
            </a:r>
            <a:r>
              <a:rPr lang="ko-KR" altLang="en-US" sz="5500" dirty="0" smtClean="0"/>
              <a:t> 일부</a:t>
            </a:r>
            <a:r>
              <a:rPr lang="en-US" altLang="ko-KR" sz="5500" dirty="0" smtClean="0"/>
              <a:t>. </a:t>
            </a:r>
            <a:r>
              <a:rPr lang="ko-KR" altLang="en-US" sz="5500" dirty="0" smtClean="0"/>
              <a:t>밥줄</a:t>
            </a:r>
            <a:r>
              <a:rPr lang="en-US" altLang="ko-KR" sz="5500" dirty="0" smtClean="0"/>
              <a:t>, </a:t>
            </a:r>
            <a:r>
              <a:rPr lang="ko-KR" altLang="en-US" sz="5500" dirty="0" err="1" smtClean="0"/>
              <a:t>식관이라고도</a:t>
            </a:r>
            <a:r>
              <a:rPr lang="ko-KR" altLang="en-US" sz="5500" dirty="0" smtClean="0"/>
              <a:t> 한다</a:t>
            </a:r>
            <a:r>
              <a:rPr lang="en-US" altLang="ko-KR" sz="5500" dirty="0" smtClean="0"/>
              <a:t>.</a:t>
            </a:r>
            <a:endParaRPr lang="ko-KR" altLang="en-US" sz="5500" dirty="0"/>
          </a:p>
        </p:txBody>
      </p:sp>
      <p:sp>
        <p:nvSpPr>
          <p:cNvPr id="23" name="생명의 탄생에는 소중한 의미가 담겨 있어요"/>
          <p:cNvSpPr txBox="1"/>
          <p:nvPr/>
        </p:nvSpPr>
        <p:spPr>
          <a:xfrm>
            <a:off x="2405959" y="10633018"/>
            <a:ext cx="1525961" cy="985958"/>
          </a:xfrm>
          <a:prstGeom prst="rect">
            <a:avLst/>
          </a:prstGeom>
          <a:solidFill>
            <a:srgbClr val="D4EC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기도</a:t>
            </a:r>
            <a:endParaRPr lang="ko-KR" altLang="en-US" sz="5500" dirty="0"/>
          </a:p>
        </p:txBody>
      </p:sp>
      <p:sp>
        <p:nvSpPr>
          <p:cNvPr id="24" name="생명의 탄생에는 소중한 의미가 담겨 있어요"/>
          <p:cNvSpPr txBox="1"/>
          <p:nvPr/>
        </p:nvSpPr>
        <p:spPr>
          <a:xfrm>
            <a:off x="1735399" y="8029127"/>
            <a:ext cx="2220905" cy="985958"/>
          </a:xfrm>
          <a:prstGeom prst="rect">
            <a:avLst/>
          </a:prstGeom>
          <a:solidFill>
            <a:srgbClr val="D4EC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FF33CC"/>
                </a:solidFill>
              </a:rPr>
              <a:t>이물질</a:t>
            </a:r>
            <a:endParaRPr lang="ko-KR" altLang="en-US" sz="55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911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기도 폐쇄의 원인을 알아봐요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3" name="모서리가 둥근 직사각형 22"/>
          <p:cNvSpPr/>
          <p:nvPr/>
        </p:nvSpPr>
        <p:spPr>
          <a:xfrm>
            <a:off x="1735399" y="2305882"/>
            <a:ext cx="5598089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생명의 탄생에는 소중한 의미가 담겨 있어요"/>
          <p:cNvSpPr txBox="1"/>
          <p:nvPr/>
        </p:nvSpPr>
        <p:spPr>
          <a:xfrm>
            <a:off x="2065814" y="2627168"/>
            <a:ext cx="5104842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smtClean="0">
                <a:solidFill>
                  <a:schemeClr val="bg1"/>
                </a:solidFill>
              </a:rPr>
              <a:t>기도</a:t>
            </a:r>
            <a:r>
              <a:rPr lang="en-US" altLang="ko-KR" sz="5400" dirty="0">
                <a:solidFill>
                  <a:schemeClr val="bg1"/>
                </a:solidFill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</a:rPr>
              <a:t>폐쇄의 원인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239281" y="5054007"/>
            <a:ext cx="4757907" cy="6851481"/>
            <a:chOff x="2065814" y="5054007"/>
            <a:chExt cx="4757907" cy="685148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0979" y="5054007"/>
              <a:ext cx="3787577" cy="4727350"/>
            </a:xfrm>
            <a:prstGeom prst="rect">
              <a:avLst/>
            </a:prstGeom>
          </p:spPr>
        </p:pic>
        <p:sp>
          <p:nvSpPr>
            <p:cNvPr id="25" name="생명의 탄생에는 소중한 의미가 담겨 있어요"/>
            <p:cNvSpPr txBox="1"/>
            <p:nvPr/>
          </p:nvSpPr>
          <p:spPr>
            <a:xfrm>
              <a:off x="2065814" y="9955730"/>
              <a:ext cx="4757907" cy="1949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5500" dirty="0" smtClean="0"/>
                <a:t>급하게 빨리 음식을 먹을 때</a:t>
              </a:r>
              <a:endParaRPr lang="ko-KR" altLang="en-US" sz="5500" dirty="0"/>
            </a:p>
          </p:txBody>
        </p:sp>
      </p:grpSp>
      <p:sp>
        <p:nvSpPr>
          <p:cNvPr id="29" name="생명의 탄생에는 소중한 의미가 담겨 있어요"/>
          <p:cNvSpPr txBox="1"/>
          <p:nvPr/>
        </p:nvSpPr>
        <p:spPr>
          <a:xfrm>
            <a:off x="9631041" y="9955730"/>
            <a:ext cx="4757907" cy="194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5500" dirty="0" smtClean="0"/>
              <a:t>걷거나 뛰면서 음식을 먹을 때</a:t>
            </a:r>
            <a:endParaRPr lang="ko-KR" altLang="en-US" sz="5500" dirty="0"/>
          </a:p>
        </p:txBody>
      </p:sp>
      <p:sp>
        <p:nvSpPr>
          <p:cNvPr id="35" name="생명의 탄생에는 소중한 의미가 담겨 있어요"/>
          <p:cNvSpPr txBox="1"/>
          <p:nvPr/>
        </p:nvSpPr>
        <p:spPr>
          <a:xfrm>
            <a:off x="16144977" y="9955730"/>
            <a:ext cx="6129807" cy="194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5500" dirty="0" smtClean="0"/>
              <a:t>어린이가 장난감 등 작은 물체를 삼킬 때</a:t>
            </a:r>
            <a:endParaRPr lang="ko-KR" altLang="en-US" sz="55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707" y="4505635"/>
            <a:ext cx="1758574" cy="52757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7282" y="5054007"/>
            <a:ext cx="3508944" cy="48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2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기도 폐쇄의 원인을 알아봐요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3" name="모서리가 둥근 직사각형 22"/>
          <p:cNvSpPr/>
          <p:nvPr/>
        </p:nvSpPr>
        <p:spPr>
          <a:xfrm>
            <a:off x="1735399" y="2305882"/>
            <a:ext cx="5598089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생명의 탄생에는 소중한 의미가 담겨 있어요"/>
          <p:cNvSpPr txBox="1"/>
          <p:nvPr/>
        </p:nvSpPr>
        <p:spPr>
          <a:xfrm>
            <a:off x="2065814" y="2627168"/>
            <a:ext cx="5104842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smtClean="0">
                <a:solidFill>
                  <a:schemeClr val="bg1"/>
                </a:solidFill>
              </a:rPr>
              <a:t>기도</a:t>
            </a:r>
            <a:r>
              <a:rPr lang="en-US" altLang="ko-KR" sz="5400" dirty="0">
                <a:solidFill>
                  <a:schemeClr val="bg1"/>
                </a:solidFill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</a:rPr>
              <a:t>폐쇄의 원인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4836177" y="5054007"/>
            <a:ext cx="5642847" cy="6851481"/>
            <a:chOff x="2239281" y="5054007"/>
            <a:chExt cx="5642847" cy="6851481"/>
          </a:xfrm>
        </p:grpSpPr>
        <p:sp>
          <p:nvSpPr>
            <p:cNvPr id="25" name="생명의 탄생에는 소중한 의미가 담겨 있어요"/>
            <p:cNvSpPr txBox="1"/>
            <p:nvPr/>
          </p:nvSpPr>
          <p:spPr>
            <a:xfrm>
              <a:off x="2239281" y="9955730"/>
              <a:ext cx="5642847" cy="1949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5500" dirty="0" smtClean="0"/>
                <a:t>팝콘</a:t>
              </a:r>
              <a:r>
                <a:rPr lang="en-US" altLang="ko-KR" sz="5500" dirty="0" smtClean="0"/>
                <a:t>, </a:t>
              </a:r>
              <a:r>
                <a:rPr lang="ko-KR" altLang="en-US" sz="5500" dirty="0" smtClean="0"/>
                <a:t>땅콩 등 작은 음식을 먹을 때</a:t>
              </a:r>
              <a:endParaRPr lang="ko-KR" altLang="en-US" sz="5500" dirty="0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7816" y="5054007"/>
              <a:ext cx="4171679" cy="4901723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13636113" y="4828031"/>
            <a:ext cx="4757907" cy="7077457"/>
            <a:chOff x="9631041" y="4828031"/>
            <a:chExt cx="4757907" cy="7077457"/>
          </a:xfrm>
        </p:grpSpPr>
        <p:sp>
          <p:nvSpPr>
            <p:cNvPr id="29" name="생명의 탄생에는 소중한 의미가 담겨 있어요"/>
            <p:cNvSpPr txBox="1"/>
            <p:nvPr/>
          </p:nvSpPr>
          <p:spPr>
            <a:xfrm>
              <a:off x="9631041" y="9955730"/>
              <a:ext cx="4757907" cy="1949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5500" dirty="0" smtClean="0"/>
                <a:t>끈적한 떡을 먹을 때</a:t>
              </a:r>
              <a:endParaRPr lang="ko-KR" altLang="en-US" sz="5500" dirty="0"/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7325" y="4828031"/>
              <a:ext cx="2761743" cy="5024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286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기도 폐쇄의 증상을 알아봐요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1" name="그룹 20"/>
          <p:cNvGrpSpPr/>
          <p:nvPr/>
        </p:nvGrpSpPr>
        <p:grpSpPr>
          <a:xfrm>
            <a:off x="1735400" y="1985842"/>
            <a:ext cx="6711970" cy="1446206"/>
            <a:chOff x="8392231" y="2305881"/>
            <a:chExt cx="7597417" cy="861332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8392231" y="2305881"/>
              <a:ext cx="7597417" cy="861332"/>
            </a:xfrm>
            <a:prstGeom prst="roundRect">
              <a:avLst/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생명의 탄생에는 소중한 의미가 담겨 있어요"/>
            <p:cNvSpPr txBox="1"/>
            <p:nvPr/>
          </p:nvSpPr>
          <p:spPr>
            <a:xfrm>
              <a:off x="8771332" y="2445022"/>
              <a:ext cx="6839213" cy="5617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chemeClr val="bg1"/>
                  </a:solidFill>
                </a:rPr>
                <a:t>부분 기도 폐쇄 증상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735399" y="3630101"/>
            <a:ext cx="4701977" cy="3577155"/>
            <a:chOff x="1735399" y="4169664"/>
            <a:chExt cx="7500041" cy="5705857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735399" y="4169664"/>
              <a:ext cx="7500041" cy="5705856"/>
            </a:xfrm>
            <a:prstGeom prst="roundRect">
              <a:avLst>
                <a:gd name="adj" fmla="val 8334"/>
              </a:avLst>
            </a:prstGeom>
            <a:solidFill>
              <a:srgbClr val="F1F8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108" y="4341843"/>
              <a:ext cx="5160621" cy="5533678"/>
            </a:xfrm>
            <a:prstGeom prst="rect">
              <a:avLst/>
            </a:prstGeom>
          </p:spPr>
        </p:pic>
      </p:grpSp>
      <p:sp>
        <p:nvSpPr>
          <p:cNvPr id="25" name="생명의 탄생에는 소중한 의미가 담겨 있어요"/>
          <p:cNvSpPr txBox="1"/>
          <p:nvPr/>
        </p:nvSpPr>
        <p:spPr>
          <a:xfrm>
            <a:off x="7170698" y="4691564"/>
            <a:ext cx="16128214" cy="118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기침이나 </a:t>
            </a:r>
            <a:r>
              <a:rPr lang="ko-KR" altLang="en-US" sz="5400" dirty="0" err="1"/>
              <a:t>켁켁거리는</a:t>
            </a:r>
            <a:r>
              <a:rPr lang="ko-KR" altLang="en-US" sz="5400" dirty="0"/>
              <a:t> 소리</a:t>
            </a:r>
            <a:r>
              <a:rPr lang="en-US" altLang="ko-KR" sz="5400" dirty="0" smtClean="0"/>
              <a:t>, </a:t>
            </a:r>
            <a:r>
              <a:rPr lang="ko-KR" altLang="en-US" sz="5400" dirty="0" smtClean="0"/>
              <a:t>말은 </a:t>
            </a:r>
            <a:r>
              <a:rPr lang="ko-KR" altLang="en-US" sz="5400" dirty="0"/>
              <a:t>하지만 목을 움켜쥠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1735400" y="7770946"/>
            <a:ext cx="6711970" cy="1446206"/>
            <a:chOff x="8392231" y="2305881"/>
            <a:chExt cx="7597417" cy="861332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8392231" y="2305881"/>
              <a:ext cx="7597417" cy="861332"/>
            </a:xfrm>
            <a:prstGeom prst="roundRect">
              <a:avLst/>
            </a:prstGeom>
            <a:solidFill>
              <a:srgbClr val="858EC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0" name="생명의 탄생에는 소중한 의미가 담겨 있어요"/>
            <p:cNvSpPr txBox="1"/>
            <p:nvPr/>
          </p:nvSpPr>
          <p:spPr>
            <a:xfrm>
              <a:off x="8771332" y="2445022"/>
              <a:ext cx="6839213" cy="5617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chemeClr val="bg1"/>
                  </a:solidFill>
                </a:rPr>
                <a:t>완전 기도 폐쇄 증상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생명의 탄생에는 소중한 의미가 담겨 있어요"/>
          <p:cNvSpPr txBox="1"/>
          <p:nvPr/>
        </p:nvSpPr>
        <p:spPr>
          <a:xfrm>
            <a:off x="7170698" y="10007293"/>
            <a:ext cx="16621990" cy="221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말을 못 하고</a:t>
            </a:r>
            <a:r>
              <a:rPr lang="en-US" altLang="ko-KR" sz="5400" dirty="0"/>
              <a:t>, </a:t>
            </a:r>
            <a:r>
              <a:rPr lang="ko-KR" altLang="en-US" sz="5400" dirty="0"/>
              <a:t>소리도 못 </a:t>
            </a:r>
            <a:r>
              <a:rPr lang="ko-KR" altLang="en-US" sz="5400" dirty="0" smtClean="0"/>
              <a:t>지르며 기침이나 </a:t>
            </a:r>
            <a:r>
              <a:rPr lang="ko-KR" altLang="en-US" sz="5400" dirty="0"/>
              <a:t>구토도 못 하는 상황</a:t>
            </a:r>
            <a:r>
              <a:rPr lang="en-US" altLang="ko-KR" sz="5400" dirty="0" smtClean="0"/>
              <a:t>, </a:t>
            </a:r>
            <a:r>
              <a:rPr lang="ko-KR" altLang="en-US" sz="5400" dirty="0" smtClean="0"/>
              <a:t>얼굴이 </a:t>
            </a:r>
            <a:r>
              <a:rPr lang="ko-KR" altLang="en-US" sz="5400" dirty="0"/>
              <a:t>푸른빛을 띰</a:t>
            </a:r>
            <a:r>
              <a:rPr lang="en-US" altLang="ko-KR" sz="5400" dirty="0"/>
              <a:t>(</a:t>
            </a:r>
            <a:r>
              <a:rPr lang="ko-KR" altLang="en-US" sz="5400" dirty="0" err="1"/>
              <a:t>청색증</a:t>
            </a:r>
            <a:r>
              <a:rPr lang="en-US" altLang="ko-KR" sz="5400" dirty="0"/>
              <a:t>)</a:t>
            </a:r>
            <a:endParaRPr lang="ko-KR" altLang="en-US" sz="5400" dirty="0"/>
          </a:p>
        </p:txBody>
      </p:sp>
      <p:grpSp>
        <p:nvGrpSpPr>
          <p:cNvPr id="8" name="그룹 7"/>
          <p:cNvGrpSpPr/>
          <p:nvPr/>
        </p:nvGrpSpPr>
        <p:grpSpPr>
          <a:xfrm>
            <a:off x="1735399" y="9450775"/>
            <a:ext cx="4701977" cy="3577154"/>
            <a:chOff x="1735399" y="9647908"/>
            <a:chExt cx="4701977" cy="3577154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1735399" y="9647908"/>
              <a:ext cx="4701977" cy="3577154"/>
            </a:xfrm>
            <a:prstGeom prst="roundRect">
              <a:avLst>
                <a:gd name="adj" fmla="val 8334"/>
              </a:avLst>
            </a:prstGeom>
            <a:solidFill>
              <a:srgbClr val="F1F8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1944" y="9889566"/>
              <a:ext cx="2307260" cy="3335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911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679012" y="4882896"/>
            <a:ext cx="23131964" cy="493776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EF3E5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679012" y="3622835"/>
            <a:ext cx="9200095" cy="1055601"/>
            <a:chOff x="2294965" y="2727505"/>
            <a:chExt cx="5150539" cy="1055601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2294965" y="2727505"/>
              <a:ext cx="5150539" cy="1055601"/>
            </a:xfrm>
            <a:prstGeom prst="roundRect">
              <a:avLst/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40508" y="2819432"/>
              <a:ext cx="4823358" cy="871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 폐쇄 응급 처치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1319092" y="5340393"/>
            <a:ext cx="21778652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하임리히법은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복부 장기를 손상시킬 수 있으므로, 이물이 제거되었더라도 복부 장기 손상 여부, 이물 잔존 여부, 2차 합병증 등을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확인하기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위해 반드시 병원에서 진료를 받아야 합니다. 기도 폐쇄 증상이 없는 사람에게는 절대 실습해서는 안 됩니다.</a:t>
            </a:r>
          </a:p>
        </p:txBody>
      </p:sp>
    </p:spTree>
    <p:extLst>
      <p:ext uri="{BB962C8B-B14F-4D97-AF65-F5344CB8AC3E}">
        <p14:creationId xmlns:p14="http://schemas.microsoft.com/office/powerpoint/2010/main" val="3433217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129557" y="5911021"/>
            <a:ext cx="13617376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“말할 수 있어요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기침은 할 수 있어요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?”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기침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청색증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호흡 곤란을 보이거나 자신의 목을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감싸면서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힘들어하면 “목에 뭐가 걸렸나요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?”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라고 묻습니다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79012" y="715043"/>
            <a:ext cx="9200095" cy="1055601"/>
            <a:chOff x="2294965" y="2727505"/>
            <a:chExt cx="5150539" cy="1055601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2294965" y="2727505"/>
              <a:ext cx="5150539" cy="1055601"/>
            </a:xfrm>
            <a:prstGeom prst="roundRect">
              <a:avLst/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40508" y="2819432"/>
              <a:ext cx="4823358" cy="871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 폐쇄 응급 처치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226858" y="3865432"/>
            <a:ext cx="2452553" cy="1446206"/>
            <a:chOff x="8392230" y="2305881"/>
            <a:chExt cx="2776096" cy="86133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8392230" y="2305881"/>
              <a:ext cx="2776096" cy="861332"/>
            </a:xfrm>
            <a:prstGeom prst="roundRect">
              <a:avLst>
                <a:gd name="adj" fmla="val 50000"/>
              </a:avLst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생명의 탄생에는 소중한 의미가 담겨 있어요"/>
            <p:cNvSpPr txBox="1"/>
            <p:nvPr/>
          </p:nvSpPr>
          <p:spPr>
            <a:xfrm>
              <a:off x="8705984" y="2445022"/>
              <a:ext cx="2148587" cy="5617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400" dirty="0" smtClean="0">
                  <a:solidFill>
                    <a:schemeClr val="bg1"/>
                  </a:solidFill>
                </a:rPr>
                <a:t>1</a:t>
              </a:r>
              <a:r>
                <a:rPr lang="ko-KR" altLang="en-US" sz="5400" dirty="0" smtClean="0">
                  <a:solidFill>
                    <a:schemeClr val="bg1"/>
                  </a:solidFill>
                </a:rPr>
                <a:t>단계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92" y="5911021"/>
            <a:ext cx="6268085" cy="52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5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129557" y="5911021"/>
            <a:ext cx="13617376" cy="499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 두드리기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 실시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환자가 말을 못하고 고개를 끄덕이면 즉시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응급 처치를 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환자의 머리를 앞으로 숙이고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 연속 등을 두드리며 기침하도록 도와줍니다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양쪽 견갑골 사이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두드리기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79012" y="715043"/>
            <a:ext cx="9200095" cy="1055601"/>
            <a:chOff x="2294965" y="2727505"/>
            <a:chExt cx="5150539" cy="1055601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2294965" y="2727505"/>
              <a:ext cx="5150539" cy="1055601"/>
            </a:xfrm>
            <a:prstGeom prst="roundRect">
              <a:avLst/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40508" y="2819432"/>
              <a:ext cx="4823358" cy="871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 폐쇄 응급 처치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226858" y="3865432"/>
            <a:ext cx="2452553" cy="1446206"/>
            <a:chOff x="8392230" y="2305881"/>
            <a:chExt cx="2776096" cy="86133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8392230" y="2305881"/>
              <a:ext cx="2776096" cy="861332"/>
            </a:xfrm>
            <a:prstGeom prst="roundRect">
              <a:avLst>
                <a:gd name="adj" fmla="val 50000"/>
              </a:avLst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생명의 탄생에는 소중한 의미가 담겨 있어요"/>
            <p:cNvSpPr txBox="1"/>
            <p:nvPr/>
          </p:nvSpPr>
          <p:spPr>
            <a:xfrm>
              <a:off x="8705984" y="2445022"/>
              <a:ext cx="2148587" cy="5617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400" dirty="0" smtClean="0">
                  <a:solidFill>
                    <a:schemeClr val="bg1"/>
                  </a:solidFill>
                </a:rPr>
                <a:t>2</a:t>
              </a:r>
              <a:r>
                <a:rPr lang="ko-KR" altLang="en-US" sz="5400" dirty="0" smtClean="0">
                  <a:solidFill>
                    <a:schemeClr val="bg1"/>
                  </a:solidFill>
                </a:rPr>
                <a:t>단계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638524" y="5911021"/>
            <a:ext cx="4109747" cy="6110192"/>
            <a:chOff x="18222742" y="7077456"/>
            <a:chExt cx="3691308" cy="5488075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22742" y="7077456"/>
              <a:ext cx="3508409" cy="5488075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20793456" y="7955280"/>
              <a:ext cx="1120594" cy="7074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858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129556" y="5911021"/>
            <a:ext cx="1422421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환자 몸 받쳐 주기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환자의 뒤에서 한쪽 다리는 환자의 다리 사이에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다른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쪽은 환자의 뒤로 놓아 환자를 받칩니다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79012" y="715043"/>
            <a:ext cx="9200095" cy="1055601"/>
            <a:chOff x="2294965" y="2727505"/>
            <a:chExt cx="5150539" cy="1055601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2294965" y="2727505"/>
              <a:ext cx="5150539" cy="1055601"/>
            </a:xfrm>
            <a:prstGeom prst="roundRect">
              <a:avLst/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40508" y="2819432"/>
              <a:ext cx="4823358" cy="871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 폐쇄 응급 처치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226858" y="3865432"/>
            <a:ext cx="2452553" cy="1446206"/>
            <a:chOff x="8392230" y="2305881"/>
            <a:chExt cx="2776096" cy="86133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8392230" y="2305881"/>
              <a:ext cx="2776096" cy="861332"/>
            </a:xfrm>
            <a:prstGeom prst="roundRect">
              <a:avLst>
                <a:gd name="adj" fmla="val 50000"/>
              </a:avLst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생명의 탄생에는 소중한 의미가 담겨 있어요"/>
            <p:cNvSpPr txBox="1"/>
            <p:nvPr/>
          </p:nvSpPr>
          <p:spPr>
            <a:xfrm>
              <a:off x="8705984" y="2445022"/>
              <a:ext cx="2148587" cy="5617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400" dirty="0" smtClean="0">
                  <a:solidFill>
                    <a:schemeClr val="bg1"/>
                  </a:solidFill>
                </a:rPr>
                <a:t>3</a:t>
              </a:r>
              <a:r>
                <a:rPr lang="ko-KR" altLang="en-US" sz="5400" dirty="0" smtClean="0">
                  <a:solidFill>
                    <a:schemeClr val="bg1"/>
                  </a:solidFill>
                </a:rPr>
                <a:t>단계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506" y="5728141"/>
            <a:ext cx="2767256" cy="63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64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학교에서 건강하고 안전하게 생활해요</a:t>
              </a:r>
              <a:endParaRPr lang="ko-KR" altLang="en-US" sz="5500" dirty="0"/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8" name="타원 3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3" name="그룹 42"/>
          <p:cNvGrpSpPr/>
          <p:nvPr/>
        </p:nvGrpSpPr>
        <p:grpSpPr>
          <a:xfrm>
            <a:off x="467704" y="6064864"/>
            <a:ext cx="15040994" cy="1061831"/>
            <a:chOff x="467704" y="645520"/>
            <a:chExt cx="15040994" cy="1061831"/>
          </a:xfrm>
        </p:grpSpPr>
        <p:sp>
          <p:nvSpPr>
            <p:cNvPr id="4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학교에서 위험한 곳을 주의해요</a:t>
              </a:r>
              <a:endParaRPr lang="ko-KR" altLang="en-US" sz="5500" dirty="0"/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8" name="그룹 47"/>
          <p:cNvGrpSpPr/>
          <p:nvPr/>
        </p:nvGrpSpPr>
        <p:grpSpPr>
          <a:xfrm>
            <a:off x="832038" y="7784241"/>
            <a:ext cx="20924204" cy="1132145"/>
            <a:chOff x="8369204" y="421241"/>
            <a:chExt cx="20924204" cy="1132145"/>
          </a:xfrm>
        </p:grpSpPr>
        <p:sp>
          <p:nvSpPr>
            <p:cNvPr id="57" name="직사각형 56"/>
            <p:cNvSpPr/>
            <p:nvPr/>
          </p:nvSpPr>
          <p:spPr>
            <a:xfrm>
              <a:off x="9653095" y="647210"/>
              <a:ext cx="19640313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학교에서 볼 수 있는 위험한 행동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위험한 물건을 찾아 적어보세요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129556" y="5311638"/>
            <a:ext cx="14224219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복부 밀어내기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하임리히법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환자의 뒤에 서서 한 손은 주먹을 쥐고 엄지손가락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방향을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배꼽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바로 위나 가슴뼈의 바로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아래로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놓습니다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상복부에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주먹을 대고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환자의 복부를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위로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후상방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강하게 끌어올립니다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복부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밀어내기는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 실시합니다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79012" y="715043"/>
            <a:ext cx="9200095" cy="1055601"/>
            <a:chOff x="2294965" y="2727505"/>
            <a:chExt cx="5150539" cy="1055601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2294965" y="2727505"/>
              <a:ext cx="5150539" cy="1055601"/>
            </a:xfrm>
            <a:prstGeom prst="roundRect">
              <a:avLst/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40508" y="2819432"/>
              <a:ext cx="4823358" cy="871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 폐쇄 응급 처치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226858" y="3865432"/>
            <a:ext cx="2452553" cy="1446206"/>
            <a:chOff x="8392230" y="2305881"/>
            <a:chExt cx="2776096" cy="86133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8392230" y="2305881"/>
              <a:ext cx="2776096" cy="861332"/>
            </a:xfrm>
            <a:prstGeom prst="roundRect">
              <a:avLst>
                <a:gd name="adj" fmla="val 50000"/>
              </a:avLst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생명의 탄생에는 소중한 의미가 담겨 있어요"/>
            <p:cNvSpPr txBox="1"/>
            <p:nvPr/>
          </p:nvSpPr>
          <p:spPr>
            <a:xfrm>
              <a:off x="8705984" y="2445022"/>
              <a:ext cx="2148587" cy="5617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400" dirty="0" smtClean="0">
                  <a:solidFill>
                    <a:schemeClr val="bg1"/>
                  </a:solidFill>
                </a:rPr>
                <a:t>4</a:t>
              </a:r>
              <a:r>
                <a:rPr lang="ko-KR" altLang="en-US" sz="5400" dirty="0" smtClean="0">
                  <a:solidFill>
                    <a:schemeClr val="bg1"/>
                  </a:solidFill>
                </a:rPr>
                <a:t>단계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898" y="6075125"/>
            <a:ext cx="4058216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33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129556" y="7831077"/>
            <a:ext cx="1422421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이물질이 제거되지 않고 환자가 의식을 잃으면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119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 신고합니다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79012" y="715043"/>
            <a:ext cx="9200095" cy="1055601"/>
            <a:chOff x="2294965" y="2727505"/>
            <a:chExt cx="5150539" cy="1055601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2294965" y="2727505"/>
              <a:ext cx="5150539" cy="1055601"/>
            </a:xfrm>
            <a:prstGeom prst="roundRect">
              <a:avLst/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40508" y="2819432"/>
              <a:ext cx="4823358" cy="871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 폐쇄 응급 처치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226858" y="3865432"/>
            <a:ext cx="2452553" cy="1446206"/>
            <a:chOff x="8392230" y="2305881"/>
            <a:chExt cx="2776096" cy="86133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8392230" y="2305881"/>
              <a:ext cx="2776096" cy="861332"/>
            </a:xfrm>
            <a:prstGeom prst="roundRect">
              <a:avLst>
                <a:gd name="adj" fmla="val 50000"/>
              </a:avLst>
            </a:prstGeom>
            <a:solidFill>
              <a:srgbClr val="EF3E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생명의 탄생에는 소중한 의미가 담겨 있어요"/>
            <p:cNvSpPr txBox="1"/>
            <p:nvPr/>
          </p:nvSpPr>
          <p:spPr>
            <a:xfrm>
              <a:off x="8705984" y="2445022"/>
              <a:ext cx="2148587" cy="5617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ko-KR" sz="5400" dirty="0" smtClean="0">
                  <a:solidFill>
                    <a:schemeClr val="bg1"/>
                  </a:solidFill>
                </a:rPr>
                <a:t>5</a:t>
              </a:r>
              <a:r>
                <a:rPr lang="ko-KR" altLang="en-US" sz="5400" dirty="0" smtClean="0">
                  <a:solidFill>
                    <a:schemeClr val="bg1"/>
                  </a:solidFill>
                </a:rPr>
                <a:t>단계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081348" y="5672931"/>
            <a:ext cx="7750482" cy="6885584"/>
            <a:chOff x="679012" y="5672931"/>
            <a:chExt cx="7750482" cy="688558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/>
            <a:srcRect r="73437"/>
            <a:stretch/>
          </p:blipFill>
          <p:spPr>
            <a:xfrm>
              <a:off x="679012" y="5672931"/>
              <a:ext cx="3039911" cy="3442792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3"/>
            <a:srcRect l="25793" r="36200" b="17133"/>
            <a:stretch/>
          </p:blipFill>
          <p:spPr>
            <a:xfrm>
              <a:off x="4079944" y="5979962"/>
              <a:ext cx="4349550" cy="2852928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/>
            <a:srcRect l="65954" r="-2934"/>
            <a:stretch/>
          </p:blipFill>
          <p:spPr>
            <a:xfrm>
              <a:off x="1783432" y="9115723"/>
              <a:ext cx="4232003" cy="3442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741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그룹 39"/>
          <p:cNvGrpSpPr/>
          <p:nvPr/>
        </p:nvGrpSpPr>
        <p:grpSpPr>
          <a:xfrm>
            <a:off x="2301756" y="3577951"/>
            <a:ext cx="19780488" cy="6560098"/>
            <a:chOff x="1915453" y="3805715"/>
            <a:chExt cx="19780488" cy="6560098"/>
          </a:xfrm>
        </p:grpSpPr>
        <p:sp>
          <p:nvSpPr>
            <p:cNvPr id="24" name="직사각형 23"/>
            <p:cNvSpPr/>
            <p:nvPr/>
          </p:nvSpPr>
          <p:spPr>
            <a:xfrm>
              <a:off x="1915453" y="5337578"/>
              <a:ext cx="9200095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음식을 천천히 오래 씹어 삼키기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크고 단단한 음식은 잘게 잘라서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먹기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1915453" y="3805715"/>
              <a:ext cx="9200095" cy="1055601"/>
              <a:chOff x="2294965" y="2727505"/>
              <a:chExt cx="5150539" cy="1055601"/>
            </a:xfrm>
          </p:grpSpPr>
          <p:sp>
            <p:nvSpPr>
              <p:cNvPr id="38" name="모서리가 둥근 직사각형 37"/>
              <p:cNvSpPr/>
              <p:nvPr/>
            </p:nvSpPr>
            <p:spPr>
              <a:xfrm>
                <a:off x="2294965" y="2727505"/>
                <a:ext cx="5150539" cy="1055601"/>
              </a:xfrm>
              <a:prstGeom prst="roundRect">
                <a:avLst/>
              </a:prstGeom>
              <a:solidFill>
                <a:srgbClr val="38908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440508" y="2819432"/>
                <a:ext cx="4823358" cy="8717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기도 폐쇄 예방 식습관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10" name="직사각형 9"/>
            <p:cNvSpPr/>
            <p:nvPr/>
          </p:nvSpPr>
          <p:spPr>
            <a:xfrm>
              <a:off x="12159143" y="5287500"/>
              <a:ext cx="9536798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음식물을 입에 넣은 채 뛰지 않기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➍ 말하거나 웃으며 먹지 않기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➎ 젤리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사탕 등을 통째로 먹지 않기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6656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>
          <a:xfrm>
            <a:off x="4768840" y="2606600"/>
            <a:ext cx="14836460" cy="8514839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EC6D6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67615" y="7357054"/>
            <a:ext cx="2838919" cy="601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ko-KR" altLang="en-US" sz="3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복부 밀어내기</a:t>
            </a:r>
            <a:endParaRPr lang="en-US" altLang="ko-KR"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타원 29">
            <a:hlinkClick r:id="rId3"/>
          </p:cNvPr>
          <p:cNvSpPr/>
          <p:nvPr/>
        </p:nvSpPr>
        <p:spPr>
          <a:xfrm>
            <a:off x="11350308" y="5339411"/>
            <a:ext cx="1673524" cy="1673524"/>
          </a:xfrm>
          <a:prstGeom prst="ellipse">
            <a:avLst/>
          </a:prstGeom>
          <a:solidFill>
            <a:srgbClr val="EC6D6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1" name="이등변 삼각형 30"/>
          <p:cNvSpPr/>
          <p:nvPr/>
        </p:nvSpPr>
        <p:spPr>
          <a:xfrm rot="5400000">
            <a:off x="11830798" y="5794675"/>
            <a:ext cx="885075" cy="762996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94680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그룹 111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18" name="직사각형 117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21" name="직선 연결선 120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4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기도 폐쇄 상황 알아보기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128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133715"/>
            <a:ext cx="18485298" cy="201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우리 주변에서 일어날 수 있는 기도 폐쇄의 상황을 안전하게 예방해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130" name="그림 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1621007" y="4865028"/>
            <a:ext cx="9423270" cy="2907792"/>
            <a:chOff x="1828800" y="4736592"/>
            <a:chExt cx="10021824" cy="2907792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828800" y="4736592"/>
              <a:ext cx="10021824" cy="2907792"/>
            </a:xfrm>
            <a:prstGeom prst="roundRect">
              <a:avLst/>
            </a:prstGeom>
            <a:solidFill>
              <a:srgbClr val="F7C3C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490140" y="5191723"/>
              <a:ext cx="866554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크게 웃으면서 음식을 삼키려고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32" name="그룹 131"/>
          <p:cNvGrpSpPr/>
          <p:nvPr/>
        </p:nvGrpSpPr>
        <p:grpSpPr>
          <a:xfrm>
            <a:off x="13597298" y="4875802"/>
            <a:ext cx="9423270" cy="2907792"/>
            <a:chOff x="1828800" y="4736592"/>
            <a:chExt cx="10021824" cy="2907792"/>
          </a:xfrm>
        </p:grpSpPr>
        <p:sp>
          <p:nvSpPr>
            <p:cNvPr id="133" name="모서리가 둥근 직사각형 132"/>
            <p:cNvSpPr/>
            <p:nvPr/>
          </p:nvSpPr>
          <p:spPr>
            <a:xfrm>
              <a:off x="1828800" y="4736592"/>
              <a:ext cx="10021824" cy="2907792"/>
            </a:xfrm>
            <a:prstGeom prst="roundRect">
              <a:avLst/>
            </a:prstGeom>
            <a:solidFill>
              <a:srgbClr val="CDE4B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4" name="직사각형 133"/>
            <p:cNvSpPr/>
            <p:nvPr/>
          </p:nvSpPr>
          <p:spPr>
            <a:xfrm>
              <a:off x="2490140" y="5191723"/>
              <a:ext cx="866554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음식을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작게 잘라서 먹게 도와줘요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1626813" y="9186099"/>
            <a:ext cx="9423270" cy="2907792"/>
            <a:chOff x="1828800" y="4736592"/>
            <a:chExt cx="10021824" cy="2907792"/>
          </a:xfrm>
        </p:grpSpPr>
        <p:sp>
          <p:nvSpPr>
            <p:cNvPr id="138" name="모서리가 둥근 직사각형 137"/>
            <p:cNvSpPr/>
            <p:nvPr/>
          </p:nvSpPr>
          <p:spPr>
            <a:xfrm>
              <a:off x="1828800" y="4736592"/>
              <a:ext cx="10021824" cy="2907792"/>
            </a:xfrm>
            <a:prstGeom prst="roundRect">
              <a:avLst/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2490140" y="5191723"/>
              <a:ext cx="866554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큰 조각의 음식을 제대로 씹지 않고 삼키려고 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13603104" y="9196873"/>
            <a:ext cx="9423270" cy="2907792"/>
            <a:chOff x="1828800" y="4736592"/>
            <a:chExt cx="10021824" cy="2907792"/>
          </a:xfrm>
        </p:grpSpPr>
        <p:sp>
          <p:nvSpPr>
            <p:cNvPr id="144" name="모서리가 둥근 직사각형 143"/>
            <p:cNvSpPr/>
            <p:nvPr/>
          </p:nvSpPr>
          <p:spPr>
            <a:xfrm>
              <a:off x="1828800" y="4736592"/>
              <a:ext cx="10021824" cy="2907792"/>
            </a:xfrm>
            <a:prstGeom prst="roundRect">
              <a:avLst/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2490140" y="5191723"/>
              <a:ext cx="866554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 웃고 나서 물과 함께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천천히 먹으라고 얘기해요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cxnSp>
        <p:nvCxnSpPr>
          <p:cNvPr id="8" name="직선 연결선 7"/>
          <p:cNvCxnSpPr/>
          <p:nvPr/>
        </p:nvCxnSpPr>
        <p:spPr>
          <a:xfrm>
            <a:off x="11044277" y="6146730"/>
            <a:ext cx="2553021" cy="4807782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7" name="직선 연결선 146"/>
          <p:cNvCxnSpPr/>
          <p:nvPr/>
        </p:nvCxnSpPr>
        <p:spPr>
          <a:xfrm flipH="1">
            <a:off x="11065203" y="6086343"/>
            <a:ext cx="2553021" cy="4807782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39194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그룹 111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18" name="직사각형 117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21" name="직선 연결선 120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4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기도 폐쇄 상황 알아보기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128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133715"/>
            <a:ext cx="18485298" cy="201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우리 주변에서 일어날 수 있는 기도 폐쇄의 상황을 안전하게 예방해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130" name="그림 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1621007" y="4865028"/>
            <a:ext cx="9423270" cy="2907792"/>
            <a:chOff x="1828800" y="4736592"/>
            <a:chExt cx="10021824" cy="2907792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828800" y="4736592"/>
              <a:ext cx="10021824" cy="2907792"/>
            </a:xfrm>
            <a:prstGeom prst="roundRect">
              <a:avLst/>
            </a:prstGeom>
            <a:solidFill>
              <a:srgbClr val="F7EBB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490140" y="5191723"/>
              <a:ext cx="866554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동생이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장난감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블록을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입에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넣고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돌아다녀요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32" name="그룹 131"/>
          <p:cNvGrpSpPr/>
          <p:nvPr/>
        </p:nvGrpSpPr>
        <p:grpSpPr>
          <a:xfrm>
            <a:off x="13597298" y="4875802"/>
            <a:ext cx="9423270" cy="2907792"/>
            <a:chOff x="1828800" y="4736592"/>
            <a:chExt cx="10021824" cy="2907792"/>
          </a:xfrm>
        </p:grpSpPr>
        <p:sp>
          <p:nvSpPr>
            <p:cNvPr id="133" name="모서리가 둥근 직사각형 132"/>
            <p:cNvSpPr/>
            <p:nvPr/>
          </p:nvSpPr>
          <p:spPr>
            <a:xfrm>
              <a:off x="1828800" y="4736592"/>
              <a:ext cx="10021824" cy="2907792"/>
            </a:xfrm>
            <a:prstGeom prst="roundRect">
              <a:avLst/>
            </a:prstGeom>
            <a:solidFill>
              <a:srgbClr val="F7EBB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4" name="직사각형 133"/>
            <p:cNvSpPr/>
            <p:nvPr/>
          </p:nvSpPr>
          <p:spPr>
            <a:xfrm>
              <a:off x="2490138" y="5191723"/>
              <a:ext cx="905357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음식을 다 먹고 난 후 운동을 하라고 권해요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1626813" y="9186099"/>
            <a:ext cx="9423270" cy="2907792"/>
            <a:chOff x="1828800" y="4736592"/>
            <a:chExt cx="10021824" cy="2907792"/>
          </a:xfrm>
        </p:grpSpPr>
        <p:sp>
          <p:nvSpPr>
            <p:cNvPr id="138" name="모서리가 둥근 직사각형 137"/>
            <p:cNvSpPr/>
            <p:nvPr/>
          </p:nvSpPr>
          <p:spPr>
            <a:xfrm>
              <a:off x="1828800" y="4736592"/>
              <a:ext cx="10021824" cy="2907792"/>
            </a:xfrm>
            <a:prstGeom prst="roundRect">
              <a:avLst/>
            </a:prstGeom>
            <a:solidFill>
              <a:srgbClr val="CDE4B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2490140" y="5191723"/>
              <a:ext cx="866554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입안에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음식을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넣은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채로</a:t>
              </a:r>
              <a:endPara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달리고 있어요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13603104" y="9196873"/>
            <a:ext cx="9423270" cy="2907792"/>
            <a:chOff x="1828800" y="4736592"/>
            <a:chExt cx="10021824" cy="2907792"/>
          </a:xfrm>
        </p:grpSpPr>
        <p:sp>
          <p:nvSpPr>
            <p:cNvPr id="144" name="모서리가 둥근 직사각형 143"/>
            <p:cNvSpPr/>
            <p:nvPr/>
          </p:nvSpPr>
          <p:spPr>
            <a:xfrm>
              <a:off x="1828800" y="4736592"/>
              <a:ext cx="10021824" cy="2907792"/>
            </a:xfrm>
            <a:prstGeom prst="roundRect">
              <a:avLst/>
            </a:prstGeom>
            <a:solidFill>
              <a:srgbClr val="F7C3C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2490140" y="5191723"/>
              <a:ext cx="866554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작은 장난감은 동생 손이 닿지 않는 곳에 정리해요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cxnSp>
        <p:nvCxnSpPr>
          <p:cNvPr id="8" name="직선 연결선 7"/>
          <p:cNvCxnSpPr/>
          <p:nvPr/>
        </p:nvCxnSpPr>
        <p:spPr>
          <a:xfrm>
            <a:off x="11044277" y="6146730"/>
            <a:ext cx="2553021" cy="4807782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7" name="직선 연결선 146"/>
          <p:cNvCxnSpPr/>
          <p:nvPr/>
        </p:nvCxnSpPr>
        <p:spPr>
          <a:xfrm flipH="1">
            <a:off x="11065203" y="6086343"/>
            <a:ext cx="2553021" cy="4807782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26876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모서리가 둥근 직사각형 42"/>
          <p:cNvSpPr/>
          <p:nvPr/>
        </p:nvSpPr>
        <p:spPr>
          <a:xfrm>
            <a:off x="1755648" y="4773168"/>
            <a:ext cx="20830032" cy="8083296"/>
          </a:xfrm>
          <a:prstGeom prst="roundRect">
            <a:avLst>
              <a:gd name="adj" fmla="val 10657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92" name="그룹 91"/>
          <p:cNvGrpSpPr/>
          <p:nvPr/>
        </p:nvGrpSpPr>
        <p:grpSpPr>
          <a:xfrm>
            <a:off x="2616174" y="5118721"/>
            <a:ext cx="19194706" cy="7571304"/>
            <a:chOff x="1033393" y="3190447"/>
            <a:chExt cx="4761620" cy="3632086"/>
          </a:xfrm>
        </p:grpSpPr>
        <p:sp>
          <p:nvSpPr>
            <p:cNvPr id="93" name="직사각형 92"/>
            <p:cNvSpPr/>
            <p:nvPr/>
          </p:nvSpPr>
          <p:spPr>
            <a:xfrm>
              <a:off x="1033393" y="3190447"/>
              <a:ext cx="2795026" cy="3034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말을 못 해요.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숨 쉴 때 </a:t>
              </a:r>
              <a:r>
                <a:rPr lang="ko-KR" altLang="en-US" sz="54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쌕쌕소리가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나요.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목을 두 손으로 감싸요.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달리기를 해요.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얼굴이 점점 파래져요.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3381070" y="3190447"/>
              <a:ext cx="2413943" cy="3632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소리를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내지 못 해요.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갑자기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두 눈을 크게 떠요.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배를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잡고 아파해요.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당황해서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뛰어다녀요.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□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목에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뭔가 걸린 듯한 표정을 </a:t>
              </a:r>
              <a:endPara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지어요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69457" y="5240194"/>
            <a:ext cx="75341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6" name="직사각형 35"/>
            <p:cNvSpPr/>
            <p:nvPr/>
          </p:nvSpPr>
          <p:spPr>
            <a:xfrm>
              <a:off x="3433174" y="4030581"/>
              <a:ext cx="7970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30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7" name="직선 연결선 36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응급 상황에서 도와주기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40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133715"/>
            <a:ext cx="18485298" cy="201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다음 중 기도가 막힌 사람에게 나타날 수 있는 행동을 모두 골라      </a:t>
            </a:r>
            <a:r>
              <a:rPr lang="ko-KR" altLang="en-US" sz="5400" dirty="0" smtClean="0"/>
              <a:t> </a:t>
            </a:r>
            <a:endParaRPr lang="en-US" altLang="ko-KR" sz="5400" dirty="0" smtClean="0"/>
          </a:p>
          <a:p>
            <a:pPr>
              <a:lnSpc>
                <a:spcPct val="120000"/>
              </a:lnSpc>
            </a:pPr>
            <a:r>
              <a:rPr lang="en-US" altLang="ko-KR" sz="5400" dirty="0"/>
              <a:t> </a:t>
            </a:r>
            <a:r>
              <a:rPr lang="en-US" altLang="ko-KR" sz="5400" dirty="0" smtClean="0"/>
              <a:t>     </a:t>
            </a:r>
            <a:r>
              <a:rPr lang="ko-KR" altLang="en-US" sz="5400" dirty="0" smtClean="0"/>
              <a:t>표시해 </a:t>
            </a:r>
            <a:r>
              <a:rPr lang="ko-KR" altLang="en-US" sz="5400" dirty="0"/>
              <a:t>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3"/>
          <a:stretch/>
        </p:blipFill>
        <p:spPr>
          <a:xfrm>
            <a:off x="2837317" y="3227814"/>
            <a:ext cx="1037404" cy="109727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680151" y="6437683"/>
            <a:ext cx="75341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60484" y="7716825"/>
            <a:ext cx="75341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60483" y="10175098"/>
            <a:ext cx="75341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092290" y="5241800"/>
            <a:ext cx="75341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102984" y="6439289"/>
            <a:ext cx="75341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083316" y="10150250"/>
            <a:ext cx="75341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61548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6" name="직사각형 35"/>
            <p:cNvSpPr/>
            <p:nvPr/>
          </p:nvSpPr>
          <p:spPr>
            <a:xfrm>
              <a:off x="3433174" y="4030581"/>
              <a:ext cx="7970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30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7" name="직선 연결선 36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응급 상황에서 도와주기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40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133715"/>
            <a:ext cx="18485298" cy="201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기도 폐쇄 상황에서 실시하는 복부 밀어내기 방법을 순서대로 나열해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2213499" y="5925312"/>
            <a:ext cx="19774123" cy="5522976"/>
            <a:chOff x="1621007" y="4626864"/>
            <a:chExt cx="19774123" cy="5522976"/>
          </a:xfrm>
        </p:grpSpPr>
        <p:grpSp>
          <p:nvGrpSpPr>
            <p:cNvPr id="6" name="그룹 5"/>
            <p:cNvGrpSpPr/>
            <p:nvPr/>
          </p:nvGrpSpPr>
          <p:grpSpPr>
            <a:xfrm>
              <a:off x="1621007" y="4626864"/>
              <a:ext cx="9223777" cy="5522976"/>
              <a:chOff x="1621007" y="4626864"/>
              <a:chExt cx="9223777" cy="5522976"/>
            </a:xfrm>
          </p:grpSpPr>
          <p:sp>
            <p:nvSpPr>
              <p:cNvPr id="81" name="모서리가 둥근 직사각형 80"/>
              <p:cNvSpPr/>
              <p:nvPr/>
            </p:nvSpPr>
            <p:spPr>
              <a:xfrm>
                <a:off x="1621007" y="4626864"/>
                <a:ext cx="9223777" cy="5522976"/>
              </a:xfrm>
              <a:prstGeom prst="roundRect">
                <a:avLst>
                  <a:gd name="adj" fmla="val 10657"/>
                </a:avLst>
              </a:prstGeom>
              <a:solidFill>
                <a:srgbClr val="FFFAE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2139769" y="4971701"/>
                <a:ext cx="6603090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등을 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번 두드려 준다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7317" y="6156768"/>
                <a:ext cx="4616863" cy="3686964"/>
              </a:xfrm>
              <a:prstGeom prst="rect">
                <a:avLst/>
              </a:prstGeom>
            </p:spPr>
          </p:pic>
          <p:grpSp>
            <p:nvGrpSpPr>
              <p:cNvPr id="5" name="그룹 4"/>
              <p:cNvGrpSpPr/>
              <p:nvPr/>
            </p:nvGrpSpPr>
            <p:grpSpPr>
              <a:xfrm>
                <a:off x="8752884" y="8338812"/>
                <a:ext cx="1530375" cy="1530375"/>
                <a:chOff x="9528240" y="5952417"/>
                <a:chExt cx="1530375" cy="1530375"/>
              </a:xfrm>
            </p:grpSpPr>
            <p:sp>
              <p:nvSpPr>
                <p:cNvPr id="84" name="타원 83"/>
                <p:cNvSpPr/>
                <p:nvPr/>
              </p:nvSpPr>
              <p:spPr>
                <a:xfrm>
                  <a:off x="9528240" y="5952417"/>
                  <a:ext cx="1530375" cy="1530375"/>
                </a:xfrm>
                <a:prstGeom prst="ellipse">
                  <a:avLst/>
                </a:prstGeom>
                <a:solidFill>
                  <a:srgbClr val="E1F2F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0016566" y="6247731"/>
                  <a:ext cx="522579" cy="850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ko-KR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3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</p:grpSp>
        <p:sp>
          <p:nvSpPr>
            <p:cNvPr id="87" name="모서리가 둥근 직사각형 86"/>
            <p:cNvSpPr/>
            <p:nvPr/>
          </p:nvSpPr>
          <p:spPr>
            <a:xfrm>
              <a:off x="12171353" y="4626864"/>
              <a:ext cx="9223777" cy="5522976"/>
            </a:xfrm>
            <a:prstGeom prst="roundRect">
              <a:avLst>
                <a:gd name="adj" fmla="val 10657"/>
              </a:avLst>
            </a:prstGeom>
            <a:solidFill>
              <a:srgbClr val="FFFAE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12690116" y="4811399"/>
              <a:ext cx="814349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"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목에 뭐가 걸렸나요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?"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라고 물어본다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90" name="그룹 89"/>
            <p:cNvGrpSpPr/>
            <p:nvPr/>
          </p:nvGrpSpPr>
          <p:grpSpPr>
            <a:xfrm>
              <a:off x="19216052" y="8338812"/>
              <a:ext cx="1530375" cy="1530375"/>
              <a:chOff x="10248869" y="5952417"/>
              <a:chExt cx="1530375" cy="1530375"/>
            </a:xfrm>
          </p:grpSpPr>
          <p:sp>
            <p:nvSpPr>
              <p:cNvPr id="91" name="타원 90"/>
              <p:cNvSpPr/>
              <p:nvPr/>
            </p:nvSpPr>
            <p:spPr>
              <a:xfrm>
                <a:off x="10248869" y="5952417"/>
                <a:ext cx="1530375" cy="1530375"/>
              </a:xfrm>
              <a:prstGeom prst="ellipse">
                <a:avLst/>
              </a:prstGeom>
              <a:solidFill>
                <a:srgbClr val="E1F2F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0737195" y="6247731"/>
                <a:ext cx="522579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13546" y="6898124"/>
              <a:ext cx="5109397" cy="3099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431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2213499" y="2740604"/>
            <a:ext cx="18893837" cy="4680000"/>
            <a:chOff x="2213499" y="1755754"/>
            <a:chExt cx="18893837" cy="4680000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2213499" y="1755754"/>
              <a:ext cx="18893837" cy="4680000"/>
            </a:xfrm>
            <a:prstGeom prst="roundRect">
              <a:avLst>
                <a:gd name="adj" fmla="val 10657"/>
              </a:avLst>
            </a:prstGeom>
            <a:solidFill>
              <a:srgbClr val="FFFAE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7998560" y="2451729"/>
              <a:ext cx="12118240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복부 밀어내기를 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5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 실시한다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 미만의 영아는 복강 내 장기 손상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우려로 권고되지 않음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18745408" y="4681692"/>
              <a:ext cx="1530375" cy="1530375"/>
              <a:chOff x="9528240" y="5952417"/>
              <a:chExt cx="1530375" cy="1530375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9528240" y="5952417"/>
                <a:ext cx="1530375" cy="1530375"/>
              </a:xfrm>
              <a:prstGeom prst="ellipse">
                <a:avLst/>
              </a:prstGeom>
              <a:solidFill>
                <a:srgbClr val="E1F2F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016566" y="6247731"/>
                <a:ext cx="522579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1309" y="2205769"/>
              <a:ext cx="4351730" cy="3779969"/>
            </a:xfrm>
            <a:prstGeom prst="rect">
              <a:avLst/>
            </a:prstGeom>
          </p:spPr>
        </p:pic>
      </p:grpSp>
      <p:sp>
        <p:nvSpPr>
          <p:cNvPr id="60" name="모서리가 둥근 직사각형 59"/>
          <p:cNvSpPr/>
          <p:nvPr/>
        </p:nvSpPr>
        <p:spPr>
          <a:xfrm>
            <a:off x="2213499" y="7935188"/>
            <a:ext cx="18893837" cy="4680000"/>
          </a:xfrm>
          <a:prstGeom prst="roundRect">
            <a:avLst>
              <a:gd name="adj" fmla="val 10657"/>
            </a:avLst>
          </a:prstGeom>
          <a:solidFill>
            <a:srgbClr val="FFFA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7998560" y="9626345"/>
            <a:ext cx="12118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숨쉬기 힘들어하는 사람을 발견한다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18745408" y="10780152"/>
            <a:ext cx="1530375" cy="1530375"/>
            <a:chOff x="9528240" y="5952417"/>
            <a:chExt cx="1530375" cy="1530375"/>
          </a:xfrm>
        </p:grpSpPr>
        <p:sp>
          <p:nvSpPr>
            <p:cNvPr id="63" name="타원 62"/>
            <p:cNvSpPr/>
            <p:nvPr/>
          </p:nvSpPr>
          <p:spPr>
            <a:xfrm>
              <a:off x="9528240" y="5952417"/>
              <a:ext cx="1530375" cy="1530375"/>
            </a:xfrm>
            <a:prstGeom prst="ellipse">
              <a:avLst/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016566" y="6247731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414" y="8286065"/>
            <a:ext cx="4302676" cy="3968849"/>
          </a:xfrm>
          <a:prstGeom prst="rect">
            <a:avLst/>
          </a:prstGeom>
        </p:spPr>
      </p:pic>
      <p:grpSp>
        <p:nvGrpSpPr>
          <p:cNvPr id="66" name="그룹 65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8" name="직사각형 67"/>
            <p:cNvSpPr/>
            <p:nvPr/>
          </p:nvSpPr>
          <p:spPr>
            <a:xfrm>
              <a:off x="3433174" y="4030581"/>
              <a:ext cx="7970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30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응급 상황에서 도와주기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95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모서리가 둥근 직사각형 31"/>
          <p:cNvSpPr/>
          <p:nvPr/>
        </p:nvSpPr>
        <p:spPr>
          <a:xfrm>
            <a:off x="2213499" y="2740604"/>
            <a:ext cx="18893837" cy="4680000"/>
          </a:xfrm>
          <a:prstGeom prst="roundRect">
            <a:avLst>
              <a:gd name="adj" fmla="val 10657"/>
            </a:avLst>
          </a:prstGeom>
          <a:solidFill>
            <a:srgbClr val="FFFA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7998560" y="3436579"/>
            <a:ext cx="1211824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환자 뒤에 서서 한쪽 다리는 환자의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다리 사이에 두고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다른 다리는 뒤로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놓아 환자를 안전하게 지지한다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18745408" y="5666542"/>
            <a:ext cx="1530375" cy="1530375"/>
            <a:chOff x="9528240" y="5952417"/>
            <a:chExt cx="1530375" cy="1530375"/>
          </a:xfrm>
        </p:grpSpPr>
        <p:sp>
          <p:nvSpPr>
            <p:cNvPr id="44" name="타원 43"/>
            <p:cNvSpPr/>
            <p:nvPr/>
          </p:nvSpPr>
          <p:spPr>
            <a:xfrm>
              <a:off x="9528240" y="5952417"/>
              <a:ext cx="1530375" cy="1530375"/>
            </a:xfrm>
            <a:prstGeom prst="ellipse">
              <a:avLst/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016566" y="6247731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60" name="모서리가 둥근 직사각형 59"/>
          <p:cNvSpPr/>
          <p:nvPr/>
        </p:nvSpPr>
        <p:spPr>
          <a:xfrm>
            <a:off x="2213499" y="7935188"/>
            <a:ext cx="18893837" cy="4680000"/>
          </a:xfrm>
          <a:prstGeom prst="roundRect">
            <a:avLst>
              <a:gd name="adj" fmla="val 10657"/>
            </a:avLst>
          </a:prstGeom>
          <a:solidFill>
            <a:srgbClr val="FFFA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7998560" y="9071841"/>
            <a:ext cx="1211824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의식 없이 쓰러지면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119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신고하고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심폐 소생술을 실시한다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18745408" y="10780152"/>
            <a:ext cx="1530375" cy="1530375"/>
            <a:chOff x="9528240" y="5952417"/>
            <a:chExt cx="1530375" cy="1530375"/>
          </a:xfrm>
        </p:grpSpPr>
        <p:sp>
          <p:nvSpPr>
            <p:cNvPr id="63" name="타원 62"/>
            <p:cNvSpPr/>
            <p:nvPr/>
          </p:nvSpPr>
          <p:spPr>
            <a:xfrm>
              <a:off x="9528240" y="5952417"/>
              <a:ext cx="1530375" cy="1530375"/>
            </a:xfrm>
            <a:prstGeom prst="ellipse">
              <a:avLst/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016566" y="6247731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6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8" name="직사각형 67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부모님께 감사 편지 쓰기"/>
          <p:cNvSpPr txBox="1"/>
          <p:nvPr/>
        </p:nvSpPr>
        <p:spPr>
          <a:xfrm>
            <a:off x="4581102" y="920992"/>
            <a:ext cx="834356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응급 상황에서 도와주기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58" y="3441354"/>
            <a:ext cx="3404144" cy="358691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397" y="8746426"/>
            <a:ext cx="4678710" cy="336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05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08068" y="7394598"/>
            <a:ext cx="22167865" cy="5225723"/>
            <a:chOff x="564119" y="447484"/>
            <a:chExt cx="22167865" cy="5225723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682" y="521146"/>
              <a:ext cx="3692915" cy="5152061"/>
            </a:xfrm>
            <a:prstGeom prst="rect">
              <a:avLst/>
            </a:prstGeom>
          </p:spPr>
        </p:pic>
        <p:sp>
          <p:nvSpPr>
            <p:cNvPr id="27" name="모서리가 둥근 직사각형 26"/>
            <p:cNvSpPr/>
            <p:nvPr/>
          </p:nvSpPr>
          <p:spPr>
            <a:xfrm>
              <a:off x="5031098" y="604560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EF5E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5031098" y="3238612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EF5E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564119" y="447484"/>
              <a:ext cx="2599765" cy="1362635"/>
              <a:chOff x="832038" y="6830165"/>
              <a:chExt cx="2599765" cy="1362635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850299" y="6830165"/>
                <a:ext cx="2563244" cy="1362635"/>
              </a:xfrm>
              <a:prstGeom prst="roundRect">
                <a:avLst>
                  <a:gd name="adj" fmla="val 41667"/>
                </a:avLst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생명의 탄생에는 소중한 의미가 담겨 있어요"/>
              <p:cNvSpPr txBox="1"/>
              <p:nvPr/>
            </p:nvSpPr>
            <p:spPr>
              <a:xfrm>
                <a:off x="832038" y="6991274"/>
                <a:ext cx="2599765" cy="1040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복도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직사각형 33"/>
            <p:cNvSpPr/>
            <p:nvPr/>
          </p:nvSpPr>
          <p:spPr>
            <a:xfrm>
              <a:off x="5618098" y="726700"/>
              <a:ext cx="8553319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복도에서 뛰다가 부딪치거나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미끄러져요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5618098" y="3386339"/>
              <a:ext cx="8553319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복도 코너에서 뛰면 부딪쳐요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14939430" y="604560"/>
              <a:ext cx="7792554" cy="4987486"/>
            </a:xfrm>
            <a:prstGeom prst="roundRect">
              <a:avLst>
                <a:gd name="adj" fmla="val 8636"/>
              </a:avLst>
            </a:prstGeom>
            <a:solidFill>
              <a:srgbClr val="FEF5E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5526431" y="1596765"/>
              <a:ext cx="6784930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친구를 밀거나 장난치다가 사고가 나요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1108068" y="900331"/>
            <a:ext cx="22167865" cy="5254290"/>
            <a:chOff x="564119" y="6980382"/>
            <a:chExt cx="22167865" cy="5254290"/>
          </a:xfrm>
        </p:grpSpPr>
        <p:grpSp>
          <p:nvGrpSpPr>
            <p:cNvPr id="64" name="그룹 63"/>
            <p:cNvGrpSpPr/>
            <p:nvPr/>
          </p:nvGrpSpPr>
          <p:grpSpPr>
            <a:xfrm>
              <a:off x="5031098" y="7137458"/>
              <a:ext cx="9709030" cy="4987486"/>
              <a:chOff x="5031098" y="7137458"/>
              <a:chExt cx="9625801" cy="4043608"/>
            </a:xfrm>
          </p:grpSpPr>
          <p:sp>
            <p:nvSpPr>
              <p:cNvPr id="77" name="모서리가 둥근 직사각형 76"/>
              <p:cNvSpPr/>
              <p:nvPr/>
            </p:nvSpPr>
            <p:spPr>
              <a:xfrm>
                <a:off x="5031098" y="7137458"/>
                <a:ext cx="9625801" cy="1908048"/>
              </a:xfrm>
              <a:prstGeom prst="roundRect">
                <a:avLst>
                  <a:gd name="adj" fmla="val 8636"/>
                </a:avLst>
              </a:prstGeom>
              <a:solidFill>
                <a:srgbClr val="F5FAF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8" name="모서리가 둥근 직사각형 77"/>
              <p:cNvSpPr/>
              <p:nvPr/>
            </p:nvSpPr>
            <p:spPr>
              <a:xfrm>
                <a:off x="5031098" y="9273018"/>
                <a:ext cx="9625801" cy="1908048"/>
              </a:xfrm>
              <a:prstGeom prst="roundRect">
                <a:avLst>
                  <a:gd name="adj" fmla="val 8636"/>
                </a:avLst>
              </a:prstGeom>
              <a:solidFill>
                <a:srgbClr val="F5FAF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2830" y="7100883"/>
              <a:ext cx="3615737" cy="5133789"/>
            </a:xfrm>
            <a:prstGeom prst="rect">
              <a:avLst/>
            </a:prstGeom>
          </p:spPr>
        </p:pic>
        <p:grpSp>
          <p:nvGrpSpPr>
            <p:cNvPr id="66" name="그룹 65"/>
            <p:cNvGrpSpPr/>
            <p:nvPr/>
          </p:nvGrpSpPr>
          <p:grpSpPr>
            <a:xfrm>
              <a:off x="564119" y="6980382"/>
              <a:ext cx="2599765" cy="1362635"/>
              <a:chOff x="832038" y="6830165"/>
              <a:chExt cx="2599765" cy="1362635"/>
            </a:xfrm>
          </p:grpSpPr>
          <p:sp>
            <p:nvSpPr>
              <p:cNvPr id="75" name="모서리가 둥근 직사각형 74"/>
              <p:cNvSpPr/>
              <p:nvPr/>
            </p:nvSpPr>
            <p:spPr>
              <a:xfrm>
                <a:off x="850299" y="6830165"/>
                <a:ext cx="2563244" cy="1362635"/>
              </a:xfrm>
              <a:prstGeom prst="roundRect">
                <a:avLst>
                  <a:gd name="adj" fmla="val 41667"/>
                </a:avLst>
              </a:prstGeom>
              <a:solidFill>
                <a:srgbClr val="8CC55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6" name="생명의 탄생에는 소중한 의미가 담겨 있어요"/>
              <p:cNvSpPr txBox="1"/>
              <p:nvPr/>
            </p:nvSpPr>
            <p:spPr>
              <a:xfrm>
                <a:off x="832038" y="6991274"/>
                <a:ext cx="2599765" cy="1040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교실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7" name="직사각형 66"/>
            <p:cNvSpPr/>
            <p:nvPr/>
          </p:nvSpPr>
          <p:spPr>
            <a:xfrm>
              <a:off x="5618098" y="7881352"/>
              <a:ext cx="85533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의자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가방에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걸려 넘어져요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5618098" y="10312824"/>
              <a:ext cx="85533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책상 모서리에 부딪쳐요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3" name="모서리가 둥근 직사각형 72"/>
            <p:cNvSpPr/>
            <p:nvPr/>
          </p:nvSpPr>
          <p:spPr>
            <a:xfrm>
              <a:off x="14939430" y="7137458"/>
              <a:ext cx="7792554" cy="4987486"/>
            </a:xfrm>
            <a:prstGeom prst="roundRect">
              <a:avLst>
                <a:gd name="adj" fmla="val 8636"/>
              </a:avLst>
            </a:prstGeom>
            <a:solidFill>
              <a:srgbClr val="F5FA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15526431" y="8587838"/>
              <a:ext cx="678493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교실 문을 급하게 닫다가 손이 끼어요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294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115" name="알맞은 말을 골라 초성 완성해보기"/>
          <p:cNvSpPr txBox="1"/>
          <p:nvPr/>
        </p:nvSpPr>
        <p:spPr>
          <a:xfrm>
            <a:off x="3328416" y="1309820"/>
            <a:ext cx="17358617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25943A"/>
                </a:solidFill>
              </a:rPr>
              <a:t>응급 처치 상식 퀴즈</a:t>
            </a:r>
            <a:endParaRPr sz="5400" dirty="0">
              <a:solidFill>
                <a:srgbClr val="25943A"/>
              </a:solidFill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2014679" y="3020570"/>
            <a:ext cx="19765750" cy="2268000"/>
            <a:chOff x="1593983" y="6314825"/>
            <a:chExt cx="19765750" cy="2268000"/>
          </a:xfrm>
        </p:grpSpPr>
        <p:grpSp>
          <p:nvGrpSpPr>
            <p:cNvPr id="44" name="그룹 43"/>
            <p:cNvGrpSpPr/>
            <p:nvPr/>
          </p:nvGrpSpPr>
          <p:grpSpPr>
            <a:xfrm>
              <a:off x="1593983" y="6314825"/>
              <a:ext cx="15680424" cy="2268000"/>
              <a:chOff x="4181815" y="4973449"/>
              <a:chExt cx="13850723" cy="2268000"/>
            </a:xfrm>
          </p:grpSpPr>
          <p:sp>
            <p:nvSpPr>
              <p:cNvPr id="51" name="모서리가 둥근 직사각형 50"/>
              <p:cNvSpPr/>
              <p:nvPr/>
            </p:nvSpPr>
            <p:spPr>
              <a:xfrm>
                <a:off x="4181815" y="4973449"/>
                <a:ext cx="13850723" cy="2268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2" name="01 성의 발달"/>
              <p:cNvSpPr txBox="1"/>
              <p:nvPr/>
            </p:nvSpPr>
            <p:spPr>
              <a:xfrm>
                <a:off x="4577442" y="5100506"/>
                <a:ext cx="12762808" cy="201388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기도 </a:t>
                </a:r>
                <a:r>
                  <a:rPr lang="ko-KR" altLang="en-US" sz="5400" b="1" dirty="0" err="1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폐쇄란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음식물이 기도를 부분 또는 완전히 막아 호흡을 방해하는 상태를 말한다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45" name="그룹 44"/>
            <p:cNvGrpSpPr/>
            <p:nvPr/>
          </p:nvGrpSpPr>
          <p:grpSpPr>
            <a:xfrm>
              <a:off x="17837314" y="6711666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47" name="타원 46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49" name="타원 48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6" name="타원 45"/>
            <p:cNvSpPr/>
            <p:nvPr/>
          </p:nvSpPr>
          <p:spPr>
            <a:xfrm>
              <a:off x="17511665" y="6376017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2014679" y="5535013"/>
            <a:ext cx="20126253" cy="2198882"/>
            <a:chOff x="1593983" y="6376017"/>
            <a:chExt cx="20126253" cy="2198882"/>
          </a:xfrm>
        </p:grpSpPr>
        <p:grpSp>
          <p:nvGrpSpPr>
            <p:cNvPr id="54" name="그룹 53"/>
            <p:cNvGrpSpPr/>
            <p:nvPr/>
          </p:nvGrpSpPr>
          <p:grpSpPr>
            <a:xfrm>
              <a:off x="1593983" y="6770006"/>
              <a:ext cx="15680424" cy="1440000"/>
              <a:chOff x="4181815" y="5428630"/>
              <a:chExt cx="13850723" cy="1440000"/>
            </a:xfrm>
          </p:grpSpPr>
          <p:sp>
            <p:nvSpPr>
              <p:cNvPr id="61" name="모서리가 둥근 직사각형 60"/>
              <p:cNvSpPr/>
              <p:nvPr/>
            </p:nvSpPr>
            <p:spPr>
              <a:xfrm>
                <a:off x="4181815" y="5428630"/>
                <a:ext cx="13850723" cy="1440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2" name="01 성의 발달"/>
              <p:cNvSpPr txBox="1"/>
              <p:nvPr/>
            </p:nvSpPr>
            <p:spPr>
              <a:xfrm>
                <a:off x="4577442" y="5655674"/>
                <a:ext cx="12762808" cy="9335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복부 밀어내기를 할 때 주먹은 배꼽 아래에 둔다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55" name="그룹 54"/>
            <p:cNvGrpSpPr/>
            <p:nvPr/>
          </p:nvGrpSpPr>
          <p:grpSpPr>
            <a:xfrm>
              <a:off x="17837314" y="6711666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57" name="타원 56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59" name="타원 58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56" name="타원 55"/>
            <p:cNvSpPr/>
            <p:nvPr/>
          </p:nvSpPr>
          <p:spPr>
            <a:xfrm>
              <a:off x="19521354" y="6376017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2014679" y="7980338"/>
            <a:ext cx="20126253" cy="2198882"/>
            <a:chOff x="1593983" y="6376017"/>
            <a:chExt cx="20126253" cy="2198882"/>
          </a:xfrm>
        </p:grpSpPr>
        <p:grpSp>
          <p:nvGrpSpPr>
            <p:cNvPr id="64" name="그룹 63"/>
            <p:cNvGrpSpPr/>
            <p:nvPr/>
          </p:nvGrpSpPr>
          <p:grpSpPr>
            <a:xfrm>
              <a:off x="1593983" y="6770006"/>
              <a:ext cx="15680424" cy="1440000"/>
              <a:chOff x="4181815" y="5428630"/>
              <a:chExt cx="13850723" cy="1440000"/>
            </a:xfrm>
          </p:grpSpPr>
          <p:sp>
            <p:nvSpPr>
              <p:cNvPr id="71" name="모서리가 둥근 직사각형 70"/>
              <p:cNvSpPr/>
              <p:nvPr/>
            </p:nvSpPr>
            <p:spPr>
              <a:xfrm>
                <a:off x="4181815" y="5428630"/>
                <a:ext cx="13850723" cy="1440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2" name="01 성의 발달"/>
              <p:cNvSpPr txBox="1"/>
              <p:nvPr/>
            </p:nvSpPr>
            <p:spPr>
              <a:xfrm>
                <a:off x="4577442" y="5655674"/>
                <a:ext cx="13455096" cy="9335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기도 폐쇄로 힘들어하는 친구에게 물을 마시게 한다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65" name="그룹 64"/>
            <p:cNvGrpSpPr/>
            <p:nvPr/>
          </p:nvGrpSpPr>
          <p:grpSpPr>
            <a:xfrm>
              <a:off x="17837314" y="6711666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67" name="타원 66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69" name="타원 68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66" name="타원 65"/>
            <p:cNvSpPr/>
            <p:nvPr/>
          </p:nvSpPr>
          <p:spPr>
            <a:xfrm>
              <a:off x="19521354" y="6376017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2014679" y="10425662"/>
            <a:ext cx="19765750" cy="2268000"/>
            <a:chOff x="1593983" y="6314825"/>
            <a:chExt cx="19765750" cy="2268000"/>
          </a:xfrm>
        </p:grpSpPr>
        <p:grpSp>
          <p:nvGrpSpPr>
            <p:cNvPr id="84" name="그룹 83"/>
            <p:cNvGrpSpPr/>
            <p:nvPr/>
          </p:nvGrpSpPr>
          <p:grpSpPr>
            <a:xfrm>
              <a:off x="1593983" y="6314825"/>
              <a:ext cx="15680424" cy="2268000"/>
              <a:chOff x="4181815" y="4973449"/>
              <a:chExt cx="13850723" cy="2268000"/>
            </a:xfrm>
          </p:grpSpPr>
          <p:sp>
            <p:nvSpPr>
              <p:cNvPr id="95" name="모서리가 둥근 직사각형 94"/>
              <p:cNvSpPr/>
              <p:nvPr/>
            </p:nvSpPr>
            <p:spPr>
              <a:xfrm>
                <a:off x="4181815" y="4973449"/>
                <a:ext cx="13850723" cy="2268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6" name="01 성의 발달"/>
              <p:cNvSpPr txBox="1"/>
              <p:nvPr/>
            </p:nvSpPr>
            <p:spPr>
              <a:xfrm>
                <a:off x="4577442" y="5058957"/>
                <a:ext cx="11620321" cy="20969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기도 폐쇄를 확인한 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가장 먼저 해야 하는 응급 처치는 등 두드리기이다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17837314" y="6711666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87" name="타원 86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89" name="타원 88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86" name="타원 85"/>
            <p:cNvSpPr/>
            <p:nvPr/>
          </p:nvSpPr>
          <p:spPr>
            <a:xfrm>
              <a:off x="17511665" y="6376017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26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6487956" y="466725"/>
            <a:ext cx="156763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>
              <a:lnSpc>
                <a:spcPct val="120000"/>
              </a:lnSpc>
              <a:buAutoNum type="arabicPeriod"/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응급 처치와 안전 단원에서 배운 내용을 살펴본 후 아래 빈칸을 채워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43" name="그룹 42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8" name="오각형 47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9" name="갈매기형 수장 48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44" name="그룹 43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46" name="오각형 45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갈매기형 수장 46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5" name="직사각형 44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368262" y="5829356"/>
            <a:ext cx="4962415" cy="4962415"/>
            <a:chOff x="1306746" y="5829356"/>
            <a:chExt cx="4962415" cy="4962415"/>
          </a:xfrm>
        </p:grpSpPr>
        <p:sp>
          <p:nvSpPr>
            <p:cNvPr id="52" name="타원 51"/>
            <p:cNvSpPr/>
            <p:nvPr/>
          </p:nvSpPr>
          <p:spPr>
            <a:xfrm>
              <a:off x="1306746" y="5829356"/>
              <a:ext cx="4962415" cy="4962415"/>
            </a:xfrm>
            <a:prstGeom prst="ellipse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/>
            <a:srcRect t="6449"/>
            <a:stretch/>
          </p:blipFill>
          <p:spPr>
            <a:xfrm>
              <a:off x="1928221" y="6699573"/>
              <a:ext cx="3630788" cy="3269959"/>
            </a:xfrm>
            <a:prstGeom prst="rect">
              <a:avLst/>
            </a:prstGeom>
          </p:spPr>
        </p:pic>
        <p:sp>
          <p:nvSpPr>
            <p:cNvPr id="4" name="타원 3"/>
            <p:cNvSpPr/>
            <p:nvPr/>
          </p:nvSpPr>
          <p:spPr>
            <a:xfrm>
              <a:off x="4667852" y="6492332"/>
              <a:ext cx="978728" cy="804672"/>
            </a:xfrm>
            <a:prstGeom prst="ellipse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667852" y="9722644"/>
              <a:ext cx="978728" cy="265176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978630" y="9400032"/>
              <a:ext cx="667950" cy="384620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2150461" y="9788992"/>
              <a:ext cx="978728" cy="265176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1928221" y="9259139"/>
              <a:ext cx="349832" cy="710393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1928220" y="6633797"/>
              <a:ext cx="778403" cy="205915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811486" y="6793794"/>
              <a:ext cx="424836" cy="583368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973845" y="2793907"/>
            <a:ext cx="5239782" cy="1080000"/>
            <a:chOff x="713419" y="5773270"/>
            <a:chExt cx="7248580" cy="1080000"/>
          </a:xfrm>
        </p:grpSpPr>
        <p:sp>
          <p:nvSpPr>
            <p:cNvPr id="72" name="모서리가 둥근 직사각형 71"/>
            <p:cNvSpPr/>
            <p:nvPr/>
          </p:nvSpPr>
          <p:spPr>
            <a:xfrm>
              <a:off x="713419" y="5773270"/>
              <a:ext cx="7248580" cy="1080000"/>
            </a:xfrm>
            <a:prstGeom prst="roundRect">
              <a:avLst>
                <a:gd name="adj" fmla="val 50000"/>
              </a:avLst>
            </a:prstGeom>
            <a:solidFill>
              <a:srgbClr val="A588B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07574" y="5880199"/>
              <a:ext cx="62602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학교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안전 수칙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5973845" y="4159613"/>
            <a:ext cx="10165451" cy="4106563"/>
            <a:chOff x="7580107" y="4159613"/>
            <a:chExt cx="10165451" cy="4106563"/>
          </a:xfrm>
        </p:grpSpPr>
        <p:sp>
          <p:nvSpPr>
            <p:cNvPr id="82" name="모서리가 둥근 직사각형 81"/>
            <p:cNvSpPr/>
            <p:nvPr/>
          </p:nvSpPr>
          <p:spPr>
            <a:xfrm>
              <a:off x="7580107" y="4159613"/>
              <a:ext cx="10165451" cy="4106563"/>
            </a:xfrm>
            <a:prstGeom prst="roundRect">
              <a:avLst>
                <a:gd name="adj" fmla="val 15154"/>
              </a:avLst>
            </a:prstGeom>
            <a:solidFill>
              <a:srgbClr val="E4DC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282557" y="4570533"/>
              <a:ext cx="8976242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교실 안전 수칙은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2556" y="5772117"/>
              <a:ext cx="9270257" cy="1930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① 장난하지 않기</a:t>
              </a:r>
            </a:p>
            <a:p>
              <a:pPr algn="l">
                <a:lnSpc>
                  <a:spcPct val="11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② 날카로운 물건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주의하기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5973844" y="8677096"/>
            <a:ext cx="10165451" cy="4106563"/>
            <a:chOff x="7580107" y="4159613"/>
            <a:chExt cx="10165451" cy="4106563"/>
          </a:xfrm>
        </p:grpSpPr>
        <p:sp>
          <p:nvSpPr>
            <p:cNvPr id="87" name="모서리가 둥근 직사각형 86"/>
            <p:cNvSpPr/>
            <p:nvPr/>
          </p:nvSpPr>
          <p:spPr>
            <a:xfrm>
              <a:off x="7580107" y="4159613"/>
              <a:ext cx="10165451" cy="4106563"/>
            </a:xfrm>
            <a:prstGeom prst="roundRect">
              <a:avLst>
                <a:gd name="adj" fmla="val 15154"/>
              </a:avLst>
            </a:prstGeom>
            <a:solidFill>
              <a:srgbClr val="E4DC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282557" y="4570533"/>
              <a:ext cx="8976242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화장실 안전 수칙은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282556" y="5772117"/>
              <a:ext cx="9270257" cy="1930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① 순서 지키기</a:t>
              </a:r>
            </a:p>
            <a:p>
              <a:pPr algn="l">
                <a:lnSpc>
                  <a:spcPct val="11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② 바닥에 물 버리지 않기</a:t>
              </a:r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16747655" y="4128381"/>
            <a:ext cx="6953593" cy="8655278"/>
            <a:chOff x="7580107" y="4159613"/>
            <a:chExt cx="6953593" cy="8655278"/>
          </a:xfrm>
        </p:grpSpPr>
        <p:sp>
          <p:nvSpPr>
            <p:cNvPr id="91" name="모서리가 둥근 직사각형 90"/>
            <p:cNvSpPr/>
            <p:nvPr/>
          </p:nvSpPr>
          <p:spPr>
            <a:xfrm>
              <a:off x="7580107" y="4159613"/>
              <a:ext cx="6953593" cy="8655278"/>
            </a:xfrm>
            <a:prstGeom prst="roundRect">
              <a:avLst>
                <a:gd name="adj" fmla="val 15154"/>
              </a:avLst>
            </a:prstGeom>
            <a:solidFill>
              <a:srgbClr val="E4DC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282557" y="6115135"/>
              <a:ext cx="5629351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계단 안전 수칙은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88543" y="7530555"/>
              <a:ext cx="6161110" cy="2844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① 뛰거나 밀지 않기</a:t>
              </a:r>
            </a:p>
            <a:p>
              <a:pPr algn="l">
                <a:lnSpc>
                  <a:spcPct val="11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② 난간에 기대거나 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10000"/>
                </a:lnSpc>
              </a:pP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장난치지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않기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cxnSp>
        <p:nvCxnSpPr>
          <p:cNvPr id="8" name="꺾인 연결선 7"/>
          <p:cNvCxnSpPr>
            <a:stCxn id="52" idx="0"/>
          </p:cNvCxnSpPr>
          <p:nvPr/>
        </p:nvCxnSpPr>
        <p:spPr>
          <a:xfrm rot="5400000" flipH="1" flipV="1">
            <a:off x="3372642" y="3228154"/>
            <a:ext cx="2078031" cy="3124374"/>
          </a:xfrm>
          <a:prstGeom prst="bentConnector2">
            <a:avLst/>
          </a:prstGeom>
          <a:noFill/>
          <a:ln w="76200" cap="flat">
            <a:solidFill>
              <a:srgbClr val="F297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꺾인 연결선 14"/>
          <p:cNvCxnSpPr>
            <a:stCxn id="72" idx="3"/>
          </p:cNvCxnSpPr>
          <p:nvPr/>
        </p:nvCxnSpPr>
        <p:spPr>
          <a:xfrm>
            <a:off x="11213627" y="3333907"/>
            <a:ext cx="2740117" cy="540000"/>
          </a:xfrm>
          <a:prstGeom prst="bentConnector3">
            <a:avLst>
              <a:gd name="adj1" fmla="val 100056"/>
            </a:avLst>
          </a:prstGeom>
          <a:noFill/>
          <a:ln w="76200" cap="flat">
            <a:solidFill>
              <a:srgbClr val="A588BD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32674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/>
          <p:cNvGrpSpPr/>
          <p:nvPr/>
        </p:nvGrpSpPr>
        <p:grpSpPr>
          <a:xfrm>
            <a:off x="6233670" y="880848"/>
            <a:ext cx="3230183" cy="1097280"/>
            <a:chOff x="1049209" y="3108960"/>
            <a:chExt cx="3230183" cy="1097280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43" name="그룹 42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8" name="오각형 47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9" name="갈매기형 수장 48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44" name="그룹 43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46" name="오각형 45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갈매기형 수장 46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5" name="직사각형 44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368262" y="5829356"/>
            <a:ext cx="4962415" cy="4962415"/>
            <a:chOff x="1306746" y="5829356"/>
            <a:chExt cx="4962415" cy="4962415"/>
          </a:xfrm>
        </p:grpSpPr>
        <p:sp>
          <p:nvSpPr>
            <p:cNvPr id="52" name="타원 51"/>
            <p:cNvSpPr/>
            <p:nvPr/>
          </p:nvSpPr>
          <p:spPr>
            <a:xfrm>
              <a:off x="1306746" y="5829356"/>
              <a:ext cx="4962415" cy="4962415"/>
            </a:xfrm>
            <a:prstGeom prst="ellipse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/>
            <a:srcRect t="6449"/>
            <a:stretch/>
          </p:blipFill>
          <p:spPr>
            <a:xfrm>
              <a:off x="1928221" y="6699573"/>
              <a:ext cx="3630788" cy="3269959"/>
            </a:xfrm>
            <a:prstGeom prst="rect">
              <a:avLst/>
            </a:prstGeom>
          </p:spPr>
        </p:pic>
        <p:sp>
          <p:nvSpPr>
            <p:cNvPr id="4" name="타원 3"/>
            <p:cNvSpPr/>
            <p:nvPr/>
          </p:nvSpPr>
          <p:spPr>
            <a:xfrm>
              <a:off x="4667852" y="6492332"/>
              <a:ext cx="978728" cy="804672"/>
            </a:xfrm>
            <a:prstGeom prst="ellipse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667852" y="9722644"/>
              <a:ext cx="978728" cy="265176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978630" y="9400032"/>
              <a:ext cx="667950" cy="384620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2150461" y="9788992"/>
              <a:ext cx="978728" cy="265176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1928221" y="9259139"/>
              <a:ext cx="349832" cy="710393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1928220" y="6633797"/>
              <a:ext cx="778403" cy="205915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811486" y="6793794"/>
              <a:ext cx="424836" cy="583368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cxnSp>
        <p:nvCxnSpPr>
          <p:cNvPr id="8" name="꺾인 연결선 7"/>
          <p:cNvCxnSpPr>
            <a:stCxn id="52" idx="0"/>
          </p:cNvCxnSpPr>
          <p:nvPr/>
        </p:nvCxnSpPr>
        <p:spPr>
          <a:xfrm rot="5400000" flipH="1" flipV="1">
            <a:off x="3372642" y="3228154"/>
            <a:ext cx="2078031" cy="3124374"/>
          </a:xfrm>
          <a:prstGeom prst="bentConnector2">
            <a:avLst/>
          </a:prstGeom>
          <a:noFill/>
          <a:ln w="76200" cap="flat">
            <a:solidFill>
              <a:srgbClr val="F297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1" name="그룹 40"/>
          <p:cNvGrpSpPr/>
          <p:nvPr/>
        </p:nvGrpSpPr>
        <p:grpSpPr>
          <a:xfrm>
            <a:off x="6233670" y="4840025"/>
            <a:ext cx="5916939" cy="1793772"/>
            <a:chOff x="7510901" y="5596073"/>
            <a:chExt cx="5916939" cy="1793772"/>
          </a:xfrm>
        </p:grpSpPr>
        <p:sp>
          <p:nvSpPr>
            <p:cNvPr id="50" name="모서리가 둥근 직사각형 49"/>
            <p:cNvSpPr/>
            <p:nvPr/>
          </p:nvSpPr>
          <p:spPr>
            <a:xfrm>
              <a:off x="7510901" y="5596073"/>
              <a:ext cx="5916939" cy="1793772"/>
            </a:xfrm>
            <a:prstGeom prst="roundRect">
              <a:avLst>
                <a:gd name="adj" fmla="val 33880"/>
              </a:avLst>
            </a:prstGeom>
            <a:solidFill>
              <a:srgbClr val="F9D5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8069248" y="6072844"/>
              <a:ext cx="4854214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말할 수 있어요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5879674" y="3126258"/>
            <a:ext cx="8227160" cy="1080000"/>
            <a:chOff x="494062" y="5773270"/>
            <a:chExt cx="5098061" cy="1080000"/>
          </a:xfrm>
        </p:grpSpPr>
        <p:sp>
          <p:nvSpPr>
            <p:cNvPr id="64" name="모서리가 둥근 직사각형 63"/>
            <p:cNvSpPr/>
            <p:nvPr/>
          </p:nvSpPr>
          <p:spPr>
            <a:xfrm>
              <a:off x="713420" y="5773270"/>
              <a:ext cx="4659342" cy="1080000"/>
            </a:xfrm>
            <a:prstGeom prst="roundRect">
              <a:avLst>
                <a:gd name="adj" fmla="val 50000"/>
              </a:avLst>
            </a:prstGeom>
            <a:solidFill>
              <a:srgbClr val="E9509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94062" y="5880199"/>
              <a:ext cx="509806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 폐쇄 </a:t>
              </a: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하임리히법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3484874" y="4840025"/>
            <a:ext cx="10057877" cy="1793772"/>
            <a:chOff x="14326122" y="4840025"/>
            <a:chExt cx="10057877" cy="1793772"/>
          </a:xfrm>
        </p:grpSpPr>
        <p:sp>
          <p:nvSpPr>
            <p:cNvPr id="70" name="모서리가 둥근 직사각형 69"/>
            <p:cNvSpPr/>
            <p:nvPr/>
          </p:nvSpPr>
          <p:spPr>
            <a:xfrm>
              <a:off x="14326122" y="4840025"/>
              <a:ext cx="10057877" cy="1793772"/>
            </a:xfrm>
            <a:prstGeom prst="roundRect">
              <a:avLst>
                <a:gd name="adj" fmla="val 33880"/>
              </a:avLst>
            </a:prstGeom>
            <a:solidFill>
              <a:srgbClr val="F9D5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5" name="타원 74"/>
            <p:cNvSpPr/>
            <p:nvPr/>
          </p:nvSpPr>
          <p:spPr>
            <a:xfrm>
              <a:off x="14745158" y="4962470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15101857" y="5316796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6895958" y="4962470"/>
              <a:ext cx="6983996" cy="1549195"/>
              <a:chOff x="16754891" y="4962470"/>
              <a:chExt cx="6983996" cy="1549195"/>
            </a:xfrm>
          </p:grpSpPr>
          <p:sp>
            <p:nvSpPr>
              <p:cNvPr id="77" name="타원 76"/>
              <p:cNvSpPr/>
              <p:nvPr/>
            </p:nvSpPr>
            <p:spPr>
              <a:xfrm>
                <a:off x="16754891" y="4962470"/>
                <a:ext cx="1548882" cy="1548882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17111588" y="5316796"/>
                <a:ext cx="835485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두</a:t>
                </a: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타원 67"/>
              <p:cNvSpPr/>
              <p:nvPr/>
            </p:nvSpPr>
            <p:spPr>
              <a:xfrm>
                <a:off x="18545487" y="4962783"/>
                <a:ext cx="1548882" cy="1548882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18902184" y="5317109"/>
                <a:ext cx="835485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드</a:t>
                </a: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0" name="그룹 79"/>
              <p:cNvGrpSpPr/>
              <p:nvPr/>
            </p:nvGrpSpPr>
            <p:grpSpPr>
              <a:xfrm>
                <a:off x="20363154" y="4962470"/>
                <a:ext cx="3375733" cy="1548882"/>
                <a:chOff x="7942747" y="5718518"/>
                <a:chExt cx="3375733" cy="1548882"/>
              </a:xfrm>
            </p:grpSpPr>
            <p:sp>
              <p:nvSpPr>
                <p:cNvPr id="81" name="타원 80"/>
                <p:cNvSpPr/>
                <p:nvPr/>
              </p:nvSpPr>
              <p:spPr>
                <a:xfrm>
                  <a:off x="7942747" y="5718518"/>
                  <a:ext cx="1548882" cy="154888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94" name="직사각형 93"/>
                <p:cNvSpPr/>
                <p:nvPr/>
              </p:nvSpPr>
              <p:spPr>
                <a:xfrm>
                  <a:off x="8299444" y="6072844"/>
                  <a:ext cx="835485" cy="840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리</a:t>
                  </a:r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타원 94"/>
                <p:cNvSpPr/>
                <p:nvPr/>
              </p:nvSpPr>
              <p:spPr>
                <a:xfrm>
                  <a:off x="9769598" y="5718518"/>
                  <a:ext cx="1548882" cy="154888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96" name="직사각형 95"/>
                <p:cNvSpPr/>
                <p:nvPr/>
              </p:nvSpPr>
              <p:spPr>
                <a:xfrm>
                  <a:off x="10126295" y="6072844"/>
                  <a:ext cx="835485" cy="840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5400" b="1" dirty="0" smtClean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</a:t>
                  </a:r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97" name="그룹 96"/>
          <p:cNvGrpSpPr/>
          <p:nvPr/>
        </p:nvGrpSpPr>
        <p:grpSpPr>
          <a:xfrm>
            <a:off x="6260654" y="7813656"/>
            <a:ext cx="5916939" cy="1793772"/>
            <a:chOff x="7510901" y="5596073"/>
            <a:chExt cx="5916939" cy="1793772"/>
          </a:xfrm>
        </p:grpSpPr>
        <p:sp>
          <p:nvSpPr>
            <p:cNvPr id="98" name="모서리가 둥근 직사각형 97"/>
            <p:cNvSpPr/>
            <p:nvPr/>
          </p:nvSpPr>
          <p:spPr>
            <a:xfrm>
              <a:off x="7510901" y="5596073"/>
              <a:ext cx="5916939" cy="1793772"/>
            </a:xfrm>
            <a:prstGeom prst="roundRect">
              <a:avLst>
                <a:gd name="adj" fmla="val 33880"/>
              </a:avLst>
            </a:prstGeom>
            <a:solidFill>
              <a:srgbClr val="F9D5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7915189" y="6072844"/>
              <a:ext cx="5322291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환자 몸 받쳐 주기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4524829" y="7377162"/>
            <a:ext cx="7977965" cy="3699956"/>
            <a:chOff x="13511859" y="8260396"/>
            <a:chExt cx="7977965" cy="3699956"/>
          </a:xfrm>
        </p:grpSpPr>
        <p:sp>
          <p:nvSpPr>
            <p:cNvPr id="101" name="모서리가 둥근 직사각형 100"/>
            <p:cNvSpPr/>
            <p:nvPr/>
          </p:nvSpPr>
          <p:spPr>
            <a:xfrm>
              <a:off x="13511859" y="8260396"/>
              <a:ext cx="7977965" cy="3699956"/>
            </a:xfrm>
            <a:prstGeom prst="roundRect">
              <a:avLst>
                <a:gd name="adj" fmla="val 17075"/>
              </a:avLst>
            </a:prstGeom>
            <a:solidFill>
              <a:srgbClr val="F9D5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2" name="타원 101"/>
            <p:cNvSpPr/>
            <p:nvPr/>
          </p:nvSpPr>
          <p:spPr>
            <a:xfrm>
              <a:off x="13930894" y="8382841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14287593" y="8737167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복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타원 104"/>
            <p:cNvSpPr/>
            <p:nvPr/>
          </p:nvSpPr>
          <p:spPr>
            <a:xfrm>
              <a:off x="15698010" y="8382841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16054707" y="8737167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7" name="타원 106"/>
            <p:cNvSpPr/>
            <p:nvPr/>
          </p:nvSpPr>
          <p:spPr>
            <a:xfrm>
              <a:off x="13965609" y="10220837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14322306" y="10575163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밀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9" name="그룹 108"/>
            <p:cNvGrpSpPr/>
            <p:nvPr/>
          </p:nvGrpSpPr>
          <p:grpSpPr>
            <a:xfrm>
              <a:off x="15783276" y="10220524"/>
              <a:ext cx="3375733" cy="1548882"/>
              <a:chOff x="7942747" y="5718518"/>
              <a:chExt cx="3375733" cy="1548882"/>
            </a:xfrm>
          </p:grpSpPr>
          <p:sp>
            <p:nvSpPr>
              <p:cNvPr id="110" name="타원 109"/>
              <p:cNvSpPr/>
              <p:nvPr/>
            </p:nvSpPr>
            <p:spPr>
              <a:xfrm>
                <a:off x="7942747" y="5718518"/>
                <a:ext cx="1548882" cy="1548882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8299444" y="6072844"/>
                <a:ext cx="835485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</a:t>
                </a: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타원 111"/>
              <p:cNvSpPr/>
              <p:nvPr/>
            </p:nvSpPr>
            <p:spPr>
              <a:xfrm>
                <a:off x="9769598" y="5718518"/>
                <a:ext cx="1548882" cy="1548882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10126295" y="6072844"/>
                <a:ext cx="835485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내</a:t>
                </a: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4" name="타원 113"/>
            <p:cNvSpPr/>
            <p:nvPr/>
          </p:nvSpPr>
          <p:spPr>
            <a:xfrm>
              <a:off x="19426834" y="10230846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19783531" y="10585172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267021" y="10594367"/>
            <a:ext cx="5916939" cy="1793772"/>
            <a:chOff x="7510901" y="5596073"/>
            <a:chExt cx="5916939" cy="1793772"/>
          </a:xfrm>
        </p:grpSpPr>
        <p:sp>
          <p:nvSpPr>
            <p:cNvPr id="117" name="모서리가 둥근 직사각형 116"/>
            <p:cNvSpPr/>
            <p:nvPr/>
          </p:nvSpPr>
          <p:spPr>
            <a:xfrm>
              <a:off x="7510901" y="5596073"/>
              <a:ext cx="5916939" cy="1793772"/>
            </a:xfrm>
            <a:prstGeom prst="roundRect">
              <a:avLst>
                <a:gd name="adj" fmla="val 33880"/>
              </a:avLst>
            </a:prstGeom>
            <a:solidFill>
              <a:srgbClr val="F9D5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8999256" y="6072844"/>
              <a:ext cx="2940228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119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신고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직선 화살표 연결선 8"/>
          <p:cNvCxnSpPr/>
          <p:nvPr/>
        </p:nvCxnSpPr>
        <p:spPr>
          <a:xfrm>
            <a:off x="9509760" y="4206258"/>
            <a:ext cx="0" cy="584083"/>
          </a:xfrm>
          <a:prstGeom prst="straightConnector1">
            <a:avLst/>
          </a:prstGeom>
          <a:noFill/>
          <a:ln w="76200" cap="flat">
            <a:solidFill>
              <a:srgbClr val="E9509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직선 화살표 연결선 10"/>
          <p:cNvCxnSpPr/>
          <p:nvPr/>
        </p:nvCxnSpPr>
        <p:spPr>
          <a:xfrm>
            <a:off x="12183960" y="5736911"/>
            <a:ext cx="1166280" cy="0"/>
          </a:xfrm>
          <a:prstGeom prst="straightConnector1">
            <a:avLst/>
          </a:prstGeom>
          <a:noFill/>
          <a:ln w="76200" cap="flat">
            <a:solidFill>
              <a:srgbClr val="E9509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직선 화살표 연결선 12"/>
          <p:cNvCxnSpPr/>
          <p:nvPr/>
        </p:nvCxnSpPr>
        <p:spPr>
          <a:xfrm flipH="1">
            <a:off x="12183960" y="6756242"/>
            <a:ext cx="2541670" cy="1477979"/>
          </a:xfrm>
          <a:prstGeom prst="straightConnector1">
            <a:avLst/>
          </a:prstGeom>
          <a:noFill/>
          <a:ln w="76200" cap="flat">
            <a:solidFill>
              <a:srgbClr val="E9509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직선 화살표 연결선 118"/>
          <p:cNvCxnSpPr/>
          <p:nvPr/>
        </p:nvCxnSpPr>
        <p:spPr>
          <a:xfrm>
            <a:off x="12249511" y="8636623"/>
            <a:ext cx="2076612" cy="17713"/>
          </a:xfrm>
          <a:prstGeom prst="straightConnector1">
            <a:avLst/>
          </a:prstGeom>
          <a:noFill/>
          <a:ln w="76200" cap="flat">
            <a:solidFill>
              <a:srgbClr val="E9509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0" name="직선 화살표 연결선 119"/>
          <p:cNvCxnSpPr/>
          <p:nvPr/>
        </p:nvCxnSpPr>
        <p:spPr>
          <a:xfrm flipH="1">
            <a:off x="12295100" y="10054168"/>
            <a:ext cx="2041217" cy="1244713"/>
          </a:xfrm>
          <a:prstGeom prst="straightConnector1">
            <a:avLst/>
          </a:prstGeom>
          <a:noFill/>
          <a:ln w="76200" cap="flat">
            <a:solidFill>
              <a:srgbClr val="E9509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76611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43" name="그룹 42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8" name="오각형 47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9" name="갈매기형 수장 48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44" name="그룹 43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46" name="오각형 45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갈매기형 수장 46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5" name="직사각형 44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368262" y="5829356"/>
            <a:ext cx="4962415" cy="4962415"/>
            <a:chOff x="1306746" y="5829356"/>
            <a:chExt cx="4962415" cy="4962415"/>
          </a:xfrm>
        </p:grpSpPr>
        <p:sp>
          <p:nvSpPr>
            <p:cNvPr id="52" name="타원 51"/>
            <p:cNvSpPr/>
            <p:nvPr/>
          </p:nvSpPr>
          <p:spPr>
            <a:xfrm>
              <a:off x="1306746" y="5829356"/>
              <a:ext cx="4962415" cy="4962415"/>
            </a:xfrm>
            <a:prstGeom prst="ellipse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/>
            <a:srcRect t="6449"/>
            <a:stretch/>
          </p:blipFill>
          <p:spPr>
            <a:xfrm>
              <a:off x="1928221" y="6699573"/>
              <a:ext cx="3630788" cy="3269959"/>
            </a:xfrm>
            <a:prstGeom prst="rect">
              <a:avLst/>
            </a:prstGeom>
          </p:spPr>
        </p:pic>
        <p:sp>
          <p:nvSpPr>
            <p:cNvPr id="4" name="타원 3"/>
            <p:cNvSpPr/>
            <p:nvPr/>
          </p:nvSpPr>
          <p:spPr>
            <a:xfrm>
              <a:off x="4667852" y="6492332"/>
              <a:ext cx="978728" cy="804672"/>
            </a:xfrm>
            <a:prstGeom prst="ellipse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667852" y="9722644"/>
              <a:ext cx="978728" cy="265176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978630" y="9400032"/>
              <a:ext cx="667950" cy="384620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2150461" y="9788992"/>
              <a:ext cx="978728" cy="265176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1928221" y="9259139"/>
              <a:ext cx="349832" cy="710393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1928220" y="6633797"/>
              <a:ext cx="778403" cy="205915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811486" y="6793794"/>
              <a:ext cx="424836" cy="583368"/>
            </a:xfrm>
            <a:prstGeom prst="rect">
              <a:avLst/>
            </a:prstGeom>
            <a:solidFill>
              <a:srgbClr val="FEF1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cxnSp>
        <p:nvCxnSpPr>
          <p:cNvPr id="8" name="꺾인 연결선 7"/>
          <p:cNvCxnSpPr>
            <a:stCxn id="52" idx="0"/>
          </p:cNvCxnSpPr>
          <p:nvPr/>
        </p:nvCxnSpPr>
        <p:spPr>
          <a:xfrm rot="5400000" flipH="1" flipV="1">
            <a:off x="3372642" y="3228154"/>
            <a:ext cx="2078031" cy="3124374"/>
          </a:xfrm>
          <a:prstGeom prst="bentConnector2">
            <a:avLst/>
          </a:prstGeom>
          <a:noFill/>
          <a:ln w="76200" cap="flat">
            <a:solidFill>
              <a:srgbClr val="F297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1" name="그룹 40"/>
          <p:cNvGrpSpPr/>
          <p:nvPr/>
        </p:nvGrpSpPr>
        <p:grpSpPr>
          <a:xfrm>
            <a:off x="6233670" y="5841849"/>
            <a:ext cx="5916939" cy="1793772"/>
            <a:chOff x="7510901" y="5596073"/>
            <a:chExt cx="5916939" cy="1793772"/>
          </a:xfrm>
        </p:grpSpPr>
        <p:sp>
          <p:nvSpPr>
            <p:cNvPr id="50" name="모서리가 둥근 직사각형 49"/>
            <p:cNvSpPr/>
            <p:nvPr/>
          </p:nvSpPr>
          <p:spPr>
            <a:xfrm>
              <a:off x="7510901" y="5596073"/>
              <a:ext cx="5916939" cy="1793772"/>
            </a:xfrm>
            <a:prstGeom prst="roundRect">
              <a:avLst>
                <a:gd name="adj" fmla="val 33880"/>
              </a:avLst>
            </a:prstGeom>
            <a:solidFill>
              <a:srgbClr val="E1EF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9737549" y="6072844"/>
              <a:ext cx="1486304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인정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6260654" y="3126258"/>
            <a:ext cx="10589296" cy="1080000"/>
            <a:chOff x="713420" y="5773270"/>
            <a:chExt cx="4659342" cy="1080000"/>
          </a:xfrm>
        </p:grpSpPr>
        <p:sp>
          <p:nvSpPr>
            <p:cNvPr id="64" name="모서리가 둥근 직사각형 63"/>
            <p:cNvSpPr/>
            <p:nvPr/>
          </p:nvSpPr>
          <p:spPr>
            <a:xfrm>
              <a:off x="713420" y="5773270"/>
              <a:ext cx="4659342" cy="1080000"/>
            </a:xfrm>
            <a:prstGeom prst="roundRect">
              <a:avLst>
                <a:gd name="adj" fmla="val 50000"/>
              </a:avLst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60599" y="5880199"/>
              <a:ext cx="456498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근골격계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응급 처치 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RICE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처치법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70" name="모서리가 둥근 직사각형 69"/>
          <p:cNvSpPr/>
          <p:nvPr/>
        </p:nvSpPr>
        <p:spPr>
          <a:xfrm>
            <a:off x="13484875" y="5841849"/>
            <a:ext cx="7966950" cy="1793772"/>
          </a:xfrm>
          <a:prstGeom prst="roundRect">
            <a:avLst>
              <a:gd name="adj" fmla="val 33880"/>
            </a:avLst>
          </a:prstGeom>
          <a:solidFill>
            <a:srgbClr val="E1EFD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3993421" y="5964294"/>
            <a:ext cx="6983996" cy="1549195"/>
            <a:chOff x="16754891" y="4962470"/>
            <a:chExt cx="6983996" cy="1549195"/>
          </a:xfrm>
        </p:grpSpPr>
        <p:sp>
          <p:nvSpPr>
            <p:cNvPr id="77" name="타원 76"/>
            <p:cNvSpPr/>
            <p:nvPr/>
          </p:nvSpPr>
          <p:spPr>
            <a:xfrm>
              <a:off x="16754891" y="4962470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17111588" y="5316796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얼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타원 67"/>
            <p:cNvSpPr/>
            <p:nvPr/>
          </p:nvSpPr>
          <p:spPr>
            <a:xfrm>
              <a:off x="18545487" y="4962783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18902184" y="5317109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0" name="그룹 79"/>
            <p:cNvGrpSpPr/>
            <p:nvPr/>
          </p:nvGrpSpPr>
          <p:grpSpPr>
            <a:xfrm>
              <a:off x="20363154" y="4962470"/>
              <a:ext cx="3375733" cy="1548882"/>
              <a:chOff x="7942747" y="5718518"/>
              <a:chExt cx="3375733" cy="1548882"/>
            </a:xfrm>
          </p:grpSpPr>
          <p:sp>
            <p:nvSpPr>
              <p:cNvPr id="81" name="타원 80"/>
              <p:cNvSpPr/>
              <p:nvPr/>
            </p:nvSpPr>
            <p:spPr>
              <a:xfrm>
                <a:off x="7942747" y="5718518"/>
                <a:ext cx="1548882" cy="1548882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8299444" y="6072844"/>
                <a:ext cx="835485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찜</a:t>
                </a: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타원 94"/>
              <p:cNvSpPr/>
              <p:nvPr/>
            </p:nvSpPr>
            <p:spPr>
              <a:xfrm>
                <a:off x="9769598" y="5718518"/>
                <a:ext cx="1548882" cy="1548882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10126295" y="6072844"/>
                <a:ext cx="835485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질</a:t>
                </a: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9" name="직선 화살표 연결선 8"/>
          <p:cNvCxnSpPr/>
          <p:nvPr/>
        </p:nvCxnSpPr>
        <p:spPr>
          <a:xfrm>
            <a:off x="9509760" y="4206258"/>
            <a:ext cx="0" cy="1623098"/>
          </a:xfrm>
          <a:prstGeom prst="straightConnector1">
            <a:avLst/>
          </a:prstGeom>
          <a:noFill/>
          <a:ln w="76200" cap="flat">
            <a:solidFill>
              <a:srgbClr val="8CC55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직선 화살표 연결선 10"/>
          <p:cNvCxnSpPr/>
          <p:nvPr/>
        </p:nvCxnSpPr>
        <p:spPr>
          <a:xfrm>
            <a:off x="12183960" y="6738735"/>
            <a:ext cx="1166280" cy="0"/>
          </a:xfrm>
          <a:prstGeom prst="straightConnector1">
            <a:avLst/>
          </a:prstGeom>
          <a:noFill/>
          <a:ln w="76200" cap="flat">
            <a:solidFill>
              <a:srgbClr val="8CC55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1" name="그룹 70"/>
          <p:cNvGrpSpPr/>
          <p:nvPr/>
        </p:nvGrpSpPr>
        <p:grpSpPr>
          <a:xfrm>
            <a:off x="6233670" y="880848"/>
            <a:ext cx="3230183" cy="1097280"/>
            <a:chOff x="1049209" y="3108960"/>
            <a:chExt cx="3230183" cy="1097280"/>
          </a:xfrm>
        </p:grpSpPr>
        <p:sp>
          <p:nvSpPr>
            <p:cNvPr id="72" name="모서리가 둥근 직사각형 71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82" name="모서리가 둥근 직사각형 81"/>
          <p:cNvSpPr/>
          <p:nvPr/>
        </p:nvSpPr>
        <p:spPr>
          <a:xfrm>
            <a:off x="6233670" y="9745553"/>
            <a:ext cx="5916939" cy="1793772"/>
          </a:xfrm>
          <a:prstGeom prst="roundRect">
            <a:avLst>
              <a:gd name="adj" fmla="val 33880"/>
            </a:avLst>
          </a:prstGeom>
          <a:solidFill>
            <a:srgbClr val="E1EFD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84" name="모서리가 둥근 직사각형 83"/>
          <p:cNvSpPr/>
          <p:nvPr/>
        </p:nvSpPr>
        <p:spPr>
          <a:xfrm>
            <a:off x="13484875" y="9745553"/>
            <a:ext cx="7966950" cy="1793772"/>
          </a:xfrm>
          <a:prstGeom prst="roundRect">
            <a:avLst>
              <a:gd name="adj" fmla="val 33880"/>
            </a:avLst>
          </a:prstGeom>
          <a:solidFill>
            <a:srgbClr val="E1EFD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cxnSp>
        <p:nvCxnSpPr>
          <p:cNvPr id="104" name="직선 화살표 연결선 103"/>
          <p:cNvCxnSpPr/>
          <p:nvPr/>
        </p:nvCxnSpPr>
        <p:spPr>
          <a:xfrm>
            <a:off x="12183960" y="10642439"/>
            <a:ext cx="1166280" cy="0"/>
          </a:xfrm>
          <a:prstGeom prst="straightConnector1">
            <a:avLst/>
          </a:prstGeom>
          <a:noFill/>
          <a:ln w="76200" cap="flat">
            <a:solidFill>
              <a:srgbClr val="8CC55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0" name="그룹 9"/>
          <p:cNvGrpSpPr/>
          <p:nvPr/>
        </p:nvGrpSpPr>
        <p:grpSpPr>
          <a:xfrm>
            <a:off x="7449696" y="9867998"/>
            <a:ext cx="3366549" cy="1549195"/>
            <a:chOff x="15936417" y="5114870"/>
            <a:chExt cx="3366549" cy="1549195"/>
          </a:xfrm>
        </p:grpSpPr>
        <p:sp>
          <p:nvSpPr>
            <p:cNvPr id="121" name="타원 120"/>
            <p:cNvSpPr/>
            <p:nvPr/>
          </p:nvSpPr>
          <p:spPr>
            <a:xfrm>
              <a:off x="15936417" y="5115183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2" name="직사각형 121"/>
            <p:cNvSpPr/>
            <p:nvPr/>
          </p:nvSpPr>
          <p:spPr>
            <a:xfrm>
              <a:off x="16293114" y="5469509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압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3" name="타원 122"/>
            <p:cNvSpPr/>
            <p:nvPr/>
          </p:nvSpPr>
          <p:spPr>
            <a:xfrm>
              <a:off x="17754084" y="5114870"/>
              <a:ext cx="1548882" cy="154888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18110781" y="5469196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박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5" name="직사각형 124"/>
          <p:cNvSpPr/>
          <p:nvPr/>
        </p:nvSpPr>
        <p:spPr>
          <a:xfrm>
            <a:off x="15769039" y="10222324"/>
            <a:ext cx="3632726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높이 올리기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126" name="직선 화살표 연결선 125"/>
          <p:cNvCxnSpPr/>
          <p:nvPr/>
        </p:nvCxnSpPr>
        <p:spPr>
          <a:xfrm flipH="1">
            <a:off x="11089960" y="7898368"/>
            <a:ext cx="2541670" cy="1477979"/>
          </a:xfrm>
          <a:prstGeom prst="straightConnector1">
            <a:avLst/>
          </a:prstGeom>
          <a:noFill/>
          <a:ln w="76200" cap="flat">
            <a:solidFill>
              <a:srgbClr val="8CC55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57307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18" name="그룹 17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3" name="오각형 2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갈매기형 수장 23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19" name="그룹 18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1" name="오각형 20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갈매기형 수장 21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6487956" y="571777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응급 처치와 안전 단원에서 배운 내용을 살펴보고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이야기를 나누어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77738" y="3796662"/>
            <a:ext cx="10834208" cy="3897486"/>
            <a:chOff x="7510901" y="5596073"/>
            <a:chExt cx="8878326" cy="4557888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7510901" y="5596073"/>
              <a:ext cx="8878326" cy="4557888"/>
            </a:xfrm>
            <a:prstGeom prst="roundRect">
              <a:avLst>
                <a:gd name="adj" fmla="val 14621"/>
              </a:avLst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7934856" y="6078148"/>
              <a:ext cx="7915622" cy="3055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근골격계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손상 응급 처치에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대해 배우고 난 뒤</a:t>
              </a:r>
              <a:r>
                <a: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새롭게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알게 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된 단어 </a:t>
              </a:r>
              <a:r>
                <a: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</a:t>
              </a:r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개를 찾아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적어보세요</a:t>
              </a:r>
              <a:r>
                <a: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2399264" y="3796662"/>
            <a:ext cx="11027663" cy="3897486"/>
            <a:chOff x="7510900" y="5596073"/>
            <a:chExt cx="13063797" cy="4557888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7510900" y="5596073"/>
              <a:ext cx="13063797" cy="4557888"/>
            </a:xfrm>
            <a:prstGeom prst="roundRect">
              <a:avLst>
                <a:gd name="adj" fmla="val 14621"/>
              </a:avLst>
            </a:prstGeom>
            <a:solidFill>
              <a:srgbClr val="EFF6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7934856" y="6725659"/>
              <a:ext cx="11707153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골절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염좌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좌상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타박상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탈골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부목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고정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압박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붕대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거상</a:t>
              </a: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813961" y="8106374"/>
            <a:ext cx="10834208" cy="4557888"/>
            <a:chOff x="7510901" y="5596073"/>
            <a:chExt cx="8878326" cy="4557888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7510901" y="5596073"/>
              <a:ext cx="8878326" cy="4557888"/>
            </a:xfrm>
            <a:prstGeom prst="roundRect">
              <a:avLst>
                <a:gd name="adj" fmla="val 14621"/>
              </a:avLst>
            </a:prstGeom>
            <a:solidFill>
              <a:srgbClr val="B793C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7803089" y="5834458"/>
              <a:ext cx="8305560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우리 주변에서 부목으로 사용할 수 있는 물건을 찾아보고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 물건이 손상된 부위를 고정하는 데 어떻게 도움이 되는지 적어 보세요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12435487" y="8106374"/>
            <a:ext cx="11027663" cy="4557888"/>
            <a:chOff x="7510900" y="5596073"/>
            <a:chExt cx="13063797" cy="4557888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7510900" y="5596073"/>
              <a:ext cx="13063797" cy="4557888"/>
            </a:xfrm>
            <a:prstGeom prst="roundRect">
              <a:avLst>
                <a:gd name="adj" fmla="val 14621"/>
              </a:avLst>
            </a:prstGeom>
            <a:solidFill>
              <a:srgbClr val="E6DBE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934856" y="5854330"/>
              <a:ext cx="12423613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우유갑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신문지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베개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상자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손상된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부위를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고정하여 움직임을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제한시켜 통증을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줄이고 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차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손상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부종을 방지할 수 있다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3779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CF338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평가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9" name="그룹 28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4" name="오각형 33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갈매기형 수장 34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0" name="그룹 29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32" name="오각형 31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갈매기형 수장 32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1" name="직사각형 30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6487956" y="600778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응급 처치와 안전 단원에서 내가 얼마나 배우고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익혔는지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평가해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37" name="표 36"/>
          <p:cNvGraphicFramePr>
            <a:graphicFrameLocks noGrp="1"/>
          </p:cNvGraphicFramePr>
          <p:nvPr>
            <p:extLst/>
          </p:nvPr>
        </p:nvGraphicFramePr>
        <p:xfrm>
          <a:off x="832233" y="4278863"/>
          <a:ext cx="22223709" cy="7138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465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3511244">
                  <a:extLst>
                    <a:ext uri="{9D8B030D-6E8A-4147-A177-3AD203B41FA5}">
                      <a16:colId xmlns:a16="http://schemas.microsoft.com/office/drawing/2014/main" val="3436518736"/>
                    </a:ext>
                  </a:extLst>
                </a:gridCol>
              </a:tblGrid>
              <a:tr h="1268056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항목</a:t>
                      </a: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44497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학교에서 안전사고가 일어나는 원인을 말할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85512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학교에서 건강하고 안전하게 생활하기 위한 안전 수칙을 말할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98425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err="1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근골격계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 손상 시 응급 처치 방법을 설명할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8378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기도 폐쇄 시 복부 밀어내기를 정확하게 실천할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6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770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1108068" y="7121261"/>
            <a:ext cx="22167865" cy="5167373"/>
            <a:chOff x="1108068" y="1109032"/>
            <a:chExt cx="22167865" cy="516737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805" y="1311083"/>
              <a:ext cx="3535741" cy="4965322"/>
            </a:xfrm>
            <a:prstGeom prst="rect">
              <a:avLst/>
            </a:prstGeom>
          </p:spPr>
        </p:pic>
        <p:sp>
          <p:nvSpPr>
            <p:cNvPr id="27" name="모서리가 둥근 직사각형 26"/>
            <p:cNvSpPr/>
            <p:nvPr/>
          </p:nvSpPr>
          <p:spPr>
            <a:xfrm>
              <a:off x="5575047" y="1266108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6F3F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5575047" y="3900160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6F3F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1108068" y="1109032"/>
              <a:ext cx="2599765" cy="1362635"/>
              <a:chOff x="832038" y="6830165"/>
              <a:chExt cx="2599765" cy="1362635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850299" y="6830165"/>
                <a:ext cx="2563244" cy="1362635"/>
              </a:xfrm>
              <a:prstGeom prst="roundRect">
                <a:avLst>
                  <a:gd name="adj" fmla="val 41667"/>
                </a:avLst>
              </a:prstGeom>
              <a:solidFill>
                <a:srgbClr val="A588B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생명의 탄생에는 소중한 의미가 담겨 있어요"/>
              <p:cNvSpPr txBox="1"/>
              <p:nvPr/>
            </p:nvSpPr>
            <p:spPr>
              <a:xfrm>
                <a:off x="832038" y="6991274"/>
                <a:ext cx="2599765" cy="1040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운동장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직사각형 33"/>
            <p:cNvSpPr/>
            <p:nvPr/>
          </p:nvSpPr>
          <p:spPr>
            <a:xfrm>
              <a:off x="6162047" y="1388248"/>
              <a:ext cx="855331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라켓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줄넘기 등을 사용하다 충돌해요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6162047" y="4047887"/>
              <a:ext cx="855331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준비 운동을 하지 않으면 다칠 수 있어요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15483379" y="1266108"/>
              <a:ext cx="7792554" cy="4987486"/>
            </a:xfrm>
            <a:prstGeom prst="roundRect">
              <a:avLst>
                <a:gd name="adj" fmla="val 8636"/>
              </a:avLst>
            </a:prstGeom>
            <a:solidFill>
              <a:srgbClr val="F6F3F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6070380" y="2856797"/>
              <a:ext cx="678493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축구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피구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 공에 맞아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다쳐요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1108068" y="922553"/>
            <a:ext cx="22167865" cy="5144562"/>
            <a:chOff x="1108068" y="6516774"/>
            <a:chExt cx="22167865" cy="5144562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0495" y="6721840"/>
              <a:ext cx="3611051" cy="4939496"/>
            </a:xfrm>
            <a:prstGeom prst="rect">
              <a:avLst/>
            </a:prstGeom>
          </p:spPr>
        </p:pic>
        <p:sp>
          <p:nvSpPr>
            <p:cNvPr id="49" name="모서리가 둥근 직사각형 48"/>
            <p:cNvSpPr/>
            <p:nvPr/>
          </p:nvSpPr>
          <p:spPr>
            <a:xfrm>
              <a:off x="5575047" y="6673850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AF0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모서리가 둥근 직사각형 56"/>
            <p:cNvSpPr/>
            <p:nvPr/>
          </p:nvSpPr>
          <p:spPr>
            <a:xfrm>
              <a:off x="5575047" y="9307902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AF0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58" name="그룹 57"/>
            <p:cNvGrpSpPr/>
            <p:nvPr/>
          </p:nvGrpSpPr>
          <p:grpSpPr>
            <a:xfrm>
              <a:off x="1108068" y="6516774"/>
              <a:ext cx="2599765" cy="1362635"/>
              <a:chOff x="832038" y="6830165"/>
              <a:chExt cx="2599765" cy="1362635"/>
            </a:xfrm>
          </p:grpSpPr>
          <p:sp>
            <p:nvSpPr>
              <p:cNvPr id="66" name="모서리가 둥근 직사각형 65"/>
              <p:cNvSpPr/>
              <p:nvPr/>
            </p:nvSpPr>
            <p:spPr>
              <a:xfrm>
                <a:off x="850299" y="6830165"/>
                <a:ext cx="2563244" cy="1362635"/>
              </a:xfrm>
              <a:prstGeom prst="roundRect">
                <a:avLst>
                  <a:gd name="adj" fmla="val 41667"/>
                </a:avLst>
              </a:prstGeom>
              <a:solidFill>
                <a:srgbClr val="D13F9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7" name="생명의 탄생에는 소중한 의미가 담겨 있어요"/>
              <p:cNvSpPr txBox="1"/>
              <p:nvPr/>
            </p:nvSpPr>
            <p:spPr>
              <a:xfrm>
                <a:off x="832038" y="6991274"/>
                <a:ext cx="2599765" cy="1040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계단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직사각형 59"/>
            <p:cNvSpPr/>
            <p:nvPr/>
          </p:nvSpPr>
          <p:spPr>
            <a:xfrm>
              <a:off x="6162047" y="7317869"/>
              <a:ext cx="8553319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뛰어 내려가다 넘어져요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6162047" y="9851167"/>
              <a:ext cx="8553319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스마트폰을 보다 넘어져요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4" name="모서리가 둥근 직사각형 63"/>
            <p:cNvSpPr/>
            <p:nvPr/>
          </p:nvSpPr>
          <p:spPr>
            <a:xfrm>
              <a:off x="15483379" y="6673850"/>
              <a:ext cx="7792554" cy="4987486"/>
            </a:xfrm>
            <a:prstGeom prst="roundRect">
              <a:avLst>
                <a:gd name="adj" fmla="val 8636"/>
              </a:avLst>
            </a:prstGeom>
            <a:solidFill>
              <a:srgbClr val="FAF0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16070380" y="8148225"/>
              <a:ext cx="6784930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두 세 칸씩 내려가다가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넘어져요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360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08068" y="7144072"/>
            <a:ext cx="22167865" cy="5167373"/>
            <a:chOff x="1108068" y="1109032"/>
            <a:chExt cx="22167865" cy="5167373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1265" y="1311083"/>
              <a:ext cx="3560282" cy="4965322"/>
            </a:xfrm>
            <a:prstGeom prst="rect">
              <a:avLst/>
            </a:prstGeom>
          </p:spPr>
        </p:pic>
        <p:sp>
          <p:nvSpPr>
            <p:cNvPr id="27" name="모서리가 둥근 직사각형 26"/>
            <p:cNvSpPr/>
            <p:nvPr/>
          </p:nvSpPr>
          <p:spPr>
            <a:xfrm>
              <a:off x="5629911" y="1266108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6FBF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5629911" y="3900160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6FBF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1108068" y="1109032"/>
              <a:ext cx="2599765" cy="1362635"/>
              <a:chOff x="832038" y="6830165"/>
              <a:chExt cx="2599765" cy="1362635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850299" y="6830165"/>
                <a:ext cx="2563244" cy="1362635"/>
              </a:xfrm>
              <a:prstGeom prst="roundRect">
                <a:avLst>
                  <a:gd name="adj" fmla="val 41667"/>
                </a:avLst>
              </a:prstGeom>
              <a:solidFill>
                <a:srgbClr val="96D4E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생명의 탄생에는 소중한 의미가 담겨 있어요"/>
              <p:cNvSpPr txBox="1"/>
              <p:nvPr/>
            </p:nvSpPr>
            <p:spPr>
              <a:xfrm>
                <a:off x="832038" y="6991274"/>
                <a:ext cx="2599765" cy="1040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err="1" smtClean="0">
                    <a:solidFill>
                      <a:schemeClr val="bg1"/>
                    </a:solidFill>
                  </a:rPr>
                  <a:t>급식실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직사각형 33"/>
            <p:cNvSpPr/>
            <p:nvPr/>
          </p:nvSpPr>
          <p:spPr>
            <a:xfrm>
              <a:off x="6162047" y="1388248"/>
              <a:ext cx="855331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바닥에 음식물이 떨어지면 미끄러져요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6162047" y="4047887"/>
              <a:ext cx="855331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수저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포크로 장난치며 다쳐요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15483379" y="1266108"/>
              <a:ext cx="7792554" cy="4987486"/>
            </a:xfrm>
            <a:prstGeom prst="roundRect">
              <a:avLst>
                <a:gd name="adj" fmla="val 8636"/>
              </a:avLst>
            </a:prstGeom>
            <a:solidFill>
              <a:srgbClr val="F6FBF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6070380" y="2856797"/>
              <a:ext cx="6784930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뜨거운 음식으로 화상을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입어요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1108068" y="910046"/>
            <a:ext cx="22167865" cy="5297274"/>
            <a:chOff x="1108068" y="7394598"/>
            <a:chExt cx="22167865" cy="5297274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5255" y="7599664"/>
              <a:ext cx="3616291" cy="5092208"/>
            </a:xfrm>
            <a:prstGeom prst="rect">
              <a:avLst/>
            </a:prstGeom>
          </p:spPr>
        </p:pic>
        <p:sp>
          <p:nvSpPr>
            <p:cNvPr id="29" name="모서리가 둥근 직사각형 28"/>
            <p:cNvSpPr/>
            <p:nvPr/>
          </p:nvSpPr>
          <p:spPr>
            <a:xfrm>
              <a:off x="5575047" y="7551674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6F1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모서리가 둥근 직사각형 29"/>
            <p:cNvSpPr/>
            <p:nvPr/>
          </p:nvSpPr>
          <p:spPr>
            <a:xfrm>
              <a:off x="5575047" y="10185726"/>
              <a:ext cx="9709030" cy="2353434"/>
            </a:xfrm>
            <a:prstGeom prst="roundRect">
              <a:avLst>
                <a:gd name="adj" fmla="val 8636"/>
              </a:avLst>
            </a:prstGeom>
            <a:solidFill>
              <a:srgbClr val="F6F1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1108068" y="7394598"/>
              <a:ext cx="2599765" cy="1362635"/>
              <a:chOff x="832038" y="6830165"/>
              <a:chExt cx="2599765" cy="1362635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850299" y="6830165"/>
                <a:ext cx="2563244" cy="1362635"/>
              </a:xfrm>
              <a:prstGeom prst="roundRect">
                <a:avLst>
                  <a:gd name="adj" fmla="val 41667"/>
                </a:avLst>
              </a:prstGeom>
              <a:solidFill>
                <a:srgbClr val="B27B5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생명의 탄생에는 소중한 의미가 담겨 있어요"/>
              <p:cNvSpPr txBox="1"/>
              <p:nvPr/>
            </p:nvSpPr>
            <p:spPr>
              <a:xfrm>
                <a:off x="832038" y="6991274"/>
                <a:ext cx="2599765" cy="1040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화장실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6162047" y="7713870"/>
              <a:ext cx="855331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물이 흐른 바닥에서 미끄러져요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6162047" y="10355656"/>
              <a:ext cx="855331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화장실 출입문에서 장난치면 다쳐요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15483379" y="7551674"/>
              <a:ext cx="7792554" cy="4987486"/>
            </a:xfrm>
            <a:prstGeom prst="roundRect">
              <a:avLst>
                <a:gd name="adj" fmla="val 8636"/>
              </a:avLst>
            </a:prstGeom>
            <a:solidFill>
              <a:srgbClr val="F6F1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6070380" y="9026049"/>
              <a:ext cx="6784930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바닥이 미끄러워 넘어져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다쳐요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810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학교 안전 수칙을 지켜요</a:t>
              </a:r>
              <a:endParaRPr lang="ko-KR" altLang="en-US" sz="5500" dirty="0"/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8" name="타원 2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EC6D6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735399" y="2885846"/>
            <a:ext cx="16502646" cy="3083921"/>
            <a:chOff x="1735399" y="2170894"/>
            <a:chExt cx="16502646" cy="3083921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735399" y="2170894"/>
              <a:ext cx="3406588" cy="1362635"/>
            </a:xfrm>
            <a:prstGeom prst="roundRect">
              <a:avLst>
                <a:gd name="adj" fmla="val 41667"/>
              </a:avLst>
            </a:prstGeom>
            <a:solidFill>
              <a:srgbClr val="56B6C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생명의 탄생에는 소중한 의미가 담겨 있어요"/>
            <p:cNvSpPr txBox="1"/>
            <p:nvPr/>
          </p:nvSpPr>
          <p:spPr>
            <a:xfrm>
              <a:off x="2138811" y="2332003"/>
              <a:ext cx="2599765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방</a:t>
              </a:r>
              <a:r>
                <a:rPr lang="en-US" altLang="ko-KR" sz="55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5500" dirty="0" smtClean="0">
                  <a:solidFill>
                    <a:schemeClr val="bg1"/>
                  </a:solidFill>
                </a:rPr>
                <a:t>거실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6046045" y="2170894"/>
              <a:ext cx="12192000" cy="30839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순서를 지킵니다.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바닥에 물을 흘리지 않습니다.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바닥이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미끄러운지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살핍니다.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735399" y="8022983"/>
            <a:ext cx="19003192" cy="4081117"/>
            <a:chOff x="1735399" y="2170894"/>
            <a:chExt cx="19003192" cy="4081117"/>
          </a:xfrm>
        </p:grpSpPr>
        <p:sp>
          <p:nvSpPr>
            <p:cNvPr id="34" name="모서리가 둥근 직사각형 33"/>
            <p:cNvSpPr/>
            <p:nvPr/>
          </p:nvSpPr>
          <p:spPr>
            <a:xfrm>
              <a:off x="1735399" y="2170894"/>
              <a:ext cx="3406588" cy="1362635"/>
            </a:xfrm>
            <a:prstGeom prst="roundRect">
              <a:avLst>
                <a:gd name="adj" fmla="val 41667"/>
              </a:avLst>
            </a:prstGeom>
            <a:solidFill>
              <a:srgbClr val="A9CF5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생명의 탄생에는 소중한 의미가 담겨 있어요"/>
            <p:cNvSpPr txBox="1"/>
            <p:nvPr/>
          </p:nvSpPr>
          <p:spPr>
            <a:xfrm>
              <a:off x="2138811" y="2332003"/>
              <a:ext cx="2599765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복도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6046044" y="2170894"/>
              <a:ext cx="14692547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뛰어 다니지 않습니다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오른쪽으로 걷습니다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모퉁이를 돌 때 천천히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걸으며 주위를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살핍니다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➍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출입문 앞에서 주의합니다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845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2425</Words>
  <Application>Microsoft Office PowerPoint</Application>
  <PresentationFormat>사용자 지정</PresentationFormat>
  <Paragraphs>487</Paragraphs>
  <Slides>65</Slides>
  <Notes>50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65</vt:i4>
      </vt:variant>
    </vt:vector>
  </HeadingPairs>
  <TitlesOfParts>
    <vt:vector size="81" baseType="lpstr">
      <vt:lpstr>Avenir Next Regular</vt:lpstr>
      <vt:lpstr>학교안심 둥근미소 TTF B</vt:lpstr>
      <vt:lpstr>나눔고딕 ExtraBold</vt:lpstr>
      <vt:lpstr>나눔고딕</vt:lpstr>
      <vt:lpstr>Sandoll 고딕NeoRound 07 Bd</vt:lpstr>
      <vt:lpstr>Helvetica Neue</vt:lpstr>
      <vt:lpstr>HakgyoansimDunggeunmisoOTF-B</vt:lpstr>
      <vt:lpstr>Canela Bold</vt:lpstr>
      <vt:lpstr>AvenirNext-DemiBold</vt:lpstr>
      <vt:lpstr>Arial</vt:lpstr>
      <vt:lpstr>Sandoll 격동굴림2 TTF 07 Bk</vt:lpstr>
      <vt:lpstr>Canela Deck Regular</vt:lpstr>
      <vt:lpstr>Canela Regular</vt:lpstr>
      <vt:lpstr>Canela Text Regular</vt:lpstr>
      <vt:lpstr>Avenir Next Medium</vt:lpstr>
      <vt:lpstr>23_ClassicWhite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585</cp:revision>
  <dcterms:modified xsi:type="dcterms:W3CDTF">2026-02-27T12:11:42Z</dcterms:modified>
</cp:coreProperties>
</file>