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491" r:id="rId2"/>
    <p:sldId id="492" r:id="rId3"/>
    <p:sldId id="540" r:id="rId4"/>
    <p:sldId id="355" r:id="rId5"/>
    <p:sldId id="562" r:id="rId6"/>
    <p:sldId id="260" r:id="rId7"/>
    <p:sldId id="563" r:id="rId8"/>
    <p:sldId id="564" r:id="rId9"/>
    <p:sldId id="556" r:id="rId10"/>
    <p:sldId id="565" r:id="rId11"/>
    <p:sldId id="552" r:id="rId12"/>
    <p:sldId id="567" r:id="rId13"/>
    <p:sldId id="568" r:id="rId14"/>
    <p:sldId id="569" r:id="rId15"/>
    <p:sldId id="570" r:id="rId16"/>
    <p:sldId id="560" r:id="rId17"/>
    <p:sldId id="571" r:id="rId18"/>
    <p:sldId id="572" r:id="rId19"/>
    <p:sldId id="573" r:id="rId20"/>
    <p:sldId id="574" r:id="rId21"/>
    <p:sldId id="575" r:id="rId22"/>
    <p:sldId id="576" r:id="rId23"/>
    <p:sldId id="577" r:id="rId24"/>
    <p:sldId id="578" r:id="rId25"/>
    <p:sldId id="579" r:id="rId26"/>
    <p:sldId id="580" r:id="rId27"/>
    <p:sldId id="581" r:id="rId28"/>
    <p:sldId id="582" r:id="rId29"/>
    <p:sldId id="583" r:id="rId30"/>
    <p:sldId id="584" r:id="rId31"/>
    <p:sldId id="585" r:id="rId32"/>
    <p:sldId id="586" r:id="rId33"/>
    <p:sldId id="587" r:id="rId34"/>
    <p:sldId id="588" r:id="rId35"/>
    <p:sldId id="589" r:id="rId36"/>
    <p:sldId id="590" r:id="rId37"/>
    <p:sldId id="591" r:id="rId38"/>
  </p:sldIdLst>
  <p:sldSz cx="24384000" cy="13716000"/>
  <p:notesSz cx="6858000" cy="9144000"/>
  <p:embeddedFontLst>
    <p:embeddedFont>
      <p:font typeface="Sandoll 고딕NeoRound 07 Bd" panose="020B0600000101010101" pitchFamily="34" charset="-127"/>
      <p:regular r:id="rId40"/>
    </p:embeddedFont>
    <p:embeddedFont>
      <p:font typeface="학교안심 둥근미소 TTF B" panose="02000703000000000000" pitchFamily="2" charset="-127"/>
      <p:bold r:id="rId41"/>
    </p:embeddedFont>
    <p:embeddedFont>
      <p:font typeface="Sandoll 격동굴림2 TTF 07 Bk" panose="00000900000000000000" pitchFamily="2" charset="-127"/>
      <p:bold r:id="rId42"/>
    </p:embeddedFont>
    <p:embeddedFont>
      <p:font typeface="나눔고딕" panose="020D0604000000000000" pitchFamily="50" charset="-127"/>
      <p:regular r:id="rId43"/>
      <p:bold r:id="rId44"/>
    </p:embeddedFont>
    <p:embeddedFont>
      <p:font typeface="나눔고딕 ExtraBold" panose="020D0904000000000000" pitchFamily="50" charset="-127"/>
      <p:bold r:id="rId45"/>
    </p:embeddedFont>
    <p:embeddedFont>
      <p:font typeface="HakgyoansimDunggeunmisoOTF-B" panose="02000703000000000000" pitchFamily="50" charset="-127"/>
      <p:bold r:id="rId46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4E0"/>
    <a:srgbClr val="8CC556"/>
    <a:srgbClr val="F39800"/>
    <a:srgbClr val="FFFAE6"/>
    <a:srgbClr val="EDF7FB"/>
    <a:srgbClr val="A0CE5C"/>
    <a:srgbClr val="DDECCB"/>
    <a:srgbClr val="E8F2DA"/>
    <a:srgbClr val="90C9EE"/>
    <a:srgbClr val="82C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320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9991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52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260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9325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151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9870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4802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4016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462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403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47314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3170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8133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2223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668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5572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693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940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502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7662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5619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4245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3566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480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406829" y="6131650"/>
            <a:ext cx="23592866" cy="2550650"/>
            <a:chOff x="6921499" y="3192137"/>
            <a:chExt cx="23592866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68" y="3448016"/>
              <a:ext cx="2103889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디지털</a:t>
              </a:r>
              <a:r>
                <a:rPr lang="en-US" altLang="ko-KR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·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인공 지능 건강 자원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CE711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CE7112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CE7112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98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27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</a:t>
              </a:r>
              <a:r>
                <a:rPr lang="en-US" altLang="ko-KR" sz="5500" dirty="0"/>
                <a:t>·</a:t>
              </a:r>
              <a:r>
                <a:rPr lang="ko-KR" altLang="en-US" sz="5500" dirty="0"/>
                <a:t>인공 지능</a:t>
              </a:r>
              <a:r>
                <a:rPr lang="en-US" altLang="ko-KR" sz="5500" dirty="0"/>
                <a:t>(AI) </a:t>
              </a:r>
              <a:r>
                <a:rPr lang="ko-KR" altLang="en-US" sz="5500" dirty="0"/>
                <a:t>건강 자원을 알아보아요</a:t>
              </a: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9" name="모서리가 둥근 직사각형 38"/>
          <p:cNvSpPr/>
          <p:nvPr/>
        </p:nvSpPr>
        <p:spPr>
          <a:xfrm>
            <a:off x="1735399" y="2305882"/>
            <a:ext cx="9786041" cy="1536192"/>
          </a:xfrm>
          <a:prstGeom prst="roundRect">
            <a:avLst/>
          </a:prstGeom>
          <a:solidFill>
            <a:srgbClr val="A0CE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생명의 탄생에는 소중한 의미가 담겨 있어요"/>
          <p:cNvSpPr txBox="1"/>
          <p:nvPr/>
        </p:nvSpPr>
        <p:spPr>
          <a:xfrm>
            <a:off x="2065813" y="2627168"/>
            <a:ext cx="8923794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smtClean="0">
                <a:solidFill>
                  <a:schemeClr val="bg1"/>
                </a:solidFill>
              </a:rPr>
              <a:t>디지털 헬스케어 서비스 범위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181600" y="4783667"/>
            <a:ext cx="167842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B0600000101010101" charset="-127"/>
                <a:ea typeface="나눔고딕" panose="020B0600000101010101" charset="-127"/>
              </a:rPr>
              <a:t>보건 의료 분석학</a:t>
            </a: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B0600000101010101" charset="-127"/>
                <a:ea typeface="나눔고딕" panose="020B0600000101010101" charset="-127"/>
              </a:rPr>
              <a:t>수집한 개인 정밀 의료 자료를 인공 지능</a:t>
            </a:r>
            <a:r>
              <a:rPr lang="en-US" altLang="ko-KR" sz="5500" b="1" dirty="0">
                <a:latin typeface="나눔고딕" panose="020B0600000101010101" charset="-127"/>
                <a:ea typeface="나눔고딕" panose="020B0600000101010101" charset="-127"/>
              </a:rPr>
              <a:t>(AI), </a:t>
            </a:r>
            <a:r>
              <a:rPr lang="ko-KR" altLang="en-US" sz="5500" b="1" dirty="0">
                <a:latin typeface="나눔고딕" panose="020B0600000101010101" charset="-127"/>
                <a:ea typeface="나눔고딕" panose="020B0600000101010101" charset="-127"/>
              </a:rPr>
              <a:t>빅 데이터 기술로 </a:t>
            </a:r>
            <a:r>
              <a:rPr lang="ko-KR" altLang="en-US" sz="5500" b="1" dirty="0" smtClean="0">
                <a:latin typeface="나눔고딕" panose="020B0600000101010101" charset="-127"/>
                <a:ea typeface="나눔고딕" panose="020B0600000101010101" charset="-127"/>
              </a:rPr>
              <a:t>분석해 발병 </a:t>
            </a:r>
            <a:r>
              <a:rPr lang="ko-KR" altLang="en-US" sz="5500" b="1" dirty="0">
                <a:latin typeface="나눔고딕" panose="020B0600000101010101" charset="-127"/>
                <a:ea typeface="나눔고딕" panose="020B0600000101010101" charset="-127"/>
              </a:rPr>
              <a:t>원인을 밝히거나 진료</a:t>
            </a:r>
            <a:endParaRPr lang="en-US" altLang="ko-KR" sz="5500" b="1" dirty="0" smtClean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600" y="9392170"/>
            <a:ext cx="162877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EF5993"/>
                </a:solidFill>
                <a:latin typeface="나눔고딕" panose="020B0600000101010101" charset="-127"/>
                <a:ea typeface="나눔고딕" panose="020B0600000101010101" charset="-127"/>
              </a:rPr>
              <a:t>디지털 보건 의료 시스템</a:t>
            </a:r>
            <a:endParaRPr lang="en-US" altLang="ko-KR" sz="5500" b="1" dirty="0">
              <a:solidFill>
                <a:srgbClr val="EF5993"/>
              </a:solidFill>
              <a:latin typeface="나눔고딕" panose="020B0600000101010101" charset="-127"/>
              <a:ea typeface="나눔고딕" panose="020B0600000101010101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B0600000101010101" charset="-127"/>
                <a:ea typeface="나눔고딕" panose="020B0600000101010101" charset="-127"/>
              </a:rPr>
              <a:t>체계화된 의료 시스템 안에서 디지털 개인 건강 </a:t>
            </a:r>
            <a:r>
              <a:rPr lang="ko-KR" altLang="en-US" sz="5500" b="1" dirty="0" smtClean="0">
                <a:latin typeface="나눔고딕" panose="020B0600000101010101" charset="-127"/>
                <a:ea typeface="나눔고딕" panose="020B0600000101010101" charset="-127"/>
              </a:rPr>
              <a:t>기록을 </a:t>
            </a:r>
            <a:r>
              <a:rPr lang="ko-KR" altLang="en-US" sz="5500" b="1" dirty="0" err="1" smtClean="0">
                <a:latin typeface="나눔고딕" panose="020B0600000101010101" charset="-127"/>
                <a:ea typeface="나눔고딕" panose="020B0600000101010101" charset="-127"/>
              </a:rPr>
              <a:t>공유ㆍ교류</a:t>
            </a:r>
            <a:endParaRPr lang="ko-KR" altLang="en-US" sz="55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28" y="4951411"/>
            <a:ext cx="2125958" cy="317548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139" y="9468751"/>
            <a:ext cx="1722295" cy="30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15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491684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129753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건강 정보 </a:t>
            </a: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문해력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Up! 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허위 건강 정보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Out!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믿을 만한 건강 정보를 어디에서 찾아야 할지 생각해 보고 적어 </a:t>
            </a:r>
            <a:r>
              <a:rPr lang="ko-KR" altLang="en-US" sz="5400" dirty="0" smtClean="0"/>
              <a:t>보세요</a:t>
            </a:r>
            <a:r>
              <a:rPr lang="en-US" altLang="ko-KR" sz="5400" dirty="0" smtClean="0"/>
              <a:t>.</a:t>
            </a:r>
            <a:endParaRPr lang="ko-KR" altLang="en-US" sz="54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50" name="모서리가 둥근 직사각형 49"/>
          <p:cNvSpPr/>
          <p:nvPr/>
        </p:nvSpPr>
        <p:spPr>
          <a:xfrm>
            <a:off x="1621006" y="4379546"/>
            <a:ext cx="21257281" cy="7836837"/>
          </a:xfrm>
          <a:prstGeom prst="roundRect">
            <a:avLst>
              <a:gd name="adj" fmla="val 9616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36632" y="5272154"/>
            <a:ext cx="18670704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보건소나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병원에서 알려주는 건강 정보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학교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보건 선생님이 알려주는 건강 정보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정부에서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운영하는 보건복지부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홈페이지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정보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질병관리청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홈페이지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건강 정보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보건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교과서나 학교에서 나눠주는 건강 자료</a:t>
            </a:r>
          </a:p>
        </p:txBody>
      </p:sp>
    </p:spTree>
    <p:extLst>
      <p:ext uri="{BB962C8B-B14F-4D97-AF65-F5344CB8AC3E}">
        <p14:creationId xmlns:p14="http://schemas.microsoft.com/office/powerpoint/2010/main" val="1145231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491684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129753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건강 정보 </a:t>
            </a: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문해력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Up! 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허위 건강 정보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Out!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아래 </a:t>
            </a:r>
            <a:r>
              <a:rPr lang="en-US" altLang="ko-KR" sz="5400" dirty="0"/>
              <a:t>QR</a:t>
            </a:r>
            <a:r>
              <a:rPr lang="ko-KR" altLang="en-US" sz="5400" dirty="0"/>
              <a:t>코드를 스캔하여 건강 정보를 찾아보고</a:t>
            </a:r>
            <a:r>
              <a:rPr lang="en-US" altLang="ko-KR" sz="5400" dirty="0"/>
              <a:t>, </a:t>
            </a:r>
            <a:r>
              <a:rPr lang="ko-KR" altLang="en-US" sz="5400" dirty="0"/>
              <a:t>어떤 내용이 있는지 살펴보세요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50" name="모서리가 둥근 직사각형 49"/>
          <p:cNvSpPr/>
          <p:nvPr/>
        </p:nvSpPr>
        <p:spPr>
          <a:xfrm>
            <a:off x="1621006" y="4379546"/>
            <a:ext cx="21257281" cy="7836837"/>
          </a:xfrm>
          <a:prstGeom prst="roundRect">
            <a:avLst>
              <a:gd name="adj" fmla="val 9616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229061" y="4966590"/>
            <a:ext cx="3860843" cy="1079638"/>
            <a:chOff x="2229061" y="4966590"/>
            <a:chExt cx="3860843" cy="1079638"/>
          </a:xfrm>
        </p:grpSpPr>
        <p:sp>
          <p:nvSpPr>
            <p:cNvPr id="12" name="직사각형 11"/>
            <p:cNvSpPr/>
            <p:nvPr/>
          </p:nvSpPr>
          <p:spPr>
            <a:xfrm>
              <a:off x="2229061" y="4966590"/>
              <a:ext cx="3860843" cy="1079638"/>
            </a:xfrm>
            <a:prstGeom prst="rect">
              <a:avLst/>
            </a:prstGeom>
            <a:solidFill>
              <a:srgbClr val="59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8529" y="5044744"/>
              <a:ext cx="298190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정보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191440" y="6063115"/>
            <a:ext cx="7658100" cy="119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첫번째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성장기 비만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2750757" y="4976852"/>
            <a:ext cx="3860843" cy="1079638"/>
            <a:chOff x="2229061" y="4966590"/>
            <a:chExt cx="3860843" cy="1079638"/>
          </a:xfrm>
        </p:grpSpPr>
        <p:sp>
          <p:nvSpPr>
            <p:cNvPr id="20" name="직사각형 19"/>
            <p:cNvSpPr/>
            <p:nvPr/>
          </p:nvSpPr>
          <p:spPr>
            <a:xfrm>
              <a:off x="2229061" y="4966590"/>
              <a:ext cx="3860843" cy="1079638"/>
            </a:xfrm>
            <a:prstGeom prst="rect">
              <a:avLst/>
            </a:prstGeom>
            <a:solidFill>
              <a:srgbClr val="59BA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68529" y="5044744"/>
              <a:ext cx="298190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정보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2713136" y="6073377"/>
            <a:ext cx="89947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두번째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소아 청소년 비만 예방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191440" y="7651643"/>
            <a:ext cx="9092256" cy="399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권장하지 않는 체중 조절 방법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1) </a:t>
            </a:r>
            <a:r>
              <a:rPr lang="ko-KR" altLang="en-US" sz="5400" b="1" dirty="0" err="1">
                <a:latin typeface="나눔고딕" panose="020B0600000101010101" charset="-127"/>
                <a:ea typeface="나눔고딕" panose="020B0600000101010101" charset="-127"/>
              </a:rPr>
              <a:t>원푸드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 다이어트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2)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단식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3)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다이어트 </a:t>
            </a:r>
            <a:r>
              <a:rPr lang="ko-KR" altLang="en-US" sz="5400" b="1" dirty="0" err="1" smtClean="0">
                <a:latin typeface="나눔고딕" panose="020B0600000101010101" charset="-127"/>
                <a:ea typeface="나눔고딕" panose="020B0600000101010101" charset="-127"/>
              </a:rPr>
              <a:t>보조제</a:t>
            </a:r>
            <a:endParaRPr lang="ko-KR" altLang="en-US" sz="54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750757" y="7651643"/>
            <a:ext cx="9597179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소아비만 예방 운동 프로그램은 성장기 소아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·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청소년의 몸에 무리가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없도록 누워서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앉아서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서서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하는 운동을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단계별로 제시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72454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491684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129753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건강 정보 </a:t>
            </a: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문해력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Up! 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허위 건강 정보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Out!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탐색한 건강 정보를 읽고</a:t>
            </a:r>
            <a:r>
              <a:rPr lang="en-US" altLang="ko-KR" sz="5400" dirty="0"/>
              <a:t>, </a:t>
            </a:r>
            <a:r>
              <a:rPr lang="ko-KR" altLang="en-US" sz="5400" dirty="0"/>
              <a:t>중요한 내용을 나타내는 키워드를 </a:t>
            </a:r>
            <a:r>
              <a:rPr lang="en-US" altLang="ko-KR" sz="5400" dirty="0"/>
              <a:t>3</a:t>
            </a:r>
            <a:r>
              <a:rPr lang="ko-KR" altLang="en-US" sz="5400" dirty="0"/>
              <a:t>가지 이상 적어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50" name="모서리가 둥근 직사각형 49"/>
          <p:cNvSpPr/>
          <p:nvPr/>
        </p:nvSpPr>
        <p:spPr>
          <a:xfrm>
            <a:off x="1621006" y="4379546"/>
            <a:ext cx="21257281" cy="7836837"/>
          </a:xfrm>
          <a:prstGeom prst="roundRect">
            <a:avLst>
              <a:gd name="adj" fmla="val 9616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436632" y="5616110"/>
            <a:ext cx="186707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첫번째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키워드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건강한 식습관, 신호등 식사요법, 규칙적인 운동, 신체활동</a:t>
            </a:r>
          </a:p>
          <a:p>
            <a:pPr algn="l">
              <a:lnSpc>
                <a:spcPct val="120000"/>
              </a:lnSpc>
            </a:pP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두번째 키워드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소아비만 예방, 키 성장, 체중 조절, 척추 안전, 여러 근육 사용</a:t>
            </a:r>
          </a:p>
        </p:txBody>
      </p:sp>
    </p:spTree>
    <p:extLst>
      <p:ext uri="{BB962C8B-B14F-4D97-AF65-F5344CB8AC3E}">
        <p14:creationId xmlns:p14="http://schemas.microsoft.com/office/powerpoint/2010/main" val="2866711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491684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129753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건강 정보 </a:t>
            </a: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문해력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Up! 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허위 건강 정보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Out!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내가 알고 있던 건강 정보와 탐색한 건강 정보의 내용이 어떻게 다른지 비교해 보고 점검해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50" name="모서리가 둥근 직사각형 49"/>
          <p:cNvSpPr/>
          <p:nvPr/>
        </p:nvSpPr>
        <p:spPr>
          <a:xfrm>
            <a:off x="1621006" y="6170961"/>
            <a:ext cx="20342881" cy="5862543"/>
          </a:xfrm>
          <a:prstGeom prst="roundRect">
            <a:avLst>
              <a:gd name="adj" fmla="val 9616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621007" y="4409220"/>
            <a:ext cx="8785279" cy="1362635"/>
            <a:chOff x="1735398" y="2885846"/>
            <a:chExt cx="3851586" cy="1362635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735398" y="2885846"/>
              <a:ext cx="3851586" cy="1362635"/>
            </a:xfrm>
            <a:prstGeom prst="roundRect">
              <a:avLst>
                <a:gd name="adj" fmla="val 41667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971690" y="3046955"/>
              <a:ext cx="3379002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내가 알고 있던 건강 정보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2191440" y="7407525"/>
            <a:ext cx="1855106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다이어트를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할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때는 섭취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열량을 줄여야 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과일과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채소는 신선한 제철 식품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위주로 섭취해야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다이어트에는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유산소 운동을 하는 것이 좋다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7710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3491684" y="4030581"/>
              <a:ext cx="6799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5" name="직선 연결선 3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1297537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건강 정보 </a:t>
            </a:r>
            <a:r>
              <a:rPr lang="ko-KR" altLang="en-US" sz="5500" dirty="0" err="1" smtClean="0">
                <a:solidFill>
                  <a:schemeClr val="accent1">
                    <a:lumMod val="75000"/>
                  </a:schemeClr>
                </a:solidFill>
              </a:rPr>
              <a:t>문해력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Up! </a:t>
            </a: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허위 건강 정보 </a:t>
            </a:r>
            <a:r>
              <a:rPr lang="en-US" altLang="ko-KR" sz="5500" dirty="0" smtClean="0">
                <a:solidFill>
                  <a:schemeClr val="accent1">
                    <a:lumMod val="75000"/>
                  </a:schemeClr>
                </a:solidFill>
              </a:rPr>
              <a:t>Out!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내가 알고 있던 건강 정보와 탐색한 건강 정보의 내용이 어떻게 다른지 비교해 보고 점검해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50" name="모서리가 둥근 직사각형 49"/>
          <p:cNvSpPr/>
          <p:nvPr/>
        </p:nvSpPr>
        <p:spPr>
          <a:xfrm>
            <a:off x="1621006" y="6170961"/>
            <a:ext cx="20342881" cy="5862543"/>
          </a:xfrm>
          <a:prstGeom prst="roundRect">
            <a:avLst>
              <a:gd name="adj" fmla="val 9616"/>
            </a:avLst>
          </a:prstGeom>
          <a:solidFill>
            <a:srgbClr val="EBF4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1621007" y="4409220"/>
            <a:ext cx="8785279" cy="1362635"/>
            <a:chOff x="1735398" y="2885846"/>
            <a:chExt cx="3851586" cy="1362635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735398" y="2885846"/>
              <a:ext cx="3851586" cy="1362635"/>
            </a:xfrm>
            <a:prstGeom prst="roundRect">
              <a:avLst>
                <a:gd name="adj" fmla="val 41667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971690" y="3046955"/>
              <a:ext cx="3379002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새롭게 알게 된 건강 정보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2191440" y="7560271"/>
            <a:ext cx="1855106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체중 관리는 혼자 해결하기 어려울 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있으므로 가족의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도움뿐만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아니라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필요하다면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전문가 상담을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개인 맞춤형 계획을 세우는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것을 권장한다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8197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8" name="알맞은 말을 골라 초성 완성해보기"/>
          <p:cNvSpPr txBox="1"/>
          <p:nvPr/>
        </p:nvSpPr>
        <p:spPr>
          <a:xfrm>
            <a:off x="3328416" y="1409771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25943A"/>
                </a:solidFill>
              </a:rPr>
              <a:t>다음 문장을 읽고 맞으면 </a:t>
            </a:r>
            <a:r>
              <a:rPr lang="en-US" altLang="ko-KR" sz="5400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O,</a:t>
            </a:r>
            <a:r>
              <a:rPr lang="ko-KR" altLang="en-US" sz="5400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 </a:t>
            </a:r>
            <a:r>
              <a:rPr lang="ko-KR" altLang="en-US" sz="5400" dirty="0" smtClean="0">
                <a:solidFill>
                  <a:srgbClr val="25943A"/>
                </a:solidFill>
              </a:rPr>
              <a:t>틀리면 </a:t>
            </a:r>
            <a:r>
              <a:rPr lang="en-US" altLang="ko-KR" sz="5400" dirty="0" smtClean="0">
                <a:solidFill>
                  <a:srgbClr val="25943A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X</a:t>
            </a:r>
            <a:r>
              <a:rPr lang="ko-KR" altLang="en-US" sz="5400" dirty="0" smtClean="0">
                <a:solidFill>
                  <a:srgbClr val="25943A"/>
                </a:solidFill>
              </a:rPr>
              <a:t>에 </a:t>
            </a:r>
            <a:r>
              <a:rPr lang="ko-KR" altLang="en-US" sz="5400" dirty="0">
                <a:solidFill>
                  <a:srgbClr val="25943A"/>
                </a:solidFill>
              </a:rPr>
              <a:t>표시해 보세요</a:t>
            </a:r>
            <a:r>
              <a:rPr lang="en-US" altLang="ko-KR" sz="5400" dirty="0">
                <a:solidFill>
                  <a:srgbClr val="25943A"/>
                </a:solidFill>
              </a:rPr>
              <a:t>.</a:t>
            </a:r>
            <a:endParaRPr sz="5400" dirty="0">
              <a:solidFill>
                <a:srgbClr val="25943A"/>
              </a:solidFill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2014679" y="4737537"/>
            <a:ext cx="20164949" cy="2268000"/>
            <a:chOff x="1593983" y="6314825"/>
            <a:chExt cx="20164949" cy="2268000"/>
          </a:xfrm>
        </p:grpSpPr>
        <p:grpSp>
          <p:nvGrpSpPr>
            <p:cNvPr id="45" name="그룹 44"/>
            <p:cNvGrpSpPr/>
            <p:nvPr/>
          </p:nvGrpSpPr>
          <p:grpSpPr>
            <a:xfrm>
              <a:off x="1593983" y="6314825"/>
              <a:ext cx="15680424" cy="2268000"/>
              <a:chOff x="4181815" y="4973449"/>
              <a:chExt cx="13850723" cy="2268000"/>
            </a:xfrm>
          </p:grpSpPr>
          <p:sp>
            <p:nvSpPr>
              <p:cNvPr id="52" name="모서리가 둥근 직사각형 51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3" name="01 성의 발달"/>
              <p:cNvSpPr txBox="1"/>
              <p:nvPr/>
            </p:nvSpPr>
            <p:spPr>
              <a:xfrm>
                <a:off x="4577442" y="5058957"/>
                <a:ext cx="12762808" cy="2096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인공 지능 의료 기술을 활용하면 의사의 역할이 완전히 사라집니다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6" name="그룹 45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48" name="타원 47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7" name="타원 46"/>
            <p:cNvSpPr/>
            <p:nvPr/>
          </p:nvSpPr>
          <p:spPr>
            <a:xfrm>
              <a:off x="19560050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2072097" y="8025178"/>
            <a:ext cx="20164949" cy="2268000"/>
            <a:chOff x="1593983" y="6314825"/>
            <a:chExt cx="20164949" cy="2268000"/>
          </a:xfrm>
        </p:grpSpPr>
        <p:grpSp>
          <p:nvGrpSpPr>
            <p:cNvPr id="55" name="그룹 54"/>
            <p:cNvGrpSpPr/>
            <p:nvPr/>
          </p:nvGrpSpPr>
          <p:grpSpPr>
            <a:xfrm>
              <a:off x="1593983" y="6314825"/>
              <a:ext cx="15680424" cy="2268000"/>
              <a:chOff x="4181815" y="4973449"/>
              <a:chExt cx="13850723" cy="2268000"/>
            </a:xfrm>
          </p:grpSpPr>
          <p:sp>
            <p:nvSpPr>
              <p:cNvPr id="62" name="모서리가 둥근 직사각형 61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3" name="01 성의 발달"/>
              <p:cNvSpPr txBox="1"/>
              <p:nvPr/>
            </p:nvSpPr>
            <p:spPr>
              <a:xfrm>
                <a:off x="4577442" y="5058957"/>
                <a:ext cx="12762808" cy="2096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의학적 근거가 없는 건강 정보라도 친구가 알려주면 믿어도 됩니다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58" name="타원 57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60" name="타원 59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7" name="타원 56"/>
            <p:cNvSpPr/>
            <p:nvPr/>
          </p:nvSpPr>
          <p:spPr>
            <a:xfrm>
              <a:off x="19560050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9911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5075329" y="6131650"/>
            <a:ext cx="19741487" cy="2550650"/>
            <a:chOff x="6921499" y="3192137"/>
            <a:chExt cx="19741487" cy="2550650"/>
          </a:xfrm>
        </p:grpSpPr>
        <p:sp>
          <p:nvSpPr>
            <p:cNvPr id="19" name="직사각형 18"/>
            <p:cNvSpPr/>
            <p:nvPr/>
          </p:nvSpPr>
          <p:spPr>
            <a:xfrm>
              <a:off x="9475469" y="3448016"/>
              <a:ext cx="1718751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기후 변화와 건강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CE7112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CE7112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CE7112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1" name="그룹 10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3" name="직사각형 12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이등변 삼각형 13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90911" y="245040"/>
              <a:ext cx="2050241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101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4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3521823" y="4776606"/>
            <a:ext cx="17340355" cy="4162789"/>
            <a:chOff x="12593291" y="3822192"/>
            <a:chExt cx="17340355" cy="4162789"/>
          </a:xfrm>
        </p:grpSpPr>
        <p:sp>
          <p:nvSpPr>
            <p:cNvPr id="24" name="● 생명 탄생의 의미를 말할 수 있다.…"/>
            <p:cNvSpPr txBox="1"/>
            <p:nvPr/>
          </p:nvSpPr>
          <p:spPr>
            <a:xfrm>
              <a:off x="12593291" y="5247151"/>
              <a:ext cx="17340355" cy="27378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 변화로 인한 건강의 영향을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 변화로부터 건강을 지키는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8" name="직사각형 27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9" name="이등변 삼각형 28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7" name="직사각형 26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9984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다음 그림을 보면서 떠오르는 것을 이야기해 보세요."/>
          <p:cNvSpPr txBox="1"/>
          <p:nvPr/>
        </p:nvSpPr>
        <p:spPr>
          <a:xfrm>
            <a:off x="5608999" y="762508"/>
            <a:ext cx="16610921" cy="1359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늦가을에 모기가 활동하는 이유를 </a:t>
            </a:r>
            <a:r>
              <a:rPr lang="ko-KR" altLang="en-US" sz="5400" dirty="0" smtClean="0"/>
              <a:t>기후와 </a:t>
            </a:r>
            <a:r>
              <a:rPr lang="ko-KR" altLang="en-US" sz="5400" dirty="0" err="1" smtClean="0"/>
              <a:t>관련지어</a:t>
            </a:r>
            <a:r>
              <a:rPr lang="ko-KR" altLang="en-US" sz="5400" dirty="0" smtClean="0"/>
              <a:t> </a:t>
            </a:r>
            <a:r>
              <a:rPr lang="ko-KR" altLang="en-US" sz="5400" dirty="0"/>
              <a:t>이야기해 보세요</a:t>
            </a:r>
            <a:r>
              <a:rPr lang="en-US" altLang="ko-KR" sz="5400" dirty="0" smtClean="0"/>
              <a:t>.</a:t>
            </a:r>
            <a:endParaRPr sz="5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49" y="3250614"/>
            <a:ext cx="8839816" cy="611754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19" name="모서리가 둥근 직사각형 18"/>
          <p:cNvSpPr/>
          <p:nvPr/>
        </p:nvSpPr>
        <p:spPr>
          <a:xfrm>
            <a:off x="4574914" y="9674352"/>
            <a:ext cx="16822046" cy="3283944"/>
          </a:xfrm>
          <a:prstGeom prst="roundRect">
            <a:avLst/>
          </a:prstGeom>
          <a:solidFill>
            <a:srgbClr val="F8D3A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6282" y="10286737"/>
            <a:ext cx="1540120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 온난화로 인해 가을에도 기온이 높아져서 늦가을에도 모기가 활동하게 되었어요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7050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5577318" y="4819278"/>
            <a:ext cx="13229365" cy="4077445"/>
            <a:chOff x="12593291" y="3822192"/>
            <a:chExt cx="13229365" cy="4077445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3229365" cy="26524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자원의 의미를 알고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자원을 올바르게 활용할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3" name="이등변 삼각형 22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8437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6800" y="4646260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 중에서 일어나는 물리적인 현상을 통틀어 이르는 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유달리 추웠던 겨울이 가고 봄이 왔으나 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기상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여전히 변덕스러웠다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066800" y="2652868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</a:t>
            </a:r>
            <a:endParaRPr lang="en-US" altLang="ko-KR" sz="5500" b="1" dirty="0" smtClean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기운 기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氣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코끼리 상 </a:t>
            </a:r>
            <a:r>
              <a:rPr lang="ko-KR" altLang="en-US" sz="5500" b="1" dirty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象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799" y="9901012"/>
            <a:ext cx="2396265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기온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바람 따위의 대기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大氣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이곳 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는 농사짓기에 좋다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799" y="7907620"/>
            <a:ext cx="19067929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  <a:endParaRPr lang="en-US" altLang="ko-KR" sz="5500" b="1" dirty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기운 기 </a:t>
            </a:r>
            <a:r>
              <a:rPr lang="ko-KR" altLang="en-US" sz="5500" b="1" dirty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氣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 후 </a:t>
            </a:r>
            <a:r>
              <a:rPr lang="ko-KR" altLang="en-US" sz="5500" b="1" dirty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候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6" name="가로로 말린 두루마리 모양 15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594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066799" y="6974932"/>
            <a:ext cx="2396265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알에서 나온 후 아직 다 자라지 아니한 벌레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굼벵이는 매미의 </a:t>
            </a: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유충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66799" y="4981540"/>
            <a:ext cx="190679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유충</a:t>
            </a:r>
            <a:endParaRPr lang="en-US" altLang="ko-KR" sz="5500" b="1" dirty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어릴 유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幼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벌레 충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蟲</a:t>
            </a:r>
            <a:endParaRPr lang="ko-KR" altLang="en-US" sz="5500" b="1" dirty="0">
              <a:solidFill>
                <a:srgbClr val="3F894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6" name="가로로 말린 두루마리 모양 15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8228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기후 변화가 생활 환경에 영향을 미쳐요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467704" y="2516708"/>
            <a:ext cx="15040994" cy="1061831"/>
            <a:chOff x="467704" y="645520"/>
            <a:chExt cx="15040994" cy="1061831"/>
          </a:xfrm>
        </p:grpSpPr>
        <p:sp>
          <p:nvSpPr>
            <p:cNvPr id="2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기후 변화는 건강에 영향을 미쳐요</a:t>
              </a:r>
              <a:endParaRPr lang="ko-KR" altLang="en-US" sz="5500" dirty="0"/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0" name="모서리가 둥근 직사각형 29"/>
          <p:cNvSpPr/>
          <p:nvPr/>
        </p:nvSpPr>
        <p:spPr>
          <a:xfrm>
            <a:off x="1735399" y="5625049"/>
            <a:ext cx="9786041" cy="1536192"/>
          </a:xfrm>
          <a:prstGeom prst="roundRect">
            <a:avLst/>
          </a:prstGeom>
          <a:solidFill>
            <a:srgbClr val="F398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생명의 탄생에는 소중한 의미가 담겨 있어요"/>
          <p:cNvSpPr txBox="1"/>
          <p:nvPr/>
        </p:nvSpPr>
        <p:spPr>
          <a:xfrm>
            <a:off x="1900605" y="5946335"/>
            <a:ext cx="9455627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smtClean="0">
                <a:solidFill>
                  <a:schemeClr val="bg1"/>
                </a:solidFill>
              </a:rPr>
              <a:t>기후 변화가 건강에 끼치는 영향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1900605" y="7790236"/>
            <a:ext cx="4591635" cy="3091765"/>
            <a:chOff x="1735398" y="2853888"/>
            <a:chExt cx="4427657" cy="1362635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735398" y="2853888"/>
              <a:ext cx="4427657" cy="1362635"/>
            </a:xfrm>
            <a:prstGeom prst="roundRect">
              <a:avLst>
                <a:gd name="adj" fmla="val 15641"/>
              </a:avLst>
            </a:prstGeom>
            <a:solidFill>
              <a:srgbClr val="59BAC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생명의 탄생에는 소중한 의미가 담겨 있어요"/>
            <p:cNvSpPr txBox="1"/>
            <p:nvPr/>
          </p:nvSpPr>
          <p:spPr>
            <a:xfrm>
              <a:off x="1971689" y="3046955"/>
              <a:ext cx="3955073" cy="9033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폭염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한파 등 극한 기온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오른쪽 화살표 2"/>
          <p:cNvSpPr/>
          <p:nvPr/>
        </p:nvSpPr>
        <p:spPr>
          <a:xfrm>
            <a:off x="7132320" y="8915494"/>
            <a:ext cx="1698369" cy="841248"/>
          </a:xfrm>
          <a:prstGeom prst="rightArrow">
            <a:avLst/>
          </a:prstGeom>
          <a:solidFill>
            <a:srgbClr val="AACE3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808464" y="8251263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열사병,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저체온증과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같은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온열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·한랭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질환 발생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심혈관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질환 등 기저 질환 악화</a:t>
            </a:r>
          </a:p>
        </p:txBody>
      </p:sp>
    </p:spTree>
    <p:extLst>
      <p:ext uri="{BB962C8B-B14F-4D97-AF65-F5344CB8AC3E}">
        <p14:creationId xmlns:p14="http://schemas.microsoft.com/office/powerpoint/2010/main" val="714310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모서리가 둥근 직사각형 29"/>
          <p:cNvSpPr/>
          <p:nvPr/>
        </p:nvSpPr>
        <p:spPr>
          <a:xfrm>
            <a:off x="1735399" y="1016473"/>
            <a:ext cx="9786041" cy="1536192"/>
          </a:xfrm>
          <a:prstGeom prst="roundRect">
            <a:avLst/>
          </a:prstGeom>
          <a:solidFill>
            <a:srgbClr val="F398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생명의 탄생에는 소중한 의미가 담겨 있어요"/>
          <p:cNvSpPr txBox="1"/>
          <p:nvPr/>
        </p:nvSpPr>
        <p:spPr>
          <a:xfrm>
            <a:off x="1900605" y="1337759"/>
            <a:ext cx="9455627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smtClean="0">
                <a:solidFill>
                  <a:schemeClr val="bg1"/>
                </a:solidFill>
              </a:rPr>
              <a:t>기후 변화가 건강에 끼치는 영향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1900605" y="3181660"/>
            <a:ext cx="4591635" cy="3091765"/>
            <a:chOff x="1735398" y="2853888"/>
            <a:chExt cx="4427657" cy="1362635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735398" y="2853888"/>
              <a:ext cx="4427657" cy="1362635"/>
            </a:xfrm>
            <a:prstGeom prst="roundRect">
              <a:avLst>
                <a:gd name="adj" fmla="val 15641"/>
              </a:avLst>
            </a:prstGeom>
            <a:solidFill>
              <a:srgbClr val="22A09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4" name="생명의 탄생에는 소중한 의미가 담겨 있어요"/>
            <p:cNvSpPr txBox="1"/>
            <p:nvPr/>
          </p:nvSpPr>
          <p:spPr>
            <a:xfrm>
              <a:off x="1971689" y="2853888"/>
              <a:ext cx="3955073" cy="13626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기온 상승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강우량 변화</a:t>
              </a:r>
              <a:r>
                <a:rPr lang="en-US" altLang="ko-KR" sz="5500" dirty="0" smtClean="0">
                  <a:solidFill>
                    <a:schemeClr val="bg1"/>
                  </a:solidFill>
                </a:rPr>
                <a:t>, 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생태계 </a:t>
              </a:r>
              <a:r>
                <a:rPr lang="ko-KR" altLang="en-US" sz="5500" dirty="0">
                  <a:solidFill>
                    <a:schemeClr val="bg1"/>
                  </a:solidFill>
                </a:rPr>
                <a:t>변</a:t>
              </a:r>
              <a:r>
                <a:rPr lang="ko-KR" altLang="en-US" sz="5500" dirty="0" smtClean="0">
                  <a:solidFill>
                    <a:schemeClr val="bg1"/>
                  </a:solidFill>
                </a:rPr>
                <a:t>화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오른쪽 화살표 2"/>
          <p:cNvSpPr/>
          <p:nvPr/>
        </p:nvSpPr>
        <p:spPr>
          <a:xfrm>
            <a:off x="7132320" y="4306918"/>
            <a:ext cx="1698369" cy="841248"/>
          </a:xfrm>
          <a:prstGeom prst="rightArrow">
            <a:avLst/>
          </a:prstGeom>
          <a:solidFill>
            <a:srgbClr val="AACE3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9808464" y="3642687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곤충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동물 매개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수인성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식품 매개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발생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1900605" y="7903037"/>
            <a:ext cx="4591635" cy="3091765"/>
            <a:chOff x="1735398" y="2853888"/>
            <a:chExt cx="4427657" cy="1362635"/>
          </a:xfrm>
        </p:grpSpPr>
        <p:sp>
          <p:nvSpPr>
            <p:cNvPr id="40" name="모서리가 둥근 직사각형 39"/>
            <p:cNvSpPr/>
            <p:nvPr/>
          </p:nvSpPr>
          <p:spPr>
            <a:xfrm>
              <a:off x="1735398" y="2853888"/>
              <a:ext cx="4427657" cy="1362635"/>
            </a:xfrm>
            <a:prstGeom prst="roundRect">
              <a:avLst>
                <a:gd name="adj" fmla="val 15641"/>
              </a:avLst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생명의 탄생에는 소중한 의미가 담겨 있어요"/>
            <p:cNvSpPr txBox="1"/>
            <p:nvPr/>
          </p:nvSpPr>
          <p:spPr>
            <a:xfrm>
              <a:off x="1971689" y="3057077"/>
              <a:ext cx="3955073" cy="8666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미세 먼지 등 대기 오염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오른쪽 화살표 41"/>
          <p:cNvSpPr/>
          <p:nvPr/>
        </p:nvSpPr>
        <p:spPr>
          <a:xfrm>
            <a:off x="7132320" y="9028295"/>
            <a:ext cx="1698369" cy="841248"/>
          </a:xfrm>
          <a:prstGeom prst="rightArrow">
            <a:avLst/>
          </a:prstGeom>
          <a:solidFill>
            <a:srgbClr val="AACE3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9808464" y="8364064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심혈관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호흡기 질환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급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만성 질환 발생 및 악화</a:t>
            </a:r>
          </a:p>
        </p:txBody>
      </p:sp>
    </p:spTree>
    <p:extLst>
      <p:ext uri="{BB962C8B-B14F-4D97-AF65-F5344CB8AC3E}">
        <p14:creationId xmlns:p14="http://schemas.microsoft.com/office/powerpoint/2010/main" val="3182112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72"/>
          <p:cNvGrpSpPr/>
          <p:nvPr/>
        </p:nvGrpSpPr>
        <p:grpSpPr>
          <a:xfrm>
            <a:off x="1736526" y="4470555"/>
            <a:ext cx="8243389" cy="2479168"/>
            <a:chOff x="-650704" y="2895412"/>
            <a:chExt cx="891647" cy="1867936"/>
          </a:xfrm>
        </p:grpSpPr>
        <p:sp>
          <p:nvSpPr>
            <p:cNvPr id="74" name="모서리가 둥근 직사각형 73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rgbClr val="A58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-595569" y="2968777"/>
              <a:ext cx="775819" cy="1586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이상 고온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ko-KR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이른 </a:t>
              </a:r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열대야와 폭염</a:t>
              </a:r>
              <a:r>
                <a:rPr lang="en-US" altLang="ko-KR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40" name="그룹 13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4" name="직사각형 143"/>
            <p:cNvSpPr/>
            <p:nvPr/>
          </p:nvSpPr>
          <p:spPr>
            <a:xfrm>
              <a:off x="3441991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5" name="직선 연결선 14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6" name="부모님께 감사 편지 쓰기"/>
          <p:cNvSpPr txBox="1"/>
          <p:nvPr/>
        </p:nvSpPr>
        <p:spPr>
          <a:xfrm>
            <a:off x="4581102" y="920992"/>
            <a:ext cx="979326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변화가 건강에 미치는 영향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8" name="그림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49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기후 변화가 건강에 미치는 영향에 대하여 사다리 타기를 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152" name="그룹 151"/>
          <p:cNvGrpSpPr/>
          <p:nvPr/>
        </p:nvGrpSpPr>
        <p:grpSpPr>
          <a:xfrm>
            <a:off x="14146479" y="4481330"/>
            <a:ext cx="8243389" cy="2479168"/>
            <a:chOff x="-650704" y="2895412"/>
            <a:chExt cx="891647" cy="1867936"/>
          </a:xfrm>
        </p:grpSpPr>
        <p:sp>
          <p:nvSpPr>
            <p:cNvPr id="154" name="모서리가 둥근 직사각형 153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58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" name="직사각형 155"/>
            <p:cNvSpPr/>
            <p:nvPr/>
          </p:nvSpPr>
          <p:spPr>
            <a:xfrm>
              <a:off x="-595569" y="3108118"/>
              <a:ext cx="775819" cy="1572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온열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질환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일사병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열사병 등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증가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57" name="그룹 156"/>
          <p:cNvGrpSpPr/>
          <p:nvPr/>
        </p:nvGrpSpPr>
        <p:grpSpPr>
          <a:xfrm>
            <a:off x="1715385" y="7351181"/>
            <a:ext cx="8243389" cy="2479168"/>
            <a:chOff x="-650704" y="2895412"/>
            <a:chExt cx="891647" cy="1867936"/>
          </a:xfrm>
        </p:grpSpPr>
        <p:sp>
          <p:nvSpPr>
            <p:cNvPr id="158" name="모서리가 둥근 직사각형 157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rgbClr val="A58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-595569" y="3308266"/>
              <a:ext cx="775819" cy="7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이상 한파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14125338" y="7361956"/>
            <a:ext cx="8243389" cy="2479168"/>
            <a:chOff x="-650704" y="2895412"/>
            <a:chExt cx="891647" cy="1867936"/>
          </a:xfrm>
        </p:grpSpPr>
        <p:sp>
          <p:nvSpPr>
            <p:cNvPr id="164" name="모서리가 둥근 직사각형 163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58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6" name="직사각형 165"/>
            <p:cNvSpPr/>
            <p:nvPr/>
          </p:nvSpPr>
          <p:spPr>
            <a:xfrm>
              <a:off x="-595569" y="3348796"/>
              <a:ext cx="775819" cy="7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한랭 질환 증가</a:t>
              </a:r>
            </a:p>
          </p:txBody>
        </p:sp>
      </p:grpSp>
      <p:grpSp>
        <p:nvGrpSpPr>
          <p:cNvPr id="169" name="그룹 168"/>
          <p:cNvGrpSpPr/>
          <p:nvPr/>
        </p:nvGrpSpPr>
        <p:grpSpPr>
          <a:xfrm>
            <a:off x="1722025" y="10326727"/>
            <a:ext cx="8243389" cy="2479168"/>
            <a:chOff x="-650704" y="2895412"/>
            <a:chExt cx="891647" cy="1867936"/>
          </a:xfrm>
        </p:grpSpPr>
        <p:sp>
          <p:nvSpPr>
            <p:cNvPr id="171" name="모서리가 둥근 직사각형 170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rgbClr val="A58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-595569" y="3308266"/>
              <a:ext cx="775819" cy="7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집중 호우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14152760" y="10337503"/>
            <a:ext cx="8243389" cy="2479168"/>
            <a:chOff x="-650704" y="2895412"/>
            <a:chExt cx="891647" cy="1867936"/>
          </a:xfrm>
        </p:grpSpPr>
        <p:sp>
          <p:nvSpPr>
            <p:cNvPr id="176" name="모서리가 둥근 직사각형 175"/>
            <p:cNvSpPr/>
            <p:nvPr/>
          </p:nvSpPr>
          <p:spPr>
            <a:xfrm>
              <a:off x="-650704" y="2895412"/>
              <a:ext cx="891647" cy="186793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A588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-595569" y="3092505"/>
              <a:ext cx="775819" cy="1572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증가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(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모기 매개</a:t>
              </a:r>
              <a:endPara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수인성 </a:t>
              </a:r>
              <a:r>
                <a:rPr lang="ko-KR" altLang="en-US" sz="54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증가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" name="오른쪽 화살표 4"/>
          <p:cNvSpPr/>
          <p:nvPr/>
        </p:nvSpPr>
        <p:spPr>
          <a:xfrm>
            <a:off x="10815243" y="5041545"/>
            <a:ext cx="2743109" cy="1358736"/>
          </a:xfrm>
          <a:prstGeom prst="rightArrow">
            <a:avLst/>
          </a:prstGeom>
          <a:solidFill>
            <a:srgbClr val="A588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9" name="오른쪽 화살표 178"/>
          <p:cNvSpPr/>
          <p:nvPr/>
        </p:nvSpPr>
        <p:spPr>
          <a:xfrm>
            <a:off x="10822740" y="7860871"/>
            <a:ext cx="2743109" cy="1358736"/>
          </a:xfrm>
          <a:prstGeom prst="rightArrow">
            <a:avLst/>
          </a:prstGeom>
          <a:solidFill>
            <a:srgbClr val="A588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81" name="오른쪽 화살표 180"/>
          <p:cNvSpPr/>
          <p:nvPr/>
        </p:nvSpPr>
        <p:spPr>
          <a:xfrm>
            <a:off x="10801923" y="10874676"/>
            <a:ext cx="2743109" cy="1358736"/>
          </a:xfrm>
          <a:prstGeom prst="rightArrow">
            <a:avLst/>
          </a:prstGeom>
          <a:solidFill>
            <a:srgbClr val="A588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9743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736526" y="2260185"/>
            <a:ext cx="20653342" cy="2489942"/>
            <a:chOff x="1736526" y="2512148"/>
            <a:chExt cx="20653342" cy="2489942"/>
          </a:xfrm>
        </p:grpSpPr>
        <p:grpSp>
          <p:nvGrpSpPr>
            <p:cNvPr id="73" name="그룹 72"/>
            <p:cNvGrpSpPr/>
            <p:nvPr/>
          </p:nvGrpSpPr>
          <p:grpSpPr>
            <a:xfrm>
              <a:off x="1736526" y="2512148"/>
              <a:ext cx="8243389" cy="2479168"/>
              <a:chOff x="-650704" y="2895412"/>
              <a:chExt cx="891647" cy="1867936"/>
            </a:xfrm>
          </p:grpSpPr>
          <p:sp>
            <p:nvSpPr>
              <p:cNvPr id="74" name="모서리가 둥근 직사각형 73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rgbClr val="A5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-595569" y="3394929"/>
                <a:ext cx="775819" cy="758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태풍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52" name="그룹 151"/>
            <p:cNvGrpSpPr/>
            <p:nvPr/>
          </p:nvGrpSpPr>
          <p:grpSpPr>
            <a:xfrm>
              <a:off x="14146479" y="2522922"/>
              <a:ext cx="8243389" cy="2479168"/>
              <a:chOff x="-650704" y="2895412"/>
              <a:chExt cx="891647" cy="1867936"/>
            </a:xfrm>
          </p:grpSpPr>
          <p:sp>
            <p:nvSpPr>
              <p:cNvPr id="154" name="모서리가 둥근 직사각형 153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A5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-595569" y="3379299"/>
                <a:ext cx="775819" cy="758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안전사고 발생의 위험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" name="오른쪽 화살표 4"/>
            <p:cNvSpPr/>
            <p:nvPr/>
          </p:nvSpPr>
          <p:spPr>
            <a:xfrm>
              <a:off x="10815243" y="3083138"/>
              <a:ext cx="2743109" cy="1358736"/>
            </a:xfrm>
            <a:prstGeom prst="rightArrow">
              <a:avLst/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715385" y="5023978"/>
            <a:ext cx="20653342" cy="2489943"/>
            <a:chOff x="1715385" y="5392774"/>
            <a:chExt cx="20653342" cy="2489943"/>
          </a:xfrm>
        </p:grpSpPr>
        <p:grpSp>
          <p:nvGrpSpPr>
            <p:cNvPr id="157" name="그룹 156"/>
            <p:cNvGrpSpPr/>
            <p:nvPr/>
          </p:nvGrpSpPr>
          <p:grpSpPr>
            <a:xfrm>
              <a:off x="1715385" y="5392774"/>
              <a:ext cx="8243389" cy="2479168"/>
              <a:chOff x="-650704" y="2895412"/>
              <a:chExt cx="891647" cy="1867936"/>
            </a:xfrm>
          </p:grpSpPr>
          <p:sp>
            <p:nvSpPr>
              <p:cNvPr id="158" name="모서리가 둥근 직사각형 157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rgbClr val="A5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0" name="직사각형 159"/>
              <p:cNvSpPr/>
              <p:nvPr/>
            </p:nvSpPr>
            <p:spPr>
              <a:xfrm>
                <a:off x="-595569" y="3308266"/>
                <a:ext cx="775819" cy="758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가뭄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62" name="그룹 161"/>
            <p:cNvGrpSpPr/>
            <p:nvPr/>
          </p:nvGrpSpPr>
          <p:grpSpPr>
            <a:xfrm>
              <a:off x="14125338" y="5403549"/>
              <a:ext cx="8243389" cy="2479168"/>
              <a:chOff x="-650704" y="2895412"/>
              <a:chExt cx="891647" cy="1867936"/>
            </a:xfrm>
          </p:grpSpPr>
          <p:sp>
            <p:nvSpPr>
              <p:cNvPr id="164" name="모서리가 둥근 직사각형 163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A5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-632034" y="3043255"/>
                <a:ext cx="858880" cy="1572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물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부족으로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인한</a:t>
                </a:r>
                <a:endPara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개인위생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관리의 </a:t>
                </a: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어려움</a:t>
                </a:r>
              </a:p>
            </p:txBody>
          </p:sp>
        </p:grpSp>
        <p:sp>
          <p:nvSpPr>
            <p:cNvPr id="179" name="오른쪽 화살표 178"/>
            <p:cNvSpPr/>
            <p:nvPr/>
          </p:nvSpPr>
          <p:spPr>
            <a:xfrm>
              <a:off x="10822740" y="5902464"/>
              <a:ext cx="2743109" cy="1358736"/>
            </a:xfrm>
            <a:prstGeom prst="rightArrow">
              <a:avLst/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722025" y="7787772"/>
            <a:ext cx="20674124" cy="2489943"/>
            <a:chOff x="1722025" y="8368321"/>
            <a:chExt cx="20674124" cy="2489943"/>
          </a:xfrm>
        </p:grpSpPr>
        <p:grpSp>
          <p:nvGrpSpPr>
            <p:cNvPr id="169" name="그룹 168"/>
            <p:cNvGrpSpPr/>
            <p:nvPr/>
          </p:nvGrpSpPr>
          <p:grpSpPr>
            <a:xfrm>
              <a:off x="1722025" y="8368321"/>
              <a:ext cx="8243389" cy="2479168"/>
              <a:chOff x="-650704" y="2895412"/>
              <a:chExt cx="891647" cy="1867936"/>
            </a:xfrm>
          </p:grpSpPr>
          <p:sp>
            <p:nvSpPr>
              <p:cNvPr id="171" name="모서리가 둥근 직사각형 170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rgbClr val="A5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-595569" y="3100622"/>
                <a:ext cx="775819" cy="1572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수질 오염</a:t>
                </a:r>
                <a:r>
                  <a:rPr lang="en-US" altLang="ko-KR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 오염 증가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75" name="그룹 174"/>
            <p:cNvGrpSpPr/>
            <p:nvPr/>
          </p:nvGrpSpPr>
          <p:grpSpPr>
            <a:xfrm>
              <a:off x="14152760" y="8379096"/>
              <a:ext cx="8243389" cy="2479168"/>
              <a:chOff x="-650704" y="2895412"/>
              <a:chExt cx="891647" cy="1867936"/>
            </a:xfrm>
          </p:grpSpPr>
          <p:sp>
            <p:nvSpPr>
              <p:cNvPr id="176" name="모서리가 둥근 직사각형 175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A5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-595569" y="3092505"/>
                <a:ext cx="775819" cy="1509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수인성 </a:t>
                </a:r>
                <a:r>
                  <a:rPr lang="ko-KR" altLang="en-US" sz="5400" b="1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감염병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환경성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질환</a:t>
                </a:r>
                <a:r>
                  <a:rPr lang="en-US" altLang="ko-KR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81" name="오른쪽 화살표 180"/>
            <p:cNvSpPr/>
            <p:nvPr/>
          </p:nvSpPr>
          <p:spPr>
            <a:xfrm>
              <a:off x="10801923" y="8916269"/>
              <a:ext cx="2743109" cy="1358736"/>
            </a:xfrm>
            <a:prstGeom prst="rightArrow">
              <a:avLst/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140" name="그룹 13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4" name="직사각형 143"/>
            <p:cNvSpPr/>
            <p:nvPr/>
          </p:nvSpPr>
          <p:spPr>
            <a:xfrm>
              <a:off x="3441991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5" name="직선 연결선 14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6" name="부모님께 감사 편지 쓰기"/>
          <p:cNvSpPr txBox="1"/>
          <p:nvPr/>
        </p:nvSpPr>
        <p:spPr>
          <a:xfrm>
            <a:off x="4581102" y="920992"/>
            <a:ext cx="979326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변화가 건강에 미치는 영향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8" name="그림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736526" y="10551566"/>
            <a:ext cx="20674124" cy="2489943"/>
            <a:chOff x="1736526" y="11354643"/>
            <a:chExt cx="20674124" cy="2489943"/>
          </a:xfrm>
        </p:grpSpPr>
        <p:grpSp>
          <p:nvGrpSpPr>
            <p:cNvPr id="45" name="그룹 44"/>
            <p:cNvGrpSpPr/>
            <p:nvPr/>
          </p:nvGrpSpPr>
          <p:grpSpPr>
            <a:xfrm>
              <a:off x="1736526" y="11354643"/>
              <a:ext cx="8243389" cy="2479168"/>
              <a:chOff x="-650704" y="2895412"/>
              <a:chExt cx="891647" cy="1867936"/>
            </a:xfrm>
          </p:grpSpPr>
          <p:sp>
            <p:nvSpPr>
              <p:cNvPr id="46" name="모서리가 둥근 직사각형 45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rgbClr val="A58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-595569" y="3100622"/>
                <a:ext cx="775819" cy="1572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err="1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알레르겐</a:t>
                </a:r>
                <a:r>
                  <a:rPr lang="en-US" altLang="ko-KR" sz="5400" b="1" dirty="0" smtClean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(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꽃가루</a:t>
                </a:r>
                <a:r>
                  <a:rPr lang="en-US" altLang="ko-KR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미세</a:t>
                </a:r>
                <a:endParaRPr lang="en-US" altLang="ko-KR" sz="5400" b="1" dirty="0">
                  <a:solidFill>
                    <a:srgbClr val="FFFFF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먼지 등</a:t>
                </a:r>
                <a:r>
                  <a:rPr lang="en-US" altLang="ko-KR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 </a:t>
                </a:r>
                <a:r>
                  <a:rPr lang="ko-KR" altLang="en-US" sz="5400" b="1" dirty="0">
                    <a:solidFill>
                      <a:srgbClr val="FFFFFF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증가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14167261" y="11365418"/>
              <a:ext cx="8243389" cy="2479168"/>
              <a:chOff x="-650704" y="2895412"/>
              <a:chExt cx="891647" cy="1867936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-650704" y="2895412"/>
                <a:ext cx="891647" cy="186793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A588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-595569" y="3318442"/>
                <a:ext cx="775819" cy="758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알레르기 증가</a:t>
                </a:r>
                <a:endPara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51" name="오른쪽 화살표 50"/>
            <p:cNvSpPr/>
            <p:nvPr/>
          </p:nvSpPr>
          <p:spPr>
            <a:xfrm>
              <a:off x="10816424" y="11902591"/>
              <a:ext cx="2743109" cy="1358736"/>
            </a:xfrm>
            <a:prstGeom prst="rightArrow">
              <a:avLst/>
            </a:prstGeom>
            <a:solidFill>
              <a:srgbClr val="A588B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894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그룹 13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144" name="직사각형 143"/>
            <p:cNvSpPr/>
            <p:nvPr/>
          </p:nvSpPr>
          <p:spPr>
            <a:xfrm>
              <a:off x="3441991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145" name="직선 연결선 14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6" name="부모님께 감사 편지 쓰기"/>
          <p:cNvSpPr txBox="1"/>
          <p:nvPr/>
        </p:nvSpPr>
        <p:spPr>
          <a:xfrm>
            <a:off x="4581102" y="920992"/>
            <a:ext cx="979326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변화가 건강에 미치는 영향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8" name="그림 1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49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10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내가 도착한 건강 문제를 예방하려면 어떤 생활 습관이 필요할까요</a:t>
            </a:r>
            <a:r>
              <a:rPr lang="en-US" altLang="ko-KR" sz="5400" dirty="0"/>
              <a:t>?</a:t>
            </a:r>
            <a:endParaRPr lang="ko-KR" altLang="en-US" sz="5400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1621006" y="4379546"/>
            <a:ext cx="21257281" cy="7836837"/>
          </a:xfrm>
          <a:prstGeom prst="roundRect">
            <a:avLst>
              <a:gd name="adj" fmla="val 9616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436632" y="4877883"/>
            <a:ext cx="19680418" cy="707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온열질환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물을 자주 마셔요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햇빛이 강할 땐 외출을 피해요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시원한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옷을 입어요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감염병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증가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손을 자주, 깨끗하게 씻어요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마스크를 올바르게 써요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물건이나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장난감을 함께 쓸 때 주의해요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알레르기 질환 증가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집 안을 깨끗하게 청소해요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꽃가루가 날리는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날엔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외출을 줄여요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맞는 옷을 입고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피부를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 관리해요</a:t>
            </a:r>
          </a:p>
        </p:txBody>
      </p:sp>
    </p:spTree>
    <p:extLst>
      <p:ext uri="{BB962C8B-B14F-4D97-AF65-F5344CB8AC3E}">
        <p14:creationId xmlns:p14="http://schemas.microsoft.com/office/powerpoint/2010/main" val="3226123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그룹 172"/>
          <p:cNvGrpSpPr/>
          <p:nvPr/>
        </p:nvGrpSpPr>
        <p:grpSpPr>
          <a:xfrm>
            <a:off x="984743" y="5219274"/>
            <a:ext cx="10081553" cy="6648260"/>
            <a:chOff x="357748" y="2649079"/>
            <a:chExt cx="3313104" cy="1850093"/>
          </a:xfrm>
        </p:grpSpPr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3"/>
            <a:srcRect b="75416"/>
            <a:stretch/>
          </p:blipFill>
          <p:spPr>
            <a:xfrm>
              <a:off x="357748" y="2649079"/>
              <a:ext cx="3313104" cy="1850093"/>
            </a:xfrm>
            <a:prstGeom prst="rect">
              <a:avLst/>
            </a:prstGeom>
          </p:spPr>
        </p:pic>
        <p:sp>
          <p:nvSpPr>
            <p:cNvPr id="176" name="직사각형 175"/>
            <p:cNvSpPr/>
            <p:nvPr/>
          </p:nvSpPr>
          <p:spPr>
            <a:xfrm>
              <a:off x="1351370" y="2872025"/>
              <a:ext cx="1043872" cy="26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1624441" y="3101109"/>
              <a:ext cx="511856" cy="20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26" name="그림 225"/>
          <p:cNvPicPr>
            <a:picLocks noChangeAspect="1"/>
          </p:cNvPicPr>
          <p:nvPr/>
        </p:nvPicPr>
        <p:blipFill rotWithShape="1">
          <a:blip r:embed="rId4"/>
          <a:srcRect l="43689" t="9855" b="45377"/>
          <a:stretch/>
        </p:blipFill>
        <p:spPr>
          <a:xfrm>
            <a:off x="11226423" y="5666356"/>
            <a:ext cx="10242927" cy="6163694"/>
          </a:xfrm>
          <a:prstGeom prst="rect">
            <a:avLst/>
          </a:prstGeom>
        </p:spPr>
      </p:pic>
      <p:grpSp>
        <p:nvGrpSpPr>
          <p:cNvPr id="54" name="그룹 5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부모님께 감사 편지 쓰기"/>
          <p:cNvSpPr txBox="1"/>
          <p:nvPr/>
        </p:nvSpPr>
        <p:spPr>
          <a:xfrm>
            <a:off x="4581102" y="920992"/>
            <a:ext cx="607663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 대처하기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6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988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/>
              <a:t>기후 변화 대처 방안을 담은 네 컷 만화를 그려보세요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005886" y="4235661"/>
            <a:ext cx="6653583" cy="4213094"/>
            <a:chOff x="8518704" y="3422916"/>
            <a:chExt cx="6653583" cy="4213094"/>
          </a:xfrm>
        </p:grpSpPr>
        <p:sp>
          <p:nvSpPr>
            <p:cNvPr id="4" name="타원 3"/>
            <p:cNvSpPr/>
            <p:nvPr/>
          </p:nvSpPr>
          <p:spPr>
            <a:xfrm>
              <a:off x="8546243" y="3422916"/>
              <a:ext cx="6598507" cy="4213094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518704" y="3894879"/>
              <a:ext cx="6653583" cy="334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공기 중에 온실가스가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늘어나면 기온이 </a:t>
              </a: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올라가고 지구의 균형이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무너지게 돼</a:t>
              </a:r>
              <a:r>
                <a:rPr lang="en-US" altLang="ko-KR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511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부모님께 감사 편지 쓰기"/>
          <p:cNvSpPr txBox="1"/>
          <p:nvPr/>
        </p:nvSpPr>
        <p:spPr>
          <a:xfrm>
            <a:off x="4581102" y="920992"/>
            <a:ext cx="607663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 대처하기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6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988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/>
              <a:t>기후 변화 대처 방안을 담은 네 컷 만화를 그려보세요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984743" y="5341842"/>
            <a:ext cx="10081553" cy="6467866"/>
            <a:chOff x="-409530" y="5148169"/>
            <a:chExt cx="3313104" cy="1850093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6"/>
            <a:srcRect t="24839" b="50577"/>
            <a:stretch/>
          </p:blipFill>
          <p:spPr>
            <a:xfrm>
              <a:off x="-409530" y="5148169"/>
              <a:ext cx="3313104" cy="1850093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139897" y="5395123"/>
              <a:ext cx="658215" cy="154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136296" y="5336335"/>
              <a:ext cx="574535" cy="213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rcRect l="43689" t="54689" b="543"/>
          <a:stretch/>
        </p:blipFill>
        <p:spPr>
          <a:xfrm>
            <a:off x="11226423" y="5662152"/>
            <a:ext cx="10242927" cy="5996448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548817" y="5464410"/>
            <a:ext cx="6804453" cy="1974639"/>
            <a:chOff x="8546243" y="3422916"/>
            <a:chExt cx="6804453" cy="1974639"/>
          </a:xfrm>
        </p:grpSpPr>
        <p:sp>
          <p:nvSpPr>
            <p:cNvPr id="4" name="타원 3"/>
            <p:cNvSpPr/>
            <p:nvPr/>
          </p:nvSpPr>
          <p:spPr>
            <a:xfrm>
              <a:off x="8546243" y="3422916"/>
              <a:ext cx="6804453" cy="1974639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697113" y="4038128"/>
              <a:ext cx="6653583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혹독하게 추운 겨울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353271" y="4808314"/>
            <a:ext cx="4152550" cy="2630735"/>
            <a:chOff x="8702878" y="3013365"/>
            <a:chExt cx="6653583" cy="2630735"/>
          </a:xfrm>
        </p:grpSpPr>
        <p:sp>
          <p:nvSpPr>
            <p:cNvPr id="24" name="타원 23"/>
            <p:cNvSpPr/>
            <p:nvPr/>
          </p:nvSpPr>
          <p:spPr>
            <a:xfrm>
              <a:off x="9159619" y="3013365"/>
              <a:ext cx="6044681" cy="2630735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2878" y="3608345"/>
              <a:ext cx="6653583" cy="1717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뜨겁게 더운 여름</a:t>
              </a:r>
              <a:endParaRPr lang="ko-KR" altLang="en-US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560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부모님께 감사 편지 쓰기"/>
          <p:cNvSpPr txBox="1"/>
          <p:nvPr/>
        </p:nvSpPr>
        <p:spPr>
          <a:xfrm>
            <a:off x="4581102" y="920992"/>
            <a:ext cx="607663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 대처하기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6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988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/>
              <a:t>기후 변화 대처 방안을 담은 네 컷 만화를 그려보세요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73482" y="5363756"/>
            <a:ext cx="20588905" cy="6446881"/>
            <a:chOff x="1621007" y="5662152"/>
            <a:chExt cx="11067077" cy="3068417"/>
          </a:xfrm>
        </p:grpSpPr>
        <p:grpSp>
          <p:nvGrpSpPr>
            <p:cNvPr id="26" name="그룹 25"/>
            <p:cNvGrpSpPr/>
            <p:nvPr/>
          </p:nvGrpSpPr>
          <p:grpSpPr>
            <a:xfrm>
              <a:off x="1621007" y="5796580"/>
              <a:ext cx="5460543" cy="2788732"/>
              <a:chOff x="-122263" y="6603101"/>
              <a:chExt cx="3313104" cy="1692022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6"/>
              <a:srcRect t="51134" b="26382"/>
              <a:stretch/>
            </p:blipFill>
            <p:spPr>
              <a:xfrm>
                <a:off x="-122263" y="6603101"/>
                <a:ext cx="3313104" cy="1692022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141075" y="6883448"/>
                <a:ext cx="943258" cy="447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2395242" y="7066917"/>
                <a:ext cx="431458" cy="103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7"/>
            <a:srcRect l="45669" b="50160"/>
            <a:stretch/>
          </p:blipFill>
          <p:spPr>
            <a:xfrm>
              <a:off x="7146182" y="5662152"/>
              <a:ext cx="5541902" cy="3068417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/>
        </p:nvGrpSpPr>
        <p:grpSpPr>
          <a:xfrm>
            <a:off x="150678" y="4470638"/>
            <a:ext cx="7337883" cy="4294337"/>
            <a:chOff x="8546243" y="3422916"/>
            <a:chExt cx="7337883" cy="4294337"/>
          </a:xfrm>
        </p:grpSpPr>
        <p:sp>
          <p:nvSpPr>
            <p:cNvPr id="4" name="타원 3"/>
            <p:cNvSpPr/>
            <p:nvPr/>
          </p:nvSpPr>
          <p:spPr>
            <a:xfrm>
              <a:off x="8546243" y="3422916"/>
              <a:ext cx="7337883" cy="4294337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896090" y="4004109"/>
              <a:ext cx="6653583" cy="334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그렇다면 온실가스를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줄이면</a:t>
              </a:r>
              <a:r>
                <a:rPr lang="en-US" altLang="ko-KR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지구가 </a:t>
              </a: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본래의 기후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균형을</a:t>
              </a:r>
              <a:r>
                <a:rPr lang="en-US" altLang="ko-KR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되찾는데 </a:t>
              </a:r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도움이 되겠네</a:t>
              </a:r>
              <a:r>
                <a:rPr lang="en-US" altLang="ko-KR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575773" y="5516638"/>
            <a:ext cx="4152550" cy="2630735"/>
            <a:chOff x="9066082" y="3013365"/>
            <a:chExt cx="6653583" cy="2630735"/>
          </a:xfrm>
        </p:grpSpPr>
        <p:sp>
          <p:nvSpPr>
            <p:cNvPr id="24" name="타원 23"/>
            <p:cNvSpPr/>
            <p:nvPr/>
          </p:nvSpPr>
          <p:spPr>
            <a:xfrm>
              <a:off x="9159619" y="3013365"/>
              <a:ext cx="6044681" cy="2630735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66082" y="3988699"/>
              <a:ext cx="6653583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맞아 </a:t>
              </a:r>
              <a:r>
                <a:rPr lang="ko-KR" altLang="en-US" sz="4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맞아</a:t>
              </a:r>
              <a:r>
                <a:rPr lang="en-US" altLang="ko-KR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726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다음 그림을 보면서 떠오르는 것을 이야기해 보세요."/>
          <p:cNvSpPr txBox="1"/>
          <p:nvPr/>
        </p:nvSpPr>
        <p:spPr>
          <a:xfrm>
            <a:off x="5608999" y="856946"/>
            <a:ext cx="17159561" cy="1344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아래 대화를 읽고 디지털</a:t>
            </a:r>
            <a:r>
              <a:rPr lang="en-US" altLang="ko-KR" sz="5400" dirty="0"/>
              <a:t>·</a:t>
            </a:r>
            <a:r>
              <a:rPr lang="ko-KR" altLang="en-US" sz="5400" dirty="0"/>
              <a:t>인공 지능</a:t>
            </a:r>
            <a:r>
              <a:rPr lang="en-US" altLang="ko-KR" sz="5400" dirty="0"/>
              <a:t>(AI) </a:t>
            </a:r>
            <a:r>
              <a:rPr lang="ko-KR" altLang="en-US" sz="5400" dirty="0"/>
              <a:t>의료에 </a:t>
            </a:r>
            <a:r>
              <a:rPr lang="ko-KR" altLang="en-US" sz="5400" dirty="0" smtClean="0"/>
              <a:t>대해 </a:t>
            </a:r>
            <a:r>
              <a:rPr lang="ko-KR" altLang="en-US" sz="5400" dirty="0"/>
              <a:t>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310" y="2813859"/>
            <a:ext cx="10281148" cy="637579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4574914" y="9674352"/>
            <a:ext cx="16822046" cy="3283944"/>
          </a:xfrm>
          <a:prstGeom prst="roundRect">
            <a:avLst/>
          </a:prstGeom>
          <a:solidFill>
            <a:srgbClr val="F8D3A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282" y="10286737"/>
            <a:ext cx="1540120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로봇 수술을 통해 암 수술을 하고 스마트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워치를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통해 운동량을 측정해요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3073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그룹 53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6" name="직사각형 55"/>
            <p:cNvSpPr/>
            <p:nvPr/>
          </p:nvSpPr>
          <p:spPr>
            <a:xfrm>
              <a:off x="3433174" y="4030581"/>
              <a:ext cx="7970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33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부모님께 감사 편지 쓰기"/>
          <p:cNvSpPr txBox="1"/>
          <p:nvPr/>
        </p:nvSpPr>
        <p:spPr>
          <a:xfrm>
            <a:off x="4581102" y="920992"/>
            <a:ext cx="607663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기후 변화 대처하기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6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988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/>
              <a:t>기후 변화 대처 방안을 담은 네 컷 만화를 그려보세요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873482" y="4277293"/>
            <a:ext cx="20449133" cy="7067550"/>
            <a:chOff x="10296513" y="5494158"/>
            <a:chExt cx="11026102" cy="3334161"/>
          </a:xfrm>
        </p:grpSpPr>
        <p:grpSp>
          <p:nvGrpSpPr>
            <p:cNvPr id="39" name="그룹 38"/>
            <p:cNvGrpSpPr/>
            <p:nvPr/>
          </p:nvGrpSpPr>
          <p:grpSpPr>
            <a:xfrm>
              <a:off x="10296513" y="5494158"/>
              <a:ext cx="5460543" cy="3065375"/>
              <a:chOff x="114986" y="8530301"/>
              <a:chExt cx="3313104" cy="1859871"/>
            </a:xfrm>
          </p:grpSpPr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6"/>
              <a:srcRect t="73607" b="1678"/>
              <a:stretch/>
            </p:blipFill>
            <p:spPr>
              <a:xfrm>
                <a:off x="114986" y="8530301"/>
                <a:ext cx="3313104" cy="1859871"/>
              </a:xfrm>
              <a:prstGeom prst="rect">
                <a:avLst/>
              </a:prstGeom>
            </p:spPr>
          </p:pic>
          <p:sp>
            <p:nvSpPr>
              <p:cNvPr id="41" name="직사각형 40"/>
              <p:cNvSpPr/>
              <p:nvPr/>
            </p:nvSpPr>
            <p:spPr>
              <a:xfrm>
                <a:off x="1880368" y="8605980"/>
                <a:ext cx="475676" cy="2709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297986" y="9542442"/>
                <a:ext cx="906460" cy="1599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657884" y="9722263"/>
                <a:ext cx="1162824" cy="1500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b="1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837767" y="10028757"/>
                <a:ext cx="906460" cy="288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7"/>
            <a:srcRect l="45669" t="51127" b="-967"/>
            <a:stretch/>
          </p:blipFill>
          <p:spPr>
            <a:xfrm>
              <a:off x="15780713" y="5759902"/>
              <a:ext cx="5541902" cy="3068417"/>
            </a:xfrm>
            <a:prstGeom prst="rect">
              <a:avLst/>
            </a:prstGeom>
          </p:spPr>
        </p:pic>
      </p:grpSp>
      <p:grpSp>
        <p:nvGrpSpPr>
          <p:cNvPr id="48" name="그룹 47"/>
          <p:cNvGrpSpPr/>
          <p:nvPr/>
        </p:nvGrpSpPr>
        <p:grpSpPr>
          <a:xfrm>
            <a:off x="5543146" y="3279525"/>
            <a:ext cx="4152550" cy="2630735"/>
            <a:chOff x="9066082" y="3013365"/>
            <a:chExt cx="6653583" cy="2630735"/>
          </a:xfrm>
        </p:grpSpPr>
        <p:sp>
          <p:nvSpPr>
            <p:cNvPr id="49" name="타원 48"/>
            <p:cNvSpPr/>
            <p:nvPr/>
          </p:nvSpPr>
          <p:spPr>
            <a:xfrm>
              <a:off x="9159619" y="3013365"/>
              <a:ext cx="6044681" cy="2630735"/>
            </a:xfrm>
            <a:prstGeom prst="ellipse">
              <a:avLst/>
            </a:prstGeom>
            <a:solidFill>
              <a:schemeClr val="bg1"/>
            </a:solidFill>
            <a:ln w="57150" cap="flat">
              <a:solidFill>
                <a:schemeClr val="tx2">
                  <a:lumMod val="40000"/>
                  <a:lumOff val="6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66082" y="3533153"/>
              <a:ext cx="6653583" cy="164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온실가스를</a:t>
              </a:r>
              <a:endParaRPr lang="en-US" altLang="ko-KR" sz="4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줄이려면</a:t>
              </a:r>
              <a:r>
                <a:rPr lang="en-US" altLang="ko-KR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  <a:endParaRPr lang="ko-KR" altLang="en-US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2467234" y="10929554"/>
            <a:ext cx="10304374" cy="2376900"/>
            <a:chOff x="10860111" y="3624314"/>
            <a:chExt cx="10304374" cy="2376900"/>
          </a:xfrm>
        </p:grpSpPr>
        <p:sp>
          <p:nvSpPr>
            <p:cNvPr id="51" name="직사각형 50"/>
            <p:cNvSpPr/>
            <p:nvPr/>
          </p:nvSpPr>
          <p:spPr>
            <a:xfrm>
              <a:off x="10860111" y="3624314"/>
              <a:ext cx="755847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4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∨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쓰레기는 쓰레기통에 버리고</a:t>
              </a:r>
              <a:endParaRPr lang="en-US" altLang="ko-KR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0860111" y="4470638"/>
              <a:ext cx="6064481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4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∨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 볼 땐 </a:t>
              </a:r>
              <a:r>
                <a:rPr lang="en-US" altLang="ko-KR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TV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를 꼭 끄고</a:t>
              </a:r>
              <a:endParaRPr lang="en-US" altLang="ko-KR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0917260" y="5299483"/>
              <a:ext cx="10247225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44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∨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추우면 집 안에서도</a:t>
              </a:r>
              <a:r>
                <a:rPr lang="en-US" altLang="ko-KR" sz="4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내복을 입어야 해</a:t>
              </a:r>
              <a:r>
                <a:rPr lang="en-US" altLang="ko-KR" sz="4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4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51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31" name="알맞은 말을 골라 초성 완성해보기"/>
          <p:cNvSpPr txBox="1"/>
          <p:nvPr/>
        </p:nvSpPr>
        <p:spPr>
          <a:xfrm>
            <a:off x="3328416" y="1465698"/>
            <a:ext cx="18697469" cy="331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ts val="7900"/>
              </a:lnSpc>
            </a:pPr>
            <a:r>
              <a:rPr lang="ko-KR" altLang="en-US" sz="5400" dirty="0">
                <a:solidFill>
                  <a:srgbClr val="25943A"/>
                </a:solidFill>
              </a:rPr>
              <a:t>기후 변화는 </a:t>
            </a:r>
            <a:r>
              <a:rPr lang="ko-KR" altLang="en-US" sz="5400" dirty="0" err="1">
                <a:solidFill>
                  <a:srgbClr val="25943A"/>
                </a:solidFill>
              </a:rPr>
              <a:t>날씨뿐</a:t>
            </a:r>
            <a:r>
              <a:rPr lang="ko-KR" altLang="en-US" sz="5400" dirty="0">
                <a:solidFill>
                  <a:srgbClr val="25943A"/>
                </a:solidFill>
              </a:rPr>
              <a:t> 아니라 우리가 사는 집</a:t>
            </a:r>
            <a:r>
              <a:rPr lang="en-US" altLang="ko-KR" sz="5400" dirty="0">
                <a:solidFill>
                  <a:srgbClr val="25943A"/>
                </a:solidFill>
              </a:rPr>
              <a:t>, </a:t>
            </a:r>
            <a:r>
              <a:rPr lang="ko-KR" altLang="en-US" sz="5400" dirty="0" smtClean="0">
                <a:solidFill>
                  <a:srgbClr val="25943A"/>
                </a:solidFill>
              </a:rPr>
              <a:t>학교</a:t>
            </a:r>
            <a:r>
              <a:rPr lang="en-US" altLang="ko-KR" sz="5400" dirty="0">
                <a:solidFill>
                  <a:srgbClr val="25943A"/>
                </a:solidFill>
              </a:rPr>
              <a:t>, </a:t>
            </a:r>
            <a:r>
              <a:rPr lang="ko-KR" altLang="en-US" sz="5400" dirty="0">
                <a:solidFill>
                  <a:srgbClr val="25943A"/>
                </a:solidFill>
              </a:rPr>
              <a:t>건강까지 영향을 줄 </a:t>
            </a:r>
            <a:r>
              <a:rPr lang="ko-KR" altLang="en-US" sz="5400" dirty="0" smtClean="0">
                <a:solidFill>
                  <a:srgbClr val="25943A"/>
                </a:solidFill>
              </a:rPr>
              <a:t>수 </a:t>
            </a:r>
            <a:r>
              <a:rPr lang="ko-KR" altLang="en-US" sz="5400" dirty="0">
                <a:solidFill>
                  <a:srgbClr val="25943A"/>
                </a:solidFill>
              </a:rPr>
              <a:t>있어요</a:t>
            </a:r>
            <a:r>
              <a:rPr lang="en-US" altLang="ko-KR" sz="5400" dirty="0" smtClean="0">
                <a:solidFill>
                  <a:srgbClr val="25943A"/>
                </a:solidFill>
              </a:rPr>
              <a:t>. </a:t>
            </a:r>
            <a:r>
              <a:rPr lang="ko-KR" altLang="en-US" sz="5400" dirty="0" smtClean="0">
                <a:solidFill>
                  <a:srgbClr val="25943A"/>
                </a:solidFill>
              </a:rPr>
              <a:t>기후 </a:t>
            </a:r>
            <a:r>
              <a:rPr lang="ko-KR" altLang="en-US" sz="5400" dirty="0">
                <a:solidFill>
                  <a:srgbClr val="25943A"/>
                </a:solidFill>
              </a:rPr>
              <a:t>변화로 생길 수 있는 위험한 일을 써 보세요</a:t>
            </a:r>
            <a:r>
              <a:rPr lang="en-US" altLang="ko-KR" sz="5400" dirty="0">
                <a:solidFill>
                  <a:srgbClr val="25943A"/>
                </a:solidFill>
              </a:rPr>
              <a:t>.</a:t>
            </a:r>
            <a:endParaRPr sz="5400" dirty="0">
              <a:solidFill>
                <a:srgbClr val="25943A"/>
              </a:solidFill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3328416" y="5206904"/>
            <a:ext cx="18217134" cy="5956395"/>
          </a:xfrm>
          <a:prstGeom prst="roundRect">
            <a:avLst>
              <a:gd name="adj" fmla="val 8267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978058" y="7692721"/>
            <a:ext cx="10669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홍수가 나서 집이 물에 잠길 수 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4990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/>
          <p:cNvSpPr/>
          <p:nvPr/>
        </p:nvSpPr>
        <p:spPr>
          <a:xfrm>
            <a:off x="6487956" y="466725"/>
            <a:ext cx="15676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미래와 건강 사회 단원에서 배운 내용으로 초성 낱말 퍼즐을 맞춰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4" name="그룹 4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9" name="오각형 48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갈매기형 수장 49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7" name="오각형 4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갈매기형 수장 4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aphicFrame>
        <p:nvGraphicFramePr>
          <p:cNvPr id="51" name="표 50"/>
          <p:cNvGraphicFramePr>
            <a:graphicFrameLocks noGrp="1"/>
          </p:cNvGraphicFramePr>
          <p:nvPr>
            <p:extLst/>
          </p:nvPr>
        </p:nvGraphicFramePr>
        <p:xfrm>
          <a:off x="832232" y="5800256"/>
          <a:ext cx="22885018" cy="7241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45118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14439900">
                  <a:extLst>
                    <a:ext uri="{9D8B030D-6E8A-4147-A177-3AD203B41FA5}">
                      <a16:colId xmlns:a16="http://schemas.microsoft.com/office/drawing/2014/main" val="2830994858"/>
                    </a:ext>
                  </a:extLst>
                </a:gridCol>
              </a:tblGrid>
              <a:tr h="893972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가로 열쇠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BD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세로 열쇠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B7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1650204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➊ 인간이 건강하게 살 수 </a:t>
                      </a:r>
                      <a:endParaRPr lang="en-US" altLang="ko-KR" sz="5000" b="1" i="0" u="none" strike="noStrike" cap="none" spc="0" baseline="0" dirty="0" smtClean="0">
                        <a:solidFill>
                          <a:schemeClr val="tx1"/>
                        </a:solidFill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Avenir Next Regular"/>
                      </a:endParaRP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있는 권리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➋ 건강을 유지하고 증진하는 데 필요한 정보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1650204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➌ 인공 지능의 도움을 받아 </a:t>
                      </a:r>
                      <a:r>
                        <a:rPr lang="ko-KR" altLang="en-US" sz="5000" b="1" i="0" u="none" strike="noStrike" cap="none" spc="0" baseline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병을 진단</a:t>
                      </a:r>
                      <a:r>
                        <a:rPr lang="en-US" altLang="ko-KR" sz="5000" b="1" i="0" u="none" strike="noStrike" cap="none" spc="0" baseline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치료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➍ 건강을 보호</a:t>
                      </a:r>
                      <a:r>
                        <a:rPr lang="en-US" altLang="ko-KR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·</a:t>
                      </a: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증진하기 위해 필요한 모든 자원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2471504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➎ 번개와 천둥을 동반하여 </a:t>
                      </a:r>
                      <a:endParaRPr lang="en-US" altLang="ko-KR" sz="5000" b="1" i="0" u="none" strike="noStrike" cap="none" spc="0" baseline="0" dirty="0" smtClean="0">
                        <a:solidFill>
                          <a:schemeClr val="tx1"/>
                        </a:solidFill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Avenir Next Regular"/>
                      </a:endParaRP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벼락이 떨어짐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ko-KR" altLang="en-US" sz="50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➏ 갑자기 많은 비가 내림</a:t>
                      </a:r>
                      <a:endParaRPr lang="ko-KR" altLang="en-US" sz="50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54B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</a:tbl>
          </a:graphicData>
        </a:graphic>
      </p:graphicFrame>
      <p:sp>
        <p:nvSpPr>
          <p:cNvPr id="53" name="모서리가 둥근 직사각형 52"/>
          <p:cNvSpPr/>
          <p:nvPr/>
        </p:nvSpPr>
        <p:spPr>
          <a:xfrm>
            <a:off x="1372739" y="3721436"/>
            <a:ext cx="22548515" cy="17162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ap="flat">
            <a:solidFill>
              <a:srgbClr val="54BCC7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5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454868" y="3944759"/>
            <a:ext cx="2107189" cy="1285716"/>
            <a:chOff x="3636345" y="5350134"/>
            <a:chExt cx="2107189" cy="1285716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3636345" y="5350134"/>
              <a:ext cx="2107189" cy="1285716"/>
            </a:xfrm>
            <a:prstGeom prst="roundRect">
              <a:avLst>
                <a:gd name="adj" fmla="val 50000"/>
              </a:avLst>
            </a:prstGeom>
            <a:solidFill>
              <a:srgbClr val="54BCC7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34293" y="5573418"/>
              <a:ext cx="1663538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보기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2724568" y="3944759"/>
            <a:ext cx="2726406" cy="1285716"/>
            <a:chOff x="4120257" y="5161791"/>
            <a:chExt cx="2726406" cy="1285716"/>
          </a:xfrm>
        </p:grpSpPr>
        <p:sp>
          <p:nvSpPr>
            <p:cNvPr id="71" name="모서리가 둥근 직사각형 70"/>
            <p:cNvSpPr/>
            <p:nvPr/>
          </p:nvSpPr>
          <p:spPr>
            <a:xfrm>
              <a:off x="4120257" y="5161791"/>
              <a:ext cx="2715353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2" name="01 성의 발달"/>
            <p:cNvSpPr txBox="1"/>
            <p:nvPr/>
          </p:nvSpPr>
          <p:spPr>
            <a:xfrm>
              <a:off x="4147330" y="5294111"/>
              <a:ext cx="2699333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건강권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5709344" y="3953982"/>
            <a:ext cx="3606151" cy="1285716"/>
            <a:chOff x="3815047" y="5171014"/>
            <a:chExt cx="3606151" cy="1285716"/>
          </a:xfrm>
        </p:grpSpPr>
        <p:sp>
          <p:nvSpPr>
            <p:cNvPr id="69" name="모서리가 둥근 직사각형 68"/>
            <p:cNvSpPr/>
            <p:nvPr/>
          </p:nvSpPr>
          <p:spPr>
            <a:xfrm>
              <a:off x="3815047" y="5171014"/>
              <a:ext cx="3606151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0" name="01 성의 발달"/>
            <p:cNvSpPr txBox="1"/>
            <p:nvPr/>
          </p:nvSpPr>
          <p:spPr>
            <a:xfrm>
              <a:off x="3946835" y="5303334"/>
              <a:ext cx="3350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자원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9526206" y="3936716"/>
            <a:ext cx="3606151" cy="1285716"/>
            <a:chOff x="3815047" y="5171014"/>
            <a:chExt cx="3606151" cy="1285716"/>
          </a:xfrm>
        </p:grpSpPr>
        <p:sp>
          <p:nvSpPr>
            <p:cNvPr id="77" name="모서리가 둥근 직사각형 76"/>
            <p:cNvSpPr/>
            <p:nvPr/>
          </p:nvSpPr>
          <p:spPr>
            <a:xfrm>
              <a:off x="3815047" y="5171014"/>
              <a:ext cx="3606151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8" name="01 성의 발달"/>
            <p:cNvSpPr txBox="1"/>
            <p:nvPr/>
          </p:nvSpPr>
          <p:spPr>
            <a:xfrm>
              <a:off x="3946835" y="5303334"/>
              <a:ext cx="3350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정보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3441474" y="3653538"/>
            <a:ext cx="4751276" cy="1764586"/>
            <a:chOff x="3815047" y="4887836"/>
            <a:chExt cx="3606151" cy="1764586"/>
          </a:xfrm>
        </p:grpSpPr>
        <p:sp>
          <p:nvSpPr>
            <p:cNvPr id="80" name="모서리가 둥근 직사각형 79"/>
            <p:cNvSpPr/>
            <p:nvPr/>
          </p:nvSpPr>
          <p:spPr>
            <a:xfrm>
              <a:off x="3815047" y="5171014"/>
              <a:ext cx="3606151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1" name="01 성의 발달"/>
            <p:cNvSpPr txBox="1"/>
            <p:nvPr/>
          </p:nvSpPr>
          <p:spPr>
            <a:xfrm>
              <a:off x="3946835" y="4887836"/>
              <a:ext cx="3350459" cy="1764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인공 </a:t>
              </a: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지능의료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18512255" y="3948817"/>
            <a:ext cx="1966495" cy="1285716"/>
            <a:chOff x="4120257" y="5161791"/>
            <a:chExt cx="2726406" cy="1285716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4120257" y="5161791"/>
              <a:ext cx="2715353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7" name="01 성의 발달"/>
            <p:cNvSpPr txBox="1"/>
            <p:nvPr/>
          </p:nvSpPr>
          <p:spPr>
            <a:xfrm>
              <a:off x="4147330" y="5294111"/>
              <a:ext cx="2699333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호우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20790283" y="3944759"/>
            <a:ext cx="1966495" cy="1285716"/>
            <a:chOff x="4120257" y="5161791"/>
            <a:chExt cx="2726406" cy="1285716"/>
          </a:xfrm>
        </p:grpSpPr>
        <p:sp>
          <p:nvSpPr>
            <p:cNvPr id="89" name="모서리가 둥근 직사각형 88"/>
            <p:cNvSpPr/>
            <p:nvPr/>
          </p:nvSpPr>
          <p:spPr>
            <a:xfrm>
              <a:off x="4120257" y="5161791"/>
              <a:ext cx="2715353" cy="1285716"/>
            </a:xfrm>
            <a:prstGeom prst="roundRect">
              <a:avLst>
                <a:gd name="adj" fmla="val 50000"/>
              </a:avLst>
            </a:prstGeom>
            <a:solidFill>
              <a:srgbClr val="DBEEF2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0" name="01 성의 발달"/>
            <p:cNvSpPr txBox="1"/>
            <p:nvPr/>
          </p:nvSpPr>
          <p:spPr>
            <a:xfrm>
              <a:off x="4147330" y="5294111"/>
              <a:ext cx="2699333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낙뢰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105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4" name="그룹 4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9" name="오각형 48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갈매기형 수장 49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7" name="오각형 4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갈매기형 수장 4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6256148" y="899686"/>
            <a:ext cx="3230183" cy="1097280"/>
            <a:chOff x="1049209" y="3108960"/>
            <a:chExt cx="3230183" cy="109728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aphicFrame>
        <p:nvGraphicFramePr>
          <p:cNvPr id="57" name="표 56"/>
          <p:cNvGraphicFramePr>
            <a:graphicFrameLocks noGrp="1"/>
          </p:cNvGraphicFramePr>
          <p:nvPr>
            <p:extLst/>
          </p:nvPr>
        </p:nvGraphicFramePr>
        <p:xfrm>
          <a:off x="1190069" y="2299374"/>
          <a:ext cx="22080174" cy="10556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0029">
                  <a:extLst>
                    <a:ext uri="{9D8B030D-6E8A-4147-A177-3AD203B41FA5}">
                      <a16:colId xmlns:a16="http://schemas.microsoft.com/office/drawing/2014/main" val="1555703163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2288955783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983662552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2141932705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1466958032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1904554840"/>
                    </a:ext>
                  </a:extLst>
                </a:gridCol>
              </a:tblGrid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14412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건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권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226939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69205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원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185188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23521"/>
                  </a:ext>
                </a:extLst>
              </a:tr>
            </a:tbl>
          </a:graphicData>
        </a:graphic>
      </p:graphicFrame>
      <p:sp>
        <p:nvSpPr>
          <p:cNvPr id="58" name="직사각형 57"/>
          <p:cNvSpPr/>
          <p:nvPr/>
        </p:nvSpPr>
        <p:spPr>
          <a:xfrm>
            <a:off x="5226699" y="2938418"/>
            <a:ext cx="102944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② </a:t>
            </a:r>
            <a:endParaRPr lang="ko-KR" altLang="en-US" sz="5400" dirty="0"/>
          </a:p>
        </p:txBody>
      </p:sp>
      <p:sp>
        <p:nvSpPr>
          <p:cNvPr id="59" name="직사각형 58"/>
          <p:cNvSpPr/>
          <p:nvPr/>
        </p:nvSpPr>
        <p:spPr>
          <a:xfrm>
            <a:off x="1818481" y="5117614"/>
            <a:ext cx="83548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①</a:t>
            </a:r>
            <a:endParaRPr lang="ko-KR" altLang="en-US" sz="5400" dirty="0"/>
          </a:p>
        </p:txBody>
      </p:sp>
      <p:sp>
        <p:nvSpPr>
          <p:cNvPr id="60" name="직사각형 59"/>
          <p:cNvSpPr/>
          <p:nvPr/>
        </p:nvSpPr>
        <p:spPr>
          <a:xfrm>
            <a:off x="16523349" y="2938418"/>
            <a:ext cx="102944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④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14463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그룹 42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44" name="그룹 43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49" name="오각형 48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갈매기형 수장 49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45" name="그룹 44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47" name="오각형 46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갈매기형 수장 47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6" name="직사각형 45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6256148" y="899686"/>
            <a:ext cx="3230183" cy="1097280"/>
            <a:chOff x="1049209" y="3108960"/>
            <a:chExt cx="3230183" cy="1097280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aphicFrame>
        <p:nvGraphicFramePr>
          <p:cNvPr id="57" name="표 56"/>
          <p:cNvGraphicFramePr>
            <a:graphicFrameLocks noGrp="1"/>
          </p:cNvGraphicFramePr>
          <p:nvPr>
            <p:extLst/>
          </p:nvPr>
        </p:nvGraphicFramePr>
        <p:xfrm>
          <a:off x="1190069" y="2299374"/>
          <a:ext cx="22080174" cy="105560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80029">
                  <a:extLst>
                    <a:ext uri="{9D8B030D-6E8A-4147-A177-3AD203B41FA5}">
                      <a16:colId xmlns:a16="http://schemas.microsoft.com/office/drawing/2014/main" val="1555703163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2288955783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983662552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2141932705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1466958032"/>
                    </a:ext>
                  </a:extLst>
                </a:gridCol>
                <a:gridCol w="3680029">
                  <a:extLst>
                    <a:ext uri="{9D8B030D-6E8A-4147-A177-3AD203B41FA5}">
                      <a16:colId xmlns:a16="http://schemas.microsoft.com/office/drawing/2014/main" val="1904554840"/>
                    </a:ext>
                  </a:extLst>
                </a:gridCol>
              </a:tblGrid>
              <a:tr h="211120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능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의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료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14412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226939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낙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54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뢰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69205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54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</a:t>
                      </a:r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185188"/>
                  </a:ext>
                </a:extLst>
              </a:tr>
              <a:tr h="2111203"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54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23521"/>
                  </a:ext>
                </a:extLst>
              </a:tr>
            </a:tbl>
          </a:graphicData>
        </a:graphic>
      </p:graphicFrame>
      <p:sp>
        <p:nvSpPr>
          <p:cNvPr id="58" name="직사각형 57"/>
          <p:cNvSpPr/>
          <p:nvPr/>
        </p:nvSpPr>
        <p:spPr>
          <a:xfrm>
            <a:off x="1818481" y="2938418"/>
            <a:ext cx="102944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③ </a:t>
            </a:r>
            <a:endParaRPr lang="ko-KR" altLang="en-US" sz="5400" dirty="0"/>
          </a:p>
        </p:txBody>
      </p:sp>
      <p:sp>
        <p:nvSpPr>
          <p:cNvPr id="17" name="직사각형 16"/>
          <p:cNvSpPr/>
          <p:nvPr/>
        </p:nvSpPr>
        <p:spPr>
          <a:xfrm>
            <a:off x="1818480" y="7157266"/>
            <a:ext cx="102944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⑤ </a:t>
            </a:r>
            <a:endParaRPr lang="ko-KR" altLang="en-US" sz="5400" dirty="0"/>
          </a:p>
        </p:txBody>
      </p:sp>
      <p:sp>
        <p:nvSpPr>
          <p:cNvPr id="18" name="직사각형 17"/>
          <p:cNvSpPr/>
          <p:nvPr/>
        </p:nvSpPr>
        <p:spPr>
          <a:xfrm>
            <a:off x="12810330" y="7157266"/>
            <a:ext cx="102944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⑥ 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49950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9" name="그룹 1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4" name="오각형 2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갈매기형 수장 2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2" name="오각형 21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갈매기형 수장 2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6487956" y="571777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건강한 미래를 위해 실천할 수 있는 활동에 관해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의논한 뒤 실천해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28" name="그룹 27"/>
          <p:cNvGrpSpPr/>
          <p:nvPr/>
        </p:nvGrpSpPr>
        <p:grpSpPr>
          <a:xfrm>
            <a:off x="777738" y="3796662"/>
            <a:ext cx="10834208" cy="3897486"/>
            <a:chOff x="7510901" y="5596073"/>
            <a:chExt cx="8878326" cy="4557888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7510901" y="5596073"/>
              <a:ext cx="8878326" cy="4557888"/>
            </a:xfrm>
            <a:prstGeom prst="roundRect">
              <a:avLst>
                <a:gd name="adj" fmla="val 14621"/>
              </a:avLst>
            </a:prstGeom>
            <a:solidFill>
              <a:srgbClr val="FEC24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934856" y="6078148"/>
              <a:ext cx="7915622" cy="360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나와 가족의 건강을 지켜주는 자원에는 어떤 것이 있는지 적어 보세요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2399264" y="3796662"/>
            <a:ext cx="11027663" cy="3897485"/>
            <a:chOff x="7510900" y="5596073"/>
            <a:chExt cx="13063797" cy="4557888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7510900" y="5596073"/>
              <a:ext cx="13063797" cy="4557888"/>
            </a:xfrm>
            <a:prstGeom prst="roundRect">
              <a:avLst>
                <a:gd name="adj" fmla="val 14621"/>
              </a:avLst>
            </a:prstGeom>
            <a:solidFill>
              <a:srgbClr val="FFF9D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7934856" y="6078148"/>
              <a:ext cx="12442152" cy="3606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인적 자원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의사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약사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물적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병원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약국</a:t>
              </a:r>
              <a:endPara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무형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자원 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–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의료 기술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정보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777738" y="8684682"/>
            <a:ext cx="10834208" cy="3897486"/>
            <a:chOff x="7510901" y="5596073"/>
            <a:chExt cx="8878326" cy="4557888"/>
          </a:xfrm>
        </p:grpSpPr>
        <p:sp>
          <p:nvSpPr>
            <p:cNvPr id="44" name="모서리가 둥근 직사각형 43"/>
            <p:cNvSpPr/>
            <p:nvPr/>
          </p:nvSpPr>
          <p:spPr>
            <a:xfrm>
              <a:off x="7510901" y="5596073"/>
              <a:ext cx="8878326" cy="4557888"/>
            </a:xfrm>
            <a:prstGeom prst="roundRect">
              <a:avLst>
                <a:gd name="adj" fmla="val 14621"/>
              </a:avLst>
            </a:prstGeom>
            <a:solidFill>
              <a:srgbClr val="B793C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7934856" y="6078148"/>
              <a:ext cx="7915622" cy="360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인공 지능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(AI)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의료를 사용할 때 주의해야 할 점을 생각해 보고 적어 보세요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12399264" y="8684682"/>
            <a:ext cx="11027663" cy="3897485"/>
            <a:chOff x="7510900" y="5596073"/>
            <a:chExt cx="13063797" cy="4557888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7510900" y="5596073"/>
              <a:ext cx="13063797" cy="4557888"/>
            </a:xfrm>
            <a:prstGeom prst="roundRect">
              <a:avLst>
                <a:gd name="adj" fmla="val 14621"/>
              </a:avLst>
            </a:prstGeom>
            <a:solidFill>
              <a:srgbClr val="E6DBE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7934856" y="6078148"/>
              <a:ext cx="12442152" cy="3606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개인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건강 정보가 유출될 수 있다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AI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의료 시스템 구축에 비용이 많이 든다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63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6394037" y="871174"/>
            <a:ext cx="3230183" cy="1097280"/>
            <a:chOff x="1049209" y="3108960"/>
            <a:chExt cx="3230183" cy="1097280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9" name="그룹 1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4" name="오각형 2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갈매기형 수장 2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0" name="그룹 19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2" name="오각형 21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갈매기형 수장 2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77738" y="5230808"/>
            <a:ext cx="10834208" cy="4911631"/>
            <a:chOff x="7510901" y="5596073"/>
            <a:chExt cx="8878326" cy="4557888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7510901" y="5596073"/>
              <a:ext cx="8878326" cy="4557888"/>
            </a:xfrm>
            <a:prstGeom prst="roundRect">
              <a:avLst>
                <a:gd name="adj" fmla="val 14621"/>
              </a:avLst>
            </a:prstGeom>
            <a:solidFill>
              <a:srgbClr val="A3D06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934856" y="6502419"/>
              <a:ext cx="7930609" cy="2884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변화로부터 우리의 건강을 지키기 위해 할 수 있는 일을 생각해 보고 적어 보세요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2399264" y="5230809"/>
            <a:ext cx="11027663" cy="4911630"/>
            <a:chOff x="7510900" y="5596073"/>
            <a:chExt cx="13063797" cy="4557888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7510900" y="5596073"/>
              <a:ext cx="13063797" cy="4557888"/>
            </a:xfrm>
            <a:prstGeom prst="roundRect">
              <a:avLst>
                <a:gd name="adj" fmla="val 14621"/>
              </a:avLst>
            </a:prstGeom>
            <a:solidFill>
              <a:srgbClr val="EFF6E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7934856" y="6078148"/>
              <a:ext cx="12435783" cy="388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온열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질환에 대비하여 물을 많이 마신다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감염병에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대비하여 손을 자주 씻는다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759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CF338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7" name="그룹 16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2" name="오각형 21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갈매기형 수장 22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0" name="오각형 19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1" name="갈매기형 수장 20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487956" y="600778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미래와 건강 사회를 공부한 뒤 달라진 나의 모습을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평가해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/>
          </p:nvPr>
        </p:nvGraphicFramePr>
        <p:xfrm>
          <a:off x="832233" y="4964663"/>
          <a:ext cx="22223709" cy="58747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126805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2263581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디지털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·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인공 지능 시대의 건강 자원 변화를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인공 지능 의료에 대해 설명할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2343150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기후 변화의 영향을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건강을 지키는 방법을 실천할 수 </a:t>
                      </a:r>
                      <a:endParaRPr lang="en-US" altLang="ko-KR" sz="5400" b="1" i="0" u="none" strike="noStrike" cap="none" spc="0" baseline="0" dirty="0" smtClean="0">
                        <a:solidFill>
                          <a:schemeClr val="tx1"/>
                        </a:solidFill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  <a:sym typeface="Avenir Next Regular"/>
                      </a:endParaRPr>
                    </a:p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926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3786557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여러 자료를 유한한 자릿수의 숫자로 나타내는 방식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 영화는 </a:t>
            </a: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영상 기법을 통해 더 생생한 장면을 연출해 냈다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66800" y="2598004"/>
            <a:ext cx="17824704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</a:t>
            </a:r>
            <a:r>
              <a:rPr lang="en-US" altLang="ko-KR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(digital)</a:t>
            </a:r>
            <a:endParaRPr lang="en-US" altLang="ko-KR" sz="5500" b="1" dirty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8840308"/>
            <a:ext cx="2309164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인간의 지능이 가지는 학습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추리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적응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논증 따위의 기능을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갖춘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컴퓨터 시스템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근래 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인공 지능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연구가 활발히 이루어지고 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6846916"/>
            <a:ext cx="188122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인공 지능</a:t>
            </a:r>
            <a:endParaRPr lang="en-US" altLang="ko-KR" sz="5500" b="1" dirty="0" smtClean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사람 인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人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장인 공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工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알 지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知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능할 능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能</a:t>
            </a:r>
            <a:endParaRPr lang="ko-KR" altLang="en-US" sz="5500" b="1" dirty="0">
              <a:solidFill>
                <a:srgbClr val="3F894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3786557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이론을 세우는 데 기초가 되는 사실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바탕이 되는 자료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광범위한 정보를 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데이터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베이스로 구축하다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066800" y="2598004"/>
            <a:ext cx="178247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데이터</a:t>
            </a:r>
            <a:r>
              <a:rPr lang="en-US" altLang="ko-KR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(data)</a:t>
            </a:r>
            <a:endParaRPr lang="en-US" altLang="ko-KR" sz="5500" b="1" dirty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66800" y="9754708"/>
            <a:ext cx="230916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종류의 것이 녹아서 서로 구별이 없게 하나로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합하여지다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두 물체는 결코 </a:t>
            </a:r>
            <a:r>
              <a:rPr lang="ko-KR" altLang="en-US" sz="5500" b="1" dirty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 수 없다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7761316"/>
            <a:ext cx="188122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CE711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융합하다</a:t>
            </a:r>
            <a:endParaRPr lang="en-US" altLang="ko-KR" sz="5500" b="1" dirty="0" smtClean="0">
              <a:solidFill>
                <a:srgbClr val="CE711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녹을 융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融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합할 합 </a:t>
            </a:r>
            <a:r>
              <a:rPr lang="ko-KR" altLang="en-US" sz="5500" b="1" dirty="0" smtClean="0">
                <a:solidFill>
                  <a:srgbClr val="3F894F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合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하다</a:t>
            </a:r>
            <a:endParaRPr lang="ko-KR" altLang="en-US" sz="5500" b="1" dirty="0">
              <a:solidFill>
                <a:srgbClr val="3F894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solidFill>
              <a:srgbClr val="CE711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29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 자원을 알아보아요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직사각형 24"/>
          <p:cNvSpPr/>
          <p:nvPr/>
        </p:nvSpPr>
        <p:spPr>
          <a:xfrm>
            <a:off x="7772400" y="5101460"/>
            <a:ext cx="15305859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도움을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줄 수 있는 사람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가족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친구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경찰관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소방관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교사 등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보건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의료인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의사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치과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의사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한의사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약사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보건 교사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간호사 등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038131" y="4809744"/>
            <a:ext cx="4427657" cy="4523171"/>
            <a:chOff x="2038131" y="5212080"/>
            <a:chExt cx="4427657" cy="4523171"/>
          </a:xfrm>
        </p:grpSpPr>
        <p:grpSp>
          <p:nvGrpSpPr>
            <p:cNvPr id="6" name="그룹 5"/>
            <p:cNvGrpSpPr/>
            <p:nvPr/>
          </p:nvGrpSpPr>
          <p:grpSpPr>
            <a:xfrm>
              <a:off x="2340863" y="5212080"/>
              <a:ext cx="3822192" cy="3822192"/>
              <a:chOff x="2340864" y="5212080"/>
              <a:chExt cx="3822192" cy="3822192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340864" y="5212080"/>
                <a:ext cx="3822192" cy="3822192"/>
              </a:xfrm>
              <a:prstGeom prst="ellipse">
                <a:avLst/>
              </a:prstGeom>
              <a:solidFill>
                <a:srgbClr val="FCC92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3"/>
              <a:srcRect l="1884" t="16717" r="1242"/>
              <a:stretch/>
            </p:blipFill>
            <p:spPr>
              <a:xfrm>
                <a:off x="2824752" y="6304095"/>
                <a:ext cx="2826240" cy="1626680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5376672" y="6126480"/>
                <a:ext cx="420624" cy="402336"/>
              </a:xfrm>
              <a:prstGeom prst="rect">
                <a:avLst/>
              </a:prstGeom>
              <a:solidFill>
                <a:srgbClr val="FCC92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2815608" y="6126480"/>
                <a:ext cx="420624" cy="402336"/>
              </a:xfrm>
              <a:prstGeom prst="rect">
                <a:avLst/>
              </a:prstGeom>
              <a:solidFill>
                <a:srgbClr val="FCC92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2038131" y="8372616"/>
              <a:ext cx="4427657" cy="1362635"/>
              <a:chOff x="1735398" y="2885846"/>
              <a:chExt cx="4427657" cy="1362635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1735398" y="2885846"/>
                <a:ext cx="4427657" cy="1362635"/>
              </a:xfrm>
              <a:prstGeom prst="roundRect">
                <a:avLst>
                  <a:gd name="adj" fmla="val 41667"/>
                </a:avLst>
              </a:prstGeom>
              <a:solidFill>
                <a:srgbClr val="FCC92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생명의 탄생에는 소중한 의미가 담겨 있어요"/>
              <p:cNvSpPr txBox="1"/>
              <p:nvPr/>
            </p:nvSpPr>
            <p:spPr>
              <a:xfrm>
                <a:off x="2207982" y="3046955"/>
                <a:ext cx="3379002" cy="1040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smtClean="0">
                    <a:solidFill>
                      <a:schemeClr val="bg1"/>
                    </a:solidFill>
                  </a:rPr>
                  <a:t>인적 자원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 자원을 알아보아요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직사각형 24"/>
          <p:cNvSpPr/>
          <p:nvPr/>
        </p:nvSpPr>
        <p:spPr>
          <a:xfrm>
            <a:off x="7772400" y="5548015"/>
            <a:ext cx="1530585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법률 및 체계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국민 건강 보험 제도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지식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건강 정보</a:t>
            </a: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기술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의학 대학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간호 대학 연구소</a:t>
            </a:r>
          </a:p>
        </p:txBody>
      </p:sp>
      <p:sp>
        <p:nvSpPr>
          <p:cNvPr id="3" name="타원 2"/>
          <p:cNvSpPr/>
          <p:nvPr/>
        </p:nvSpPr>
        <p:spPr>
          <a:xfrm>
            <a:off x="2340863" y="4809744"/>
            <a:ext cx="3822192" cy="3822192"/>
          </a:xfrm>
          <a:prstGeom prst="ellipse">
            <a:avLst/>
          </a:prstGeom>
          <a:solidFill>
            <a:srgbClr val="90C9E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038131" y="7970280"/>
            <a:ext cx="4427657" cy="1362635"/>
            <a:chOff x="1735398" y="2885846"/>
            <a:chExt cx="4427657" cy="1362635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35398" y="2885846"/>
              <a:ext cx="4427657" cy="1362635"/>
            </a:xfrm>
            <a:prstGeom prst="roundRect">
              <a:avLst>
                <a:gd name="adj" fmla="val 41667"/>
              </a:avLst>
            </a:prstGeom>
            <a:solidFill>
              <a:srgbClr val="82C7E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2207982" y="3046955"/>
              <a:ext cx="3379002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무형 자원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60" y="5761365"/>
            <a:ext cx="2509398" cy="19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73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건강 자원을 알아보아요</a:t>
              </a:r>
              <a:endParaRPr lang="ko-KR" altLang="en-US" sz="5500" dirty="0"/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5" name="직사각형 24"/>
          <p:cNvSpPr/>
          <p:nvPr/>
        </p:nvSpPr>
        <p:spPr>
          <a:xfrm>
            <a:off x="7772400" y="5548015"/>
            <a:ext cx="1530585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의료 시설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의료 기관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약국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보건 기관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구급차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 err="1">
                <a:latin typeface="나눔고딕" panose="020B0600000101010101" charset="-127"/>
                <a:ea typeface="나눔고딕" panose="020B0600000101010101" charset="-127"/>
              </a:rPr>
              <a:t>보건실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소방서 등</a:t>
            </a:r>
            <a:endParaRPr lang="en-US" altLang="ko-KR" sz="5400" b="1" dirty="0">
              <a:latin typeface="나눔고딕" panose="020B0600000101010101" charset="-127"/>
              <a:ea typeface="나눔고딕" panose="020B0600000101010101" charset="-127"/>
            </a:endParaRPr>
          </a:p>
          <a:p>
            <a:pPr marL="571500" indent="-5715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물자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: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공기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물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기후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약품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식품 등</a:t>
            </a:r>
          </a:p>
        </p:txBody>
      </p:sp>
      <p:sp>
        <p:nvSpPr>
          <p:cNvPr id="3" name="타원 2"/>
          <p:cNvSpPr/>
          <p:nvPr/>
        </p:nvSpPr>
        <p:spPr>
          <a:xfrm>
            <a:off x="2340863" y="4809744"/>
            <a:ext cx="3822192" cy="3822192"/>
          </a:xfrm>
          <a:prstGeom prst="ellipse">
            <a:avLst/>
          </a:prstGeom>
          <a:solidFill>
            <a:srgbClr val="8CC5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038131" y="7970280"/>
            <a:ext cx="4427657" cy="1362635"/>
            <a:chOff x="1735398" y="2885846"/>
            <a:chExt cx="4427657" cy="1362635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735398" y="2885846"/>
              <a:ext cx="4427657" cy="1362635"/>
            </a:xfrm>
            <a:prstGeom prst="roundRect">
              <a:avLst>
                <a:gd name="adj" fmla="val 41667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2207982" y="3046955"/>
              <a:ext cx="3379002" cy="10404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물적 자원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408" y="5548015"/>
            <a:ext cx="2216399" cy="20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55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디지털</a:t>
              </a:r>
              <a:r>
                <a:rPr lang="en-US" altLang="ko-KR" sz="5500" dirty="0"/>
                <a:t>·</a:t>
              </a:r>
              <a:r>
                <a:rPr lang="ko-KR" altLang="en-US" sz="5500" dirty="0"/>
                <a:t>인공 지능</a:t>
              </a:r>
              <a:r>
                <a:rPr lang="en-US" altLang="ko-KR" sz="5500" dirty="0"/>
                <a:t>(AI) </a:t>
              </a:r>
              <a:r>
                <a:rPr lang="ko-KR" altLang="en-US" sz="5500" dirty="0"/>
                <a:t>건강 자원을 알아보아요</a:t>
              </a: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CE711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9" name="모서리가 둥근 직사각형 38"/>
          <p:cNvSpPr/>
          <p:nvPr/>
        </p:nvSpPr>
        <p:spPr>
          <a:xfrm>
            <a:off x="1735399" y="2305882"/>
            <a:ext cx="9786041" cy="1536192"/>
          </a:xfrm>
          <a:prstGeom prst="roundRect">
            <a:avLst/>
          </a:prstGeom>
          <a:solidFill>
            <a:srgbClr val="A0CE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생명의 탄생에는 소중한 의미가 담겨 있어요"/>
          <p:cNvSpPr txBox="1"/>
          <p:nvPr/>
        </p:nvSpPr>
        <p:spPr>
          <a:xfrm>
            <a:off x="2065813" y="2627168"/>
            <a:ext cx="8923794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smtClean="0">
                <a:solidFill>
                  <a:schemeClr val="bg1"/>
                </a:solidFill>
              </a:rPr>
              <a:t>디지털 헬스케어 서비스 범위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143500" y="5018595"/>
            <a:ext cx="17145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A5CF4D"/>
                </a:solidFill>
                <a:latin typeface="나눔고딕" panose="020B0600000101010101" charset="-127"/>
                <a:ea typeface="나눔고딕" panose="020B0600000101010101" charset="-127"/>
              </a:rPr>
              <a:t>모바일 헬스케어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만성 질환 관리 앱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임신 상황 앱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투약 관리 앱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건강 관리 안내 앱</a:t>
            </a:r>
            <a:r>
              <a:rPr lang="en-US" altLang="ko-KR" sz="5400" b="1" dirty="0" smtClean="0">
                <a:latin typeface="나눔고딕" panose="020B0600000101010101" charset="-127"/>
                <a:ea typeface="나눔고딕" panose="020B0600000101010101" charset="-127"/>
              </a:rPr>
              <a:t>,</a:t>
            </a:r>
            <a:r>
              <a:rPr lang="en-US" altLang="ko-KR" sz="5400" b="1" i="1" dirty="0" smtClean="0">
                <a:latin typeface="나눔고딕" panose="020B0600000101010101" charset="-127"/>
                <a:ea typeface="나눔고딕" panose="020B0600000101010101" charset="-127"/>
              </a:rPr>
              <a:t>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스마트 </a:t>
            </a:r>
            <a:r>
              <a:rPr lang="ko-KR" altLang="en-US" sz="5400" b="1" dirty="0" err="1">
                <a:latin typeface="나눔고딕" panose="020B0600000101010101" charset="-127"/>
                <a:ea typeface="나눔고딕" panose="020B0600000101010101" charset="-127"/>
              </a:rPr>
              <a:t>워치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스마트 벨트 </a:t>
            </a:r>
            <a:r>
              <a:rPr lang="ko-KR" altLang="en-US" sz="5400" b="1" dirty="0" smtClean="0">
                <a:latin typeface="나눔고딕" panose="020B0600000101010101" charset="-127"/>
                <a:ea typeface="나눔고딕" panose="020B0600000101010101" charset="-127"/>
              </a:rPr>
              <a:t>등</a:t>
            </a:r>
            <a:endParaRPr lang="en-US" altLang="ko-KR" sz="5400" b="1" dirty="0" smtClean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143500" y="9381432"/>
            <a:ext cx="177165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52BCC7"/>
                </a:solidFill>
                <a:latin typeface="나눔고딕" panose="020B0600000101010101" charset="-127"/>
                <a:ea typeface="나눔고딕" panose="020B0600000101010101" charset="-127"/>
              </a:rPr>
              <a:t>원격 의료</a:t>
            </a:r>
            <a:r>
              <a:rPr lang="en-US" altLang="ko-KR" sz="5400" b="1" dirty="0">
                <a:solidFill>
                  <a:srgbClr val="52BCC7"/>
                </a:solidFill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5400" b="1" dirty="0">
                <a:solidFill>
                  <a:srgbClr val="52BCC7"/>
                </a:solidFill>
                <a:latin typeface="나눔고딕" panose="020B0600000101010101" charset="-127"/>
                <a:ea typeface="나눔고딕" panose="020B0600000101010101" charset="-127"/>
              </a:rPr>
              <a:t>비대면 의료</a:t>
            </a:r>
            <a:r>
              <a:rPr lang="en-US" altLang="ko-KR" sz="5400" b="1" dirty="0">
                <a:solidFill>
                  <a:srgbClr val="52BCC7"/>
                </a:solidFill>
                <a:latin typeface="나눔고딕" panose="020B0600000101010101" charset="-127"/>
                <a:ea typeface="나눔고딕" panose="020B0600000101010101" charset="-127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실시간 오디오 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+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비디오 시스템으로 건강 검진</a:t>
            </a:r>
            <a:r>
              <a:rPr lang="en-US" altLang="ko-KR" sz="5400" b="1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5400" b="1" dirty="0">
                <a:latin typeface="나눔고딕" panose="020B0600000101010101" charset="-127"/>
                <a:ea typeface="나눔고딕" panose="020B0600000101010101" charset="-127"/>
              </a:rPr>
              <a:t>질병 진료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24" y="5016818"/>
            <a:ext cx="1968748" cy="3189870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99" y="8937835"/>
            <a:ext cx="2342562" cy="28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6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1510</Words>
  <Application>Microsoft Office PowerPoint</Application>
  <PresentationFormat>사용자 지정</PresentationFormat>
  <Paragraphs>278</Paragraphs>
  <Slides>37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53" baseType="lpstr">
      <vt:lpstr>Avenir Next Regular</vt:lpstr>
      <vt:lpstr>Sandoll 고딕NeoRound 07 Bd</vt:lpstr>
      <vt:lpstr>Canela Text Regular</vt:lpstr>
      <vt:lpstr>학교안심 둥근미소 TTF B</vt:lpstr>
      <vt:lpstr>Sandoll 격동굴림2 TTF 07 Bk</vt:lpstr>
      <vt:lpstr>Canela Regular</vt:lpstr>
      <vt:lpstr>Helvetica Neue</vt:lpstr>
      <vt:lpstr>Avenir Next Medium</vt:lpstr>
      <vt:lpstr>나눔고딕</vt:lpstr>
      <vt:lpstr>AvenirNext-DemiBold</vt:lpstr>
      <vt:lpstr>Canela Deck Regular</vt:lpstr>
      <vt:lpstr>Arial</vt:lpstr>
      <vt:lpstr>나눔고딕 ExtraBold</vt:lpstr>
      <vt:lpstr>HakgyoansimDunggeunmisoOTF-B</vt:lpstr>
      <vt:lpstr>Canela Bold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593</cp:revision>
  <dcterms:modified xsi:type="dcterms:W3CDTF">2026-02-27T12:12:26Z</dcterms:modified>
</cp:coreProperties>
</file>